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327"/>
  </p:notesMasterIdLst>
  <p:sldIdLst>
    <p:sldId id="438" r:id="rId2"/>
    <p:sldId id="439" r:id="rId3"/>
    <p:sldId id="351" r:id="rId4"/>
    <p:sldId id="352" r:id="rId5"/>
    <p:sldId id="353" r:id="rId6"/>
    <p:sldId id="354" r:id="rId7"/>
    <p:sldId id="355" r:id="rId8"/>
    <p:sldId id="356" r:id="rId9"/>
    <p:sldId id="357" r:id="rId10"/>
    <p:sldId id="358" r:id="rId11"/>
    <p:sldId id="359" r:id="rId12"/>
    <p:sldId id="360" r:id="rId13"/>
    <p:sldId id="361" r:id="rId14"/>
    <p:sldId id="362" r:id="rId15"/>
    <p:sldId id="363" r:id="rId16"/>
    <p:sldId id="364" r:id="rId17"/>
    <p:sldId id="365" r:id="rId18"/>
    <p:sldId id="366" r:id="rId19"/>
    <p:sldId id="367" r:id="rId20"/>
    <p:sldId id="368" r:id="rId21"/>
    <p:sldId id="369" r:id="rId22"/>
    <p:sldId id="370" r:id="rId23"/>
    <p:sldId id="371" r:id="rId24"/>
    <p:sldId id="372" r:id="rId25"/>
    <p:sldId id="375" r:id="rId26"/>
    <p:sldId id="376" r:id="rId27"/>
    <p:sldId id="377" r:id="rId28"/>
    <p:sldId id="378" r:id="rId29"/>
    <p:sldId id="379" r:id="rId30"/>
    <p:sldId id="380" r:id="rId31"/>
    <p:sldId id="381" r:id="rId32"/>
    <p:sldId id="382" r:id="rId33"/>
    <p:sldId id="383" r:id="rId34"/>
    <p:sldId id="384" r:id="rId35"/>
    <p:sldId id="385" r:id="rId36"/>
    <p:sldId id="386" r:id="rId37"/>
    <p:sldId id="387" r:id="rId38"/>
    <p:sldId id="388" r:id="rId39"/>
    <p:sldId id="389" r:id="rId40"/>
    <p:sldId id="390" r:id="rId41"/>
    <p:sldId id="391" r:id="rId42"/>
    <p:sldId id="392" r:id="rId43"/>
    <p:sldId id="393" r:id="rId44"/>
    <p:sldId id="394" r:id="rId45"/>
    <p:sldId id="395" r:id="rId46"/>
    <p:sldId id="396" r:id="rId47"/>
    <p:sldId id="397" r:id="rId48"/>
    <p:sldId id="398" r:id="rId49"/>
    <p:sldId id="399" r:id="rId50"/>
    <p:sldId id="400" r:id="rId51"/>
    <p:sldId id="401" r:id="rId52"/>
    <p:sldId id="402" r:id="rId53"/>
    <p:sldId id="403" r:id="rId54"/>
    <p:sldId id="404" r:id="rId55"/>
    <p:sldId id="405" r:id="rId56"/>
    <p:sldId id="406" r:id="rId57"/>
    <p:sldId id="407" r:id="rId58"/>
    <p:sldId id="408" r:id="rId59"/>
    <p:sldId id="409" r:id="rId60"/>
    <p:sldId id="410" r:id="rId61"/>
    <p:sldId id="411" r:id="rId62"/>
    <p:sldId id="412" r:id="rId63"/>
    <p:sldId id="413" r:id="rId64"/>
    <p:sldId id="414" r:id="rId65"/>
    <p:sldId id="415" r:id="rId66"/>
    <p:sldId id="416" r:id="rId67"/>
    <p:sldId id="417" r:id="rId68"/>
    <p:sldId id="418" r:id="rId69"/>
    <p:sldId id="419" r:id="rId70"/>
    <p:sldId id="420" r:id="rId71"/>
    <p:sldId id="421" r:id="rId72"/>
    <p:sldId id="422" r:id="rId73"/>
    <p:sldId id="423" r:id="rId74"/>
    <p:sldId id="424" r:id="rId75"/>
    <p:sldId id="425" r:id="rId76"/>
    <p:sldId id="426" r:id="rId77"/>
    <p:sldId id="427" r:id="rId78"/>
    <p:sldId id="428" r:id="rId79"/>
    <p:sldId id="429" r:id="rId80"/>
    <p:sldId id="430" r:id="rId81"/>
    <p:sldId id="431" r:id="rId82"/>
    <p:sldId id="432" r:id="rId83"/>
    <p:sldId id="433" r:id="rId84"/>
    <p:sldId id="434" r:id="rId85"/>
    <p:sldId id="435" r:id="rId86"/>
    <p:sldId id="436" r:id="rId87"/>
    <p:sldId id="437" r:id="rId88"/>
    <p:sldId id="440" r:id="rId89"/>
    <p:sldId id="441" r:id="rId90"/>
    <p:sldId id="442" r:id="rId91"/>
    <p:sldId id="443" r:id="rId92"/>
    <p:sldId id="444" r:id="rId93"/>
    <p:sldId id="445" r:id="rId94"/>
    <p:sldId id="446" r:id="rId95"/>
    <p:sldId id="447" r:id="rId96"/>
    <p:sldId id="448" r:id="rId97"/>
    <p:sldId id="449" r:id="rId98"/>
    <p:sldId id="450" r:id="rId99"/>
    <p:sldId id="451" r:id="rId100"/>
    <p:sldId id="452" r:id="rId101"/>
    <p:sldId id="453" r:id="rId102"/>
    <p:sldId id="454" r:id="rId103"/>
    <p:sldId id="455" r:id="rId104"/>
    <p:sldId id="456" r:id="rId105"/>
    <p:sldId id="457" r:id="rId106"/>
    <p:sldId id="458" r:id="rId107"/>
    <p:sldId id="459" r:id="rId108"/>
    <p:sldId id="460" r:id="rId109"/>
    <p:sldId id="461" r:id="rId110"/>
    <p:sldId id="462" r:id="rId111"/>
    <p:sldId id="463" r:id="rId112"/>
    <p:sldId id="464" r:id="rId113"/>
    <p:sldId id="465" r:id="rId114"/>
    <p:sldId id="466" r:id="rId115"/>
    <p:sldId id="467" r:id="rId116"/>
    <p:sldId id="468" r:id="rId117"/>
    <p:sldId id="469" r:id="rId118"/>
    <p:sldId id="470" r:id="rId119"/>
    <p:sldId id="471" r:id="rId120"/>
    <p:sldId id="472" r:id="rId121"/>
    <p:sldId id="473" r:id="rId122"/>
    <p:sldId id="474" r:id="rId123"/>
    <p:sldId id="475" r:id="rId124"/>
    <p:sldId id="476" r:id="rId125"/>
    <p:sldId id="477" r:id="rId126"/>
    <p:sldId id="478" r:id="rId127"/>
    <p:sldId id="479" r:id="rId128"/>
    <p:sldId id="480" r:id="rId129"/>
    <p:sldId id="481" r:id="rId130"/>
    <p:sldId id="482" r:id="rId131"/>
    <p:sldId id="483" r:id="rId132"/>
    <p:sldId id="484" r:id="rId133"/>
    <p:sldId id="485" r:id="rId134"/>
    <p:sldId id="486" r:id="rId135"/>
    <p:sldId id="487" r:id="rId136"/>
    <p:sldId id="488" r:id="rId137"/>
    <p:sldId id="489" r:id="rId138"/>
    <p:sldId id="490" r:id="rId139"/>
    <p:sldId id="491" r:id="rId140"/>
    <p:sldId id="492" r:id="rId141"/>
    <p:sldId id="493" r:id="rId142"/>
    <p:sldId id="494" r:id="rId143"/>
    <p:sldId id="495" r:id="rId144"/>
    <p:sldId id="496" r:id="rId145"/>
    <p:sldId id="256" r:id="rId146"/>
    <p:sldId id="257" r:id="rId147"/>
    <p:sldId id="258" r:id="rId148"/>
    <p:sldId id="259" r:id="rId149"/>
    <p:sldId id="260" r:id="rId150"/>
    <p:sldId id="261" r:id="rId151"/>
    <p:sldId id="262" r:id="rId152"/>
    <p:sldId id="263" r:id="rId153"/>
    <p:sldId id="264" r:id="rId154"/>
    <p:sldId id="265" r:id="rId155"/>
    <p:sldId id="266" r:id="rId156"/>
    <p:sldId id="267" r:id="rId157"/>
    <p:sldId id="268" r:id="rId158"/>
    <p:sldId id="269" r:id="rId159"/>
    <p:sldId id="270" r:id="rId160"/>
    <p:sldId id="274" r:id="rId161"/>
    <p:sldId id="275" r:id="rId162"/>
    <p:sldId id="273" r:id="rId163"/>
    <p:sldId id="271" r:id="rId164"/>
    <p:sldId id="272" r:id="rId165"/>
    <p:sldId id="276" r:id="rId166"/>
    <p:sldId id="277" r:id="rId167"/>
    <p:sldId id="497" r:id="rId168"/>
    <p:sldId id="498" r:id="rId169"/>
    <p:sldId id="499" r:id="rId170"/>
    <p:sldId id="500" r:id="rId171"/>
    <p:sldId id="501" r:id="rId172"/>
    <p:sldId id="502" r:id="rId173"/>
    <p:sldId id="503" r:id="rId174"/>
    <p:sldId id="504" r:id="rId175"/>
    <p:sldId id="505" r:id="rId176"/>
    <p:sldId id="506" r:id="rId177"/>
    <p:sldId id="507" r:id="rId178"/>
    <p:sldId id="508" r:id="rId179"/>
    <p:sldId id="509" r:id="rId180"/>
    <p:sldId id="510" r:id="rId181"/>
    <p:sldId id="511" r:id="rId182"/>
    <p:sldId id="512" r:id="rId183"/>
    <p:sldId id="513" r:id="rId184"/>
    <p:sldId id="514" r:id="rId185"/>
    <p:sldId id="515" r:id="rId186"/>
    <p:sldId id="516" r:id="rId187"/>
    <p:sldId id="517" r:id="rId188"/>
    <p:sldId id="518" r:id="rId189"/>
    <p:sldId id="519" r:id="rId190"/>
    <p:sldId id="520" r:id="rId191"/>
    <p:sldId id="521" r:id="rId192"/>
    <p:sldId id="522" r:id="rId193"/>
    <p:sldId id="523" r:id="rId194"/>
    <p:sldId id="524" r:id="rId195"/>
    <p:sldId id="525" r:id="rId196"/>
    <p:sldId id="526" r:id="rId197"/>
    <p:sldId id="527" r:id="rId198"/>
    <p:sldId id="528" r:id="rId199"/>
    <p:sldId id="529" r:id="rId200"/>
    <p:sldId id="530" r:id="rId201"/>
    <p:sldId id="531" r:id="rId202"/>
    <p:sldId id="532" r:id="rId203"/>
    <p:sldId id="533" r:id="rId204"/>
    <p:sldId id="534" r:id="rId205"/>
    <p:sldId id="535" r:id="rId206"/>
    <p:sldId id="536" r:id="rId207"/>
    <p:sldId id="537" r:id="rId208"/>
    <p:sldId id="538" r:id="rId209"/>
    <p:sldId id="539" r:id="rId210"/>
    <p:sldId id="540" r:id="rId211"/>
    <p:sldId id="541" r:id="rId212"/>
    <p:sldId id="542" r:id="rId213"/>
    <p:sldId id="543" r:id="rId214"/>
    <p:sldId id="544" r:id="rId215"/>
    <p:sldId id="545" r:id="rId216"/>
    <p:sldId id="546" r:id="rId217"/>
    <p:sldId id="547" r:id="rId218"/>
    <p:sldId id="548" r:id="rId219"/>
    <p:sldId id="549" r:id="rId220"/>
    <p:sldId id="550" r:id="rId221"/>
    <p:sldId id="551" r:id="rId222"/>
    <p:sldId id="552" r:id="rId223"/>
    <p:sldId id="553" r:id="rId224"/>
    <p:sldId id="554" r:id="rId225"/>
    <p:sldId id="555" r:id="rId226"/>
    <p:sldId id="556" r:id="rId227"/>
    <p:sldId id="557" r:id="rId228"/>
    <p:sldId id="558" r:id="rId229"/>
    <p:sldId id="559" r:id="rId230"/>
    <p:sldId id="560" r:id="rId231"/>
    <p:sldId id="561" r:id="rId232"/>
    <p:sldId id="562" r:id="rId233"/>
    <p:sldId id="563" r:id="rId234"/>
    <p:sldId id="564" r:id="rId235"/>
    <p:sldId id="565" r:id="rId236"/>
    <p:sldId id="566" r:id="rId237"/>
    <p:sldId id="567" r:id="rId238"/>
    <p:sldId id="568" r:id="rId239"/>
    <p:sldId id="569" r:id="rId240"/>
    <p:sldId id="570" r:id="rId241"/>
    <p:sldId id="571" r:id="rId242"/>
    <p:sldId id="572" r:id="rId243"/>
    <p:sldId id="573" r:id="rId244"/>
    <p:sldId id="574" r:id="rId245"/>
    <p:sldId id="575" r:id="rId246"/>
    <p:sldId id="576" r:id="rId247"/>
    <p:sldId id="577" r:id="rId248"/>
    <p:sldId id="578" r:id="rId249"/>
    <p:sldId id="579" r:id="rId250"/>
    <p:sldId id="580" r:id="rId251"/>
    <p:sldId id="581" r:id="rId252"/>
    <p:sldId id="582" r:id="rId253"/>
    <p:sldId id="583" r:id="rId254"/>
    <p:sldId id="584" r:id="rId255"/>
    <p:sldId id="585" r:id="rId256"/>
    <p:sldId id="586" r:id="rId257"/>
    <p:sldId id="587" r:id="rId258"/>
    <p:sldId id="588" r:id="rId259"/>
    <p:sldId id="589" r:id="rId260"/>
    <p:sldId id="590" r:id="rId261"/>
    <p:sldId id="591" r:id="rId262"/>
    <p:sldId id="592" r:id="rId263"/>
    <p:sldId id="593" r:id="rId264"/>
    <p:sldId id="594" r:id="rId265"/>
    <p:sldId id="595" r:id="rId266"/>
    <p:sldId id="596" r:id="rId267"/>
    <p:sldId id="597" r:id="rId268"/>
    <p:sldId id="598" r:id="rId269"/>
    <p:sldId id="599" r:id="rId270"/>
    <p:sldId id="600" r:id="rId271"/>
    <p:sldId id="601" r:id="rId272"/>
    <p:sldId id="602" r:id="rId273"/>
    <p:sldId id="603" r:id="rId274"/>
    <p:sldId id="604" r:id="rId275"/>
    <p:sldId id="605" r:id="rId276"/>
    <p:sldId id="606" r:id="rId277"/>
    <p:sldId id="607" r:id="rId278"/>
    <p:sldId id="608" r:id="rId279"/>
    <p:sldId id="609" r:id="rId280"/>
    <p:sldId id="610" r:id="rId281"/>
    <p:sldId id="611" r:id="rId282"/>
    <p:sldId id="612" r:id="rId283"/>
    <p:sldId id="613" r:id="rId284"/>
    <p:sldId id="614" r:id="rId285"/>
    <p:sldId id="615" r:id="rId286"/>
    <p:sldId id="616" r:id="rId287"/>
    <p:sldId id="617" r:id="rId288"/>
    <p:sldId id="618" r:id="rId289"/>
    <p:sldId id="619" r:id="rId290"/>
    <p:sldId id="620" r:id="rId291"/>
    <p:sldId id="621" r:id="rId292"/>
    <p:sldId id="622" r:id="rId293"/>
    <p:sldId id="623" r:id="rId294"/>
    <p:sldId id="624" r:id="rId295"/>
    <p:sldId id="625" r:id="rId296"/>
    <p:sldId id="626" r:id="rId297"/>
    <p:sldId id="627" r:id="rId298"/>
    <p:sldId id="628" r:id="rId299"/>
    <p:sldId id="629" r:id="rId300"/>
    <p:sldId id="630" r:id="rId301"/>
    <p:sldId id="631" r:id="rId302"/>
    <p:sldId id="632" r:id="rId303"/>
    <p:sldId id="633" r:id="rId304"/>
    <p:sldId id="634" r:id="rId305"/>
    <p:sldId id="635" r:id="rId306"/>
    <p:sldId id="636" r:id="rId307"/>
    <p:sldId id="637" r:id="rId308"/>
    <p:sldId id="638" r:id="rId309"/>
    <p:sldId id="639" r:id="rId310"/>
    <p:sldId id="640" r:id="rId311"/>
    <p:sldId id="641" r:id="rId312"/>
    <p:sldId id="642" r:id="rId313"/>
    <p:sldId id="643" r:id="rId314"/>
    <p:sldId id="644" r:id="rId315"/>
    <p:sldId id="645" r:id="rId316"/>
    <p:sldId id="646" r:id="rId317"/>
    <p:sldId id="647" r:id="rId318"/>
    <p:sldId id="648" r:id="rId319"/>
    <p:sldId id="649" r:id="rId320"/>
    <p:sldId id="650" r:id="rId321"/>
    <p:sldId id="651" r:id="rId322"/>
    <p:sldId id="652" r:id="rId323"/>
    <p:sldId id="653" r:id="rId324"/>
    <p:sldId id="654" r:id="rId325"/>
    <p:sldId id="655" r:id="rId326"/>
  </p:sldIdLst>
  <p:sldSz cx="9144000" cy="6858000" type="screen4x3"/>
  <p:notesSz cx="6858000" cy="9144000"/>
  <p:defaultTextStyle>
    <a:defPPr>
      <a:defRPr lang="en-US"/>
    </a:defPPr>
    <a:lvl1pPr algn="l" rtl="0" fontAlgn="base" latinLnBrk="1">
      <a:spcBef>
        <a:spcPct val="0"/>
      </a:spcBef>
      <a:spcAft>
        <a:spcPct val="0"/>
      </a:spcAft>
      <a:defRPr kumimoji="1" sz="2400" kern="1200">
        <a:solidFill>
          <a:schemeClr val="tx1"/>
        </a:solidFill>
        <a:latin typeface="Tahoma" pitchFamily="34" charset="0"/>
        <a:ea typeface="굴림" pitchFamily="34" charset="-127"/>
        <a:cs typeface="+mn-cs"/>
      </a:defRPr>
    </a:lvl1pPr>
    <a:lvl2pPr marL="457200" algn="l" rtl="0" fontAlgn="base" latinLnBrk="1">
      <a:spcBef>
        <a:spcPct val="0"/>
      </a:spcBef>
      <a:spcAft>
        <a:spcPct val="0"/>
      </a:spcAft>
      <a:defRPr kumimoji="1" sz="2400" kern="1200">
        <a:solidFill>
          <a:schemeClr val="tx1"/>
        </a:solidFill>
        <a:latin typeface="Tahoma" pitchFamily="34" charset="0"/>
        <a:ea typeface="굴림" pitchFamily="34" charset="-127"/>
        <a:cs typeface="+mn-cs"/>
      </a:defRPr>
    </a:lvl2pPr>
    <a:lvl3pPr marL="914400" algn="l" rtl="0" fontAlgn="base" latinLnBrk="1">
      <a:spcBef>
        <a:spcPct val="0"/>
      </a:spcBef>
      <a:spcAft>
        <a:spcPct val="0"/>
      </a:spcAft>
      <a:defRPr kumimoji="1" sz="2400" kern="1200">
        <a:solidFill>
          <a:schemeClr val="tx1"/>
        </a:solidFill>
        <a:latin typeface="Tahoma" pitchFamily="34" charset="0"/>
        <a:ea typeface="굴림" pitchFamily="34" charset="-127"/>
        <a:cs typeface="+mn-cs"/>
      </a:defRPr>
    </a:lvl3pPr>
    <a:lvl4pPr marL="1371600" algn="l" rtl="0" fontAlgn="base" latinLnBrk="1">
      <a:spcBef>
        <a:spcPct val="0"/>
      </a:spcBef>
      <a:spcAft>
        <a:spcPct val="0"/>
      </a:spcAft>
      <a:defRPr kumimoji="1" sz="2400" kern="1200">
        <a:solidFill>
          <a:schemeClr val="tx1"/>
        </a:solidFill>
        <a:latin typeface="Tahoma" pitchFamily="34" charset="0"/>
        <a:ea typeface="굴림" pitchFamily="34" charset="-127"/>
        <a:cs typeface="+mn-cs"/>
      </a:defRPr>
    </a:lvl4pPr>
    <a:lvl5pPr marL="1828800" algn="l" rtl="0" fontAlgn="base" latinLnBrk="1">
      <a:spcBef>
        <a:spcPct val="0"/>
      </a:spcBef>
      <a:spcAft>
        <a:spcPct val="0"/>
      </a:spcAft>
      <a:defRPr kumimoji="1" sz="2400" kern="1200">
        <a:solidFill>
          <a:schemeClr val="tx1"/>
        </a:solidFill>
        <a:latin typeface="Tahoma" pitchFamily="34" charset="0"/>
        <a:ea typeface="굴림" pitchFamily="34" charset="-127"/>
        <a:cs typeface="+mn-cs"/>
      </a:defRPr>
    </a:lvl5pPr>
    <a:lvl6pPr marL="2286000" algn="l" defTabSz="914400" rtl="0" eaLnBrk="1" latinLnBrk="0" hangingPunct="1">
      <a:defRPr kumimoji="1" sz="2400" kern="1200">
        <a:solidFill>
          <a:schemeClr val="tx1"/>
        </a:solidFill>
        <a:latin typeface="Tahoma" pitchFamily="34" charset="0"/>
        <a:ea typeface="굴림" pitchFamily="34" charset="-127"/>
        <a:cs typeface="+mn-cs"/>
      </a:defRPr>
    </a:lvl6pPr>
    <a:lvl7pPr marL="2743200" algn="l" defTabSz="914400" rtl="0" eaLnBrk="1" latinLnBrk="0" hangingPunct="1">
      <a:defRPr kumimoji="1" sz="2400" kern="1200">
        <a:solidFill>
          <a:schemeClr val="tx1"/>
        </a:solidFill>
        <a:latin typeface="Tahoma" pitchFamily="34" charset="0"/>
        <a:ea typeface="굴림" pitchFamily="34" charset="-127"/>
        <a:cs typeface="+mn-cs"/>
      </a:defRPr>
    </a:lvl7pPr>
    <a:lvl8pPr marL="3200400" algn="l" defTabSz="914400" rtl="0" eaLnBrk="1" latinLnBrk="0" hangingPunct="1">
      <a:defRPr kumimoji="1" sz="2400" kern="1200">
        <a:solidFill>
          <a:schemeClr val="tx1"/>
        </a:solidFill>
        <a:latin typeface="Tahoma" pitchFamily="34" charset="0"/>
        <a:ea typeface="굴림" pitchFamily="34" charset="-127"/>
        <a:cs typeface="+mn-cs"/>
      </a:defRPr>
    </a:lvl8pPr>
    <a:lvl9pPr marL="3657600" algn="l" defTabSz="914400" rtl="0" eaLnBrk="1" latinLnBrk="0" hangingPunct="1">
      <a:defRPr kumimoji="1" sz="2400" kern="1200">
        <a:solidFill>
          <a:schemeClr val="tx1"/>
        </a:solidFill>
        <a:latin typeface="Tahoma" pitchFamily="34" charset="0"/>
        <a:ea typeface="굴림" pitchFamily="34" charset="-127"/>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958" autoAdjust="0"/>
    <p:restoredTop sz="94685" autoAdjust="0"/>
  </p:normalViewPr>
  <p:slideViewPr>
    <p:cSldViewPr>
      <p:cViewPr>
        <p:scale>
          <a:sx n="73" d="100"/>
          <a:sy n="73" d="100"/>
        </p:scale>
        <p:origin x="804" y="-252"/>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 r:id="rId72" collapse="1"/>
      <p:sld r:id="rId73" collapse="1"/>
      <p:sld r:id="rId74" collapse="1"/>
      <p:sld r:id="rId75" collapse="1"/>
      <p:sld r:id="rId76" collapse="1"/>
      <p:sld r:id="rId77" collapse="1"/>
      <p:sld r:id="rId78" collapse="1"/>
      <p:sld r:id="rId79" collapse="1"/>
      <p:sld r:id="rId80" collapse="1"/>
      <p:sld r:id="rId81" collapse="1"/>
      <p:sld r:id="rId82" collapse="1"/>
      <p:sld r:id="rId83" collapse="1"/>
      <p:sld r:id="rId84" collapse="1"/>
      <p:sld r:id="rId85" collapse="1"/>
      <p:sld r:id="rId86" collapse="1"/>
      <p:sld r:id="rId87" collapse="1"/>
      <p:sld r:id="rId88" collapse="1"/>
      <p:sld r:id="rId89" collapse="1"/>
      <p:sld r:id="rId90" collapse="1"/>
      <p:sld r:id="rId91" collapse="1"/>
      <p:sld r:id="rId92" collapse="1"/>
      <p:sld r:id="rId93" collapse="1"/>
      <p:sld r:id="rId94" collapse="1"/>
      <p:sld r:id="rId95" collapse="1"/>
      <p:sld r:id="rId96" collapse="1"/>
      <p:sld r:id="rId97" collapse="1"/>
      <p:sld r:id="rId98" collapse="1"/>
      <p:sld r:id="rId99" collapse="1"/>
      <p:sld r:id="rId100" collapse="1"/>
      <p:sld r:id="rId101" collapse="1"/>
      <p:sld r:id="rId102" collapse="1"/>
      <p:sld r:id="rId103" collapse="1"/>
      <p:sld r:id="rId104" collapse="1"/>
    </p:sldLst>
  </p:outlineViewPr>
  <p:notesTextViewPr>
    <p:cViewPr>
      <p:scale>
        <a:sx n="100" d="100"/>
        <a:sy n="100" d="100"/>
      </p:scale>
      <p:origin x="0" y="0"/>
    </p:cViewPr>
  </p:notesTextViewPr>
  <p:sorterViewPr>
    <p:cViewPr>
      <p:scale>
        <a:sx n="66" d="100"/>
        <a:sy n="66" d="100"/>
      </p:scale>
      <p:origin x="0" y="34074"/>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notesMaster" Target="notesMasters/notesMaster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presProps" Target="presProp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viewProps" Target="view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theme" Target="theme/theme1.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tableStyles" Target="tableStyles.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162" Type="http://schemas.openxmlformats.org/officeDocument/2006/relationships/slide" Target="slides/slide161.xml"/><Relationship Id="rId218" Type="http://schemas.openxmlformats.org/officeDocument/2006/relationships/slide" Target="slides/slide217.xml"/></Relationships>
</file>

<file path=ppt/_rels/viewProps.xml.rels><?xml version="1.0" encoding="UTF-8" standalone="yes"?>
<Relationships xmlns="http://schemas.openxmlformats.org/package/2006/relationships"><Relationship Id="rId26" Type="http://schemas.openxmlformats.org/officeDocument/2006/relationships/slide" Target="slides/slide117.xml"/><Relationship Id="rId21" Type="http://schemas.openxmlformats.org/officeDocument/2006/relationships/slide" Target="slides/slide109.xml"/><Relationship Id="rId42" Type="http://schemas.openxmlformats.org/officeDocument/2006/relationships/slide" Target="slides/slide135.xml"/><Relationship Id="rId47" Type="http://schemas.openxmlformats.org/officeDocument/2006/relationships/slide" Target="slides/slide140.xml"/><Relationship Id="rId63" Type="http://schemas.openxmlformats.org/officeDocument/2006/relationships/slide" Target="slides/slide236.xml"/><Relationship Id="rId68" Type="http://schemas.openxmlformats.org/officeDocument/2006/relationships/slide" Target="slides/slide242.xml"/><Relationship Id="rId84" Type="http://schemas.openxmlformats.org/officeDocument/2006/relationships/slide" Target="slides/slide276.xml"/><Relationship Id="rId89" Type="http://schemas.openxmlformats.org/officeDocument/2006/relationships/slide" Target="slides/slide299.xml"/><Relationship Id="rId16" Type="http://schemas.openxmlformats.org/officeDocument/2006/relationships/slide" Target="slides/slide104.xml"/><Relationship Id="rId11" Type="http://schemas.openxmlformats.org/officeDocument/2006/relationships/slide" Target="slides/slide84.xml"/><Relationship Id="rId32" Type="http://schemas.openxmlformats.org/officeDocument/2006/relationships/slide" Target="slides/slide123.xml"/><Relationship Id="rId37" Type="http://schemas.openxmlformats.org/officeDocument/2006/relationships/slide" Target="slides/slide130.xml"/><Relationship Id="rId53" Type="http://schemas.openxmlformats.org/officeDocument/2006/relationships/slide" Target="slides/slide179.xml"/><Relationship Id="rId58" Type="http://schemas.openxmlformats.org/officeDocument/2006/relationships/slide" Target="slides/slide228.xml"/><Relationship Id="rId74" Type="http://schemas.openxmlformats.org/officeDocument/2006/relationships/slide" Target="slides/slide266.xml"/><Relationship Id="rId79" Type="http://schemas.openxmlformats.org/officeDocument/2006/relationships/slide" Target="slides/slide271.xml"/><Relationship Id="rId102" Type="http://schemas.openxmlformats.org/officeDocument/2006/relationships/slide" Target="slides/slide312.xml"/><Relationship Id="rId5" Type="http://schemas.openxmlformats.org/officeDocument/2006/relationships/slide" Target="slides/slide56.xml"/><Relationship Id="rId90" Type="http://schemas.openxmlformats.org/officeDocument/2006/relationships/slide" Target="slides/slide300.xml"/><Relationship Id="rId95" Type="http://schemas.openxmlformats.org/officeDocument/2006/relationships/slide" Target="slides/slide305.xml"/><Relationship Id="rId22" Type="http://schemas.openxmlformats.org/officeDocument/2006/relationships/slide" Target="slides/slide110.xml"/><Relationship Id="rId27" Type="http://schemas.openxmlformats.org/officeDocument/2006/relationships/slide" Target="slides/slide118.xml"/><Relationship Id="rId43" Type="http://schemas.openxmlformats.org/officeDocument/2006/relationships/slide" Target="slides/slide136.xml"/><Relationship Id="rId48" Type="http://schemas.openxmlformats.org/officeDocument/2006/relationships/slide" Target="slides/slide141.xml"/><Relationship Id="rId64" Type="http://schemas.openxmlformats.org/officeDocument/2006/relationships/slide" Target="slides/slide237.xml"/><Relationship Id="rId69" Type="http://schemas.openxmlformats.org/officeDocument/2006/relationships/slide" Target="slides/slide259.xml"/><Relationship Id="rId80" Type="http://schemas.openxmlformats.org/officeDocument/2006/relationships/slide" Target="slides/slide272.xml"/><Relationship Id="rId85" Type="http://schemas.openxmlformats.org/officeDocument/2006/relationships/slide" Target="slides/slide277.xml"/><Relationship Id="rId12" Type="http://schemas.openxmlformats.org/officeDocument/2006/relationships/slide" Target="slides/slide100.xml"/><Relationship Id="rId17" Type="http://schemas.openxmlformats.org/officeDocument/2006/relationships/slide" Target="slides/slide105.xml"/><Relationship Id="rId25" Type="http://schemas.openxmlformats.org/officeDocument/2006/relationships/slide" Target="slides/slide115.xml"/><Relationship Id="rId33" Type="http://schemas.openxmlformats.org/officeDocument/2006/relationships/slide" Target="slides/slide126.xml"/><Relationship Id="rId38" Type="http://schemas.openxmlformats.org/officeDocument/2006/relationships/slide" Target="slides/slide131.xml"/><Relationship Id="rId46" Type="http://schemas.openxmlformats.org/officeDocument/2006/relationships/slide" Target="slides/slide139.xml"/><Relationship Id="rId59" Type="http://schemas.openxmlformats.org/officeDocument/2006/relationships/slide" Target="slides/slide229.xml"/><Relationship Id="rId67" Type="http://schemas.openxmlformats.org/officeDocument/2006/relationships/slide" Target="slides/slide241.xml"/><Relationship Id="rId103" Type="http://schemas.openxmlformats.org/officeDocument/2006/relationships/slide" Target="slides/slide313.xml"/><Relationship Id="rId20" Type="http://schemas.openxmlformats.org/officeDocument/2006/relationships/slide" Target="slides/slide108.xml"/><Relationship Id="rId41" Type="http://schemas.openxmlformats.org/officeDocument/2006/relationships/slide" Target="slides/slide134.xml"/><Relationship Id="rId54" Type="http://schemas.openxmlformats.org/officeDocument/2006/relationships/slide" Target="slides/slide180.xml"/><Relationship Id="rId62" Type="http://schemas.openxmlformats.org/officeDocument/2006/relationships/slide" Target="slides/slide233.xml"/><Relationship Id="rId70" Type="http://schemas.openxmlformats.org/officeDocument/2006/relationships/slide" Target="slides/slide261.xml"/><Relationship Id="rId75" Type="http://schemas.openxmlformats.org/officeDocument/2006/relationships/slide" Target="slides/slide267.xml"/><Relationship Id="rId83" Type="http://schemas.openxmlformats.org/officeDocument/2006/relationships/slide" Target="slides/slide275.xml"/><Relationship Id="rId88" Type="http://schemas.openxmlformats.org/officeDocument/2006/relationships/slide" Target="slides/slide297.xml"/><Relationship Id="rId91" Type="http://schemas.openxmlformats.org/officeDocument/2006/relationships/slide" Target="slides/slide301.xml"/><Relationship Id="rId96" Type="http://schemas.openxmlformats.org/officeDocument/2006/relationships/slide" Target="slides/slide306.xml"/><Relationship Id="rId1" Type="http://schemas.openxmlformats.org/officeDocument/2006/relationships/slide" Target="slides/slide26.xml"/><Relationship Id="rId6" Type="http://schemas.openxmlformats.org/officeDocument/2006/relationships/slide" Target="slides/slide69.xml"/><Relationship Id="rId15" Type="http://schemas.openxmlformats.org/officeDocument/2006/relationships/slide" Target="slides/slide103.xml"/><Relationship Id="rId23" Type="http://schemas.openxmlformats.org/officeDocument/2006/relationships/slide" Target="slides/slide111.xml"/><Relationship Id="rId28" Type="http://schemas.openxmlformats.org/officeDocument/2006/relationships/slide" Target="slides/slide119.xml"/><Relationship Id="rId36" Type="http://schemas.openxmlformats.org/officeDocument/2006/relationships/slide" Target="slides/slide129.xml"/><Relationship Id="rId49" Type="http://schemas.openxmlformats.org/officeDocument/2006/relationships/slide" Target="slides/slide142.xml"/><Relationship Id="rId57" Type="http://schemas.openxmlformats.org/officeDocument/2006/relationships/slide" Target="slides/slide188.xml"/><Relationship Id="rId10" Type="http://schemas.openxmlformats.org/officeDocument/2006/relationships/slide" Target="slides/slide79.xml"/><Relationship Id="rId31" Type="http://schemas.openxmlformats.org/officeDocument/2006/relationships/slide" Target="slides/slide122.xml"/><Relationship Id="rId44" Type="http://schemas.openxmlformats.org/officeDocument/2006/relationships/slide" Target="slides/slide137.xml"/><Relationship Id="rId52" Type="http://schemas.openxmlformats.org/officeDocument/2006/relationships/slide" Target="slides/slide178.xml"/><Relationship Id="rId60" Type="http://schemas.openxmlformats.org/officeDocument/2006/relationships/slide" Target="slides/slide231.xml"/><Relationship Id="rId65" Type="http://schemas.openxmlformats.org/officeDocument/2006/relationships/slide" Target="slides/slide238.xml"/><Relationship Id="rId73" Type="http://schemas.openxmlformats.org/officeDocument/2006/relationships/slide" Target="slides/slide265.xml"/><Relationship Id="rId78" Type="http://schemas.openxmlformats.org/officeDocument/2006/relationships/slide" Target="slides/slide270.xml"/><Relationship Id="rId81" Type="http://schemas.openxmlformats.org/officeDocument/2006/relationships/slide" Target="slides/slide273.xml"/><Relationship Id="rId86" Type="http://schemas.openxmlformats.org/officeDocument/2006/relationships/slide" Target="slides/slide278.xml"/><Relationship Id="rId94" Type="http://schemas.openxmlformats.org/officeDocument/2006/relationships/slide" Target="slides/slide304.xml"/><Relationship Id="rId99" Type="http://schemas.openxmlformats.org/officeDocument/2006/relationships/slide" Target="slides/slide309.xml"/><Relationship Id="rId101" Type="http://schemas.openxmlformats.org/officeDocument/2006/relationships/slide" Target="slides/slide311.xml"/><Relationship Id="rId4" Type="http://schemas.openxmlformats.org/officeDocument/2006/relationships/slide" Target="slides/slide54.xml"/><Relationship Id="rId9" Type="http://schemas.openxmlformats.org/officeDocument/2006/relationships/slide" Target="slides/slide78.xml"/><Relationship Id="rId13" Type="http://schemas.openxmlformats.org/officeDocument/2006/relationships/slide" Target="slides/slide101.xml"/><Relationship Id="rId18" Type="http://schemas.openxmlformats.org/officeDocument/2006/relationships/slide" Target="slides/slide106.xml"/><Relationship Id="rId39" Type="http://schemas.openxmlformats.org/officeDocument/2006/relationships/slide" Target="slides/slide132.xml"/><Relationship Id="rId34" Type="http://schemas.openxmlformats.org/officeDocument/2006/relationships/slide" Target="slides/slide127.xml"/><Relationship Id="rId50" Type="http://schemas.openxmlformats.org/officeDocument/2006/relationships/slide" Target="slides/slide143.xml"/><Relationship Id="rId55" Type="http://schemas.openxmlformats.org/officeDocument/2006/relationships/slide" Target="slides/slide181.xml"/><Relationship Id="rId76" Type="http://schemas.openxmlformats.org/officeDocument/2006/relationships/slide" Target="slides/slide268.xml"/><Relationship Id="rId97" Type="http://schemas.openxmlformats.org/officeDocument/2006/relationships/slide" Target="slides/slide307.xml"/><Relationship Id="rId104" Type="http://schemas.openxmlformats.org/officeDocument/2006/relationships/slide" Target="slides/slide314.xml"/><Relationship Id="rId7" Type="http://schemas.openxmlformats.org/officeDocument/2006/relationships/slide" Target="slides/slide70.xml"/><Relationship Id="rId71" Type="http://schemas.openxmlformats.org/officeDocument/2006/relationships/slide" Target="slides/slide263.xml"/><Relationship Id="rId92" Type="http://schemas.openxmlformats.org/officeDocument/2006/relationships/slide" Target="slides/slide302.xml"/><Relationship Id="rId2" Type="http://schemas.openxmlformats.org/officeDocument/2006/relationships/slide" Target="slides/slide40.xml"/><Relationship Id="rId29" Type="http://schemas.openxmlformats.org/officeDocument/2006/relationships/slide" Target="slides/slide120.xml"/><Relationship Id="rId24" Type="http://schemas.openxmlformats.org/officeDocument/2006/relationships/slide" Target="slides/slide112.xml"/><Relationship Id="rId40" Type="http://schemas.openxmlformats.org/officeDocument/2006/relationships/slide" Target="slides/slide133.xml"/><Relationship Id="rId45" Type="http://schemas.openxmlformats.org/officeDocument/2006/relationships/slide" Target="slides/slide138.xml"/><Relationship Id="rId66" Type="http://schemas.openxmlformats.org/officeDocument/2006/relationships/slide" Target="slides/slide239.xml"/><Relationship Id="rId87" Type="http://schemas.openxmlformats.org/officeDocument/2006/relationships/slide" Target="slides/slide279.xml"/><Relationship Id="rId61" Type="http://schemas.openxmlformats.org/officeDocument/2006/relationships/slide" Target="slides/slide232.xml"/><Relationship Id="rId82" Type="http://schemas.openxmlformats.org/officeDocument/2006/relationships/slide" Target="slides/slide274.xml"/><Relationship Id="rId19" Type="http://schemas.openxmlformats.org/officeDocument/2006/relationships/slide" Target="slides/slide107.xml"/><Relationship Id="rId14" Type="http://schemas.openxmlformats.org/officeDocument/2006/relationships/slide" Target="slides/slide102.xml"/><Relationship Id="rId30" Type="http://schemas.openxmlformats.org/officeDocument/2006/relationships/slide" Target="slides/slide121.xml"/><Relationship Id="rId35" Type="http://schemas.openxmlformats.org/officeDocument/2006/relationships/slide" Target="slides/slide128.xml"/><Relationship Id="rId56" Type="http://schemas.openxmlformats.org/officeDocument/2006/relationships/slide" Target="slides/slide187.xml"/><Relationship Id="rId77" Type="http://schemas.openxmlformats.org/officeDocument/2006/relationships/slide" Target="slides/slide269.xml"/><Relationship Id="rId100" Type="http://schemas.openxmlformats.org/officeDocument/2006/relationships/slide" Target="slides/slide310.xml"/><Relationship Id="rId8" Type="http://schemas.openxmlformats.org/officeDocument/2006/relationships/slide" Target="slides/slide71.xml"/><Relationship Id="rId51" Type="http://schemas.openxmlformats.org/officeDocument/2006/relationships/slide" Target="slides/slide177.xml"/><Relationship Id="rId72" Type="http://schemas.openxmlformats.org/officeDocument/2006/relationships/slide" Target="slides/slide264.xml"/><Relationship Id="rId93" Type="http://schemas.openxmlformats.org/officeDocument/2006/relationships/slide" Target="slides/slide303.xml"/><Relationship Id="rId98" Type="http://schemas.openxmlformats.org/officeDocument/2006/relationships/slide" Target="slides/slide308.xml"/><Relationship Id="rId3" Type="http://schemas.openxmlformats.org/officeDocument/2006/relationships/slide" Target="slides/slide50.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image" Target="../media/image77.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01.wmf"/><Relationship Id="rId1" Type="http://schemas.openxmlformats.org/officeDocument/2006/relationships/image" Target="../media/image100.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13.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14.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117.wmf"/><Relationship Id="rId1" Type="http://schemas.openxmlformats.org/officeDocument/2006/relationships/image" Target="../media/image116.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20.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21.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123.wmf"/><Relationship Id="rId1" Type="http://schemas.openxmlformats.org/officeDocument/2006/relationships/image" Target="../media/image12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 Id="rId4" Type="http://schemas.openxmlformats.org/officeDocument/2006/relationships/image" Target="../media/image27.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125.wmf"/><Relationship Id="rId1" Type="http://schemas.openxmlformats.org/officeDocument/2006/relationships/image" Target="../media/image124.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26.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27.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28.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31.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32.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34.wmf"/><Relationship Id="rId1" Type="http://schemas.openxmlformats.org/officeDocument/2006/relationships/image" Target="../media/image133.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35.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36.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138.wmf"/><Relationship Id="rId1" Type="http://schemas.openxmlformats.org/officeDocument/2006/relationships/image" Target="../media/image13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 Id="rId4" Type="http://schemas.openxmlformats.org/officeDocument/2006/relationships/image" Target="../media/image31.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40.wmf"/><Relationship Id="rId1" Type="http://schemas.openxmlformats.org/officeDocument/2006/relationships/image" Target="../media/image139.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142.wmf"/><Relationship Id="rId1" Type="http://schemas.openxmlformats.org/officeDocument/2006/relationships/image" Target="../media/image141.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47.wmf"/><Relationship Id="rId2" Type="http://schemas.openxmlformats.org/officeDocument/2006/relationships/image" Target="../media/image146.wmf"/><Relationship Id="rId1" Type="http://schemas.openxmlformats.org/officeDocument/2006/relationships/image" Target="../media/image14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63.wmf"/><Relationship Id="rId3" Type="http://schemas.openxmlformats.org/officeDocument/2006/relationships/image" Target="../media/image58.wmf"/><Relationship Id="rId7" Type="http://schemas.openxmlformats.org/officeDocument/2006/relationships/image" Target="../media/image62.wmf"/><Relationship Id="rId2" Type="http://schemas.openxmlformats.org/officeDocument/2006/relationships/image" Target="../media/image57.wmf"/><Relationship Id="rId1" Type="http://schemas.openxmlformats.org/officeDocument/2006/relationships/image" Target="../media/image56.wmf"/><Relationship Id="rId6" Type="http://schemas.openxmlformats.org/officeDocument/2006/relationships/image" Target="../media/image61.wmf"/><Relationship Id="rId5" Type="http://schemas.openxmlformats.org/officeDocument/2006/relationships/image" Target="../media/image60.wmf"/><Relationship Id="rId10" Type="http://schemas.openxmlformats.org/officeDocument/2006/relationships/image" Target="../media/image65.wmf"/><Relationship Id="rId4" Type="http://schemas.openxmlformats.org/officeDocument/2006/relationships/image" Target="../media/image59.wmf"/><Relationship Id="rId9" Type="http://schemas.openxmlformats.org/officeDocument/2006/relationships/image" Target="../media/image64.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6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굴림" pitchFamily="34" charset="-127"/>
              </a:defRPr>
            </a:lvl1pPr>
          </a:lstStyle>
          <a:p>
            <a:endParaRPr lang="en-US" altLang="ko-KR"/>
          </a:p>
        </p:txBody>
      </p:sp>
      <p:sp>
        <p:nvSpPr>
          <p:cNvPr id="1064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굴림" pitchFamily="34" charset="-127"/>
              </a:defRPr>
            </a:lvl1pPr>
          </a:lstStyle>
          <a:p>
            <a:endParaRPr lang="en-US" altLang="ko-KR"/>
          </a:p>
        </p:txBody>
      </p:sp>
      <p:sp>
        <p:nvSpPr>
          <p:cNvPr id="1065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1065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p>
        </p:txBody>
      </p:sp>
      <p:sp>
        <p:nvSpPr>
          <p:cNvPr id="1065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굴림" pitchFamily="34" charset="-127"/>
              </a:defRPr>
            </a:lvl1pPr>
          </a:lstStyle>
          <a:p>
            <a:endParaRPr lang="en-US" altLang="ko-KR"/>
          </a:p>
        </p:txBody>
      </p:sp>
      <p:sp>
        <p:nvSpPr>
          <p:cNvPr id="1065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굴림" pitchFamily="34" charset="-127"/>
              </a:defRPr>
            </a:lvl1pPr>
          </a:lstStyle>
          <a:p>
            <a:fld id="{582D2F9E-901C-47B7-88D7-4AC60DEDE2B3}" type="slidenum">
              <a:rPr lang="ko-KR" altLang="en-US"/>
              <a:pPr/>
              <a:t>‹#›</a:t>
            </a:fld>
            <a:endParaRPr lang="en-US" altLang="ko-KR"/>
          </a:p>
        </p:txBody>
      </p:sp>
    </p:spTree>
  </p:cSld>
  <p:clrMap bg1="lt1" tx1="dk1" bg2="lt2" tx2="dk2" accent1="accent1" accent2="accent2" accent3="accent3" accent4="accent4" accent5="accent5" accent6="accent6" hlink="hlink" folHlink="folHlink"/>
  <p:notesStyle>
    <a:lvl1pPr algn="l" rtl="0" fontAlgn="base" latinLnBrk="1">
      <a:spcBef>
        <a:spcPct val="30000"/>
      </a:spcBef>
      <a:spcAft>
        <a:spcPct val="0"/>
      </a:spcAft>
      <a:defRPr kumimoji="1" sz="1200" kern="1200">
        <a:solidFill>
          <a:schemeClr val="tx1"/>
        </a:solidFill>
        <a:latin typeface="굴림" pitchFamily="34" charset="-127"/>
        <a:ea typeface="굴림" pitchFamily="34" charset="-127"/>
        <a:cs typeface="+mn-cs"/>
      </a:defRPr>
    </a:lvl1pPr>
    <a:lvl2pPr marL="457200" algn="l" rtl="0" fontAlgn="base" latinLnBrk="1">
      <a:spcBef>
        <a:spcPct val="30000"/>
      </a:spcBef>
      <a:spcAft>
        <a:spcPct val="0"/>
      </a:spcAft>
      <a:defRPr kumimoji="1" sz="1200" kern="1200">
        <a:solidFill>
          <a:schemeClr val="tx1"/>
        </a:solidFill>
        <a:latin typeface="굴림" pitchFamily="34" charset="-127"/>
        <a:ea typeface="굴림" pitchFamily="34" charset="-127"/>
        <a:cs typeface="+mn-cs"/>
      </a:defRPr>
    </a:lvl2pPr>
    <a:lvl3pPr marL="914400" algn="l" rtl="0" fontAlgn="base" latinLnBrk="1">
      <a:spcBef>
        <a:spcPct val="30000"/>
      </a:spcBef>
      <a:spcAft>
        <a:spcPct val="0"/>
      </a:spcAft>
      <a:defRPr kumimoji="1" sz="1200" kern="1200">
        <a:solidFill>
          <a:schemeClr val="tx1"/>
        </a:solidFill>
        <a:latin typeface="굴림" pitchFamily="34" charset="-127"/>
        <a:ea typeface="굴림" pitchFamily="34" charset="-127"/>
        <a:cs typeface="+mn-cs"/>
      </a:defRPr>
    </a:lvl3pPr>
    <a:lvl4pPr marL="1371600" algn="l" rtl="0" fontAlgn="base" latinLnBrk="1">
      <a:spcBef>
        <a:spcPct val="30000"/>
      </a:spcBef>
      <a:spcAft>
        <a:spcPct val="0"/>
      </a:spcAft>
      <a:defRPr kumimoji="1" sz="1200" kern="1200">
        <a:solidFill>
          <a:schemeClr val="tx1"/>
        </a:solidFill>
        <a:latin typeface="굴림" pitchFamily="34" charset="-127"/>
        <a:ea typeface="굴림" pitchFamily="34" charset="-127"/>
        <a:cs typeface="+mn-cs"/>
      </a:defRPr>
    </a:lvl4pPr>
    <a:lvl5pPr marL="1828800" algn="l" rtl="0" fontAlgn="base" latinLnBrk="1">
      <a:spcBef>
        <a:spcPct val="30000"/>
      </a:spcBef>
      <a:spcAft>
        <a:spcPct val="0"/>
      </a:spcAft>
      <a:defRPr kumimoji="1" sz="1200" kern="1200">
        <a:solidFill>
          <a:schemeClr val="tx1"/>
        </a:solidFill>
        <a:latin typeface="굴림" pitchFamily="34" charset="-127"/>
        <a:ea typeface="굴림" pitchFamily="34" charset="-127"/>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96126D3-126F-4354-9183-5344AC16BBE9}" type="slidenum">
              <a:rPr lang="ko-KR" altLang="en-US"/>
              <a:pPr/>
              <a:t>3</a:t>
            </a:fld>
            <a:endParaRPr lang="en-US" altLang="ko-KR"/>
          </a:p>
        </p:txBody>
      </p:sp>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xfrm>
            <a:off x="914400" y="4343400"/>
            <a:ext cx="5029200" cy="4114800"/>
          </a:xfrm>
        </p:spPr>
        <p:txBody>
          <a:bodyPr/>
          <a:lstStyle/>
          <a:p>
            <a:endParaRPr lang="ko-KR"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6146" name="Group 2"/>
          <p:cNvGrpSpPr>
            <a:grpSpLocks/>
          </p:cNvGrpSpPr>
          <p:nvPr/>
        </p:nvGrpSpPr>
        <p:grpSpPr bwMode="auto">
          <a:xfrm>
            <a:off x="609600" y="887413"/>
            <a:ext cx="6049963" cy="2851150"/>
            <a:chOff x="384" y="559"/>
            <a:chExt cx="3811" cy="1796"/>
          </a:xfrm>
        </p:grpSpPr>
        <p:sp>
          <p:nvSpPr>
            <p:cNvPr id="6147" name="Line 3"/>
            <p:cNvSpPr>
              <a:spLocks noChangeShapeType="1"/>
            </p:cNvSpPr>
            <p:nvPr/>
          </p:nvSpPr>
          <p:spPr bwMode="ltGray">
            <a:xfrm>
              <a:off x="506" y="559"/>
              <a:ext cx="0" cy="1796"/>
            </a:xfrm>
            <a:prstGeom prst="line">
              <a:avLst/>
            </a:prstGeom>
            <a:noFill/>
            <a:ln w="9525">
              <a:solidFill>
                <a:schemeClr val="hlink"/>
              </a:solidFill>
              <a:round/>
              <a:headEnd/>
              <a:tailEnd/>
            </a:ln>
            <a:effectLst/>
          </p:spPr>
          <p:txBody>
            <a:bodyPr wrap="none" anchor="ctr"/>
            <a:lstStyle/>
            <a:p>
              <a:endParaRPr lang="en-US"/>
            </a:p>
          </p:txBody>
        </p:sp>
        <p:sp>
          <p:nvSpPr>
            <p:cNvPr id="6148" name="Line 4"/>
            <p:cNvSpPr>
              <a:spLocks noChangeShapeType="1"/>
            </p:cNvSpPr>
            <p:nvPr/>
          </p:nvSpPr>
          <p:spPr bwMode="ltGray">
            <a:xfrm flipH="1" flipV="1">
              <a:off x="384" y="938"/>
              <a:ext cx="3811" cy="1"/>
            </a:xfrm>
            <a:prstGeom prst="line">
              <a:avLst/>
            </a:prstGeom>
            <a:noFill/>
            <a:ln w="9525">
              <a:solidFill>
                <a:schemeClr val="hlink"/>
              </a:solidFill>
              <a:round/>
              <a:headEnd/>
              <a:tailEnd/>
            </a:ln>
            <a:effectLst/>
          </p:spPr>
          <p:txBody>
            <a:bodyPr wrap="none" anchor="ctr"/>
            <a:lstStyle/>
            <a:p>
              <a:endParaRPr lang="en-US"/>
            </a:p>
          </p:txBody>
        </p:sp>
        <p:sp>
          <p:nvSpPr>
            <p:cNvPr id="6149" name="Arc 5"/>
            <p:cNvSpPr>
              <a:spLocks/>
            </p:cNvSpPr>
            <p:nvPr/>
          </p:nvSpPr>
          <p:spPr bwMode="ltGray">
            <a:xfrm rot="16200000" flipH="1">
              <a:off x="426" y="860"/>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endParaRPr lang="en-US"/>
            </a:p>
          </p:txBody>
        </p:sp>
      </p:grpSp>
      <p:grpSp>
        <p:nvGrpSpPr>
          <p:cNvPr id="6150" name="Group 6"/>
          <p:cNvGrpSpPr>
            <a:grpSpLocks/>
          </p:cNvGrpSpPr>
          <p:nvPr/>
        </p:nvGrpSpPr>
        <p:grpSpPr bwMode="auto">
          <a:xfrm>
            <a:off x="2349500" y="3098800"/>
            <a:ext cx="6045200" cy="2876550"/>
            <a:chOff x="1480" y="1952"/>
            <a:chExt cx="3808" cy="1812"/>
          </a:xfrm>
        </p:grpSpPr>
        <p:sp>
          <p:nvSpPr>
            <p:cNvPr id="6151" name="Line 7"/>
            <p:cNvSpPr>
              <a:spLocks noChangeShapeType="1"/>
            </p:cNvSpPr>
            <p:nvPr/>
          </p:nvSpPr>
          <p:spPr bwMode="ltGray">
            <a:xfrm flipV="1">
              <a:off x="1480" y="3442"/>
              <a:ext cx="3808" cy="0"/>
            </a:xfrm>
            <a:prstGeom prst="line">
              <a:avLst/>
            </a:prstGeom>
            <a:noFill/>
            <a:ln w="9525">
              <a:solidFill>
                <a:schemeClr val="hlink"/>
              </a:solidFill>
              <a:round/>
              <a:headEnd/>
              <a:tailEnd/>
            </a:ln>
            <a:effectLst/>
          </p:spPr>
          <p:txBody>
            <a:bodyPr wrap="none" anchor="ctr"/>
            <a:lstStyle/>
            <a:p>
              <a:endParaRPr lang="en-US"/>
            </a:p>
          </p:txBody>
        </p:sp>
        <p:sp>
          <p:nvSpPr>
            <p:cNvPr id="6152" name="Line 8"/>
            <p:cNvSpPr>
              <a:spLocks noChangeShapeType="1"/>
            </p:cNvSpPr>
            <p:nvPr/>
          </p:nvSpPr>
          <p:spPr bwMode="ltGray">
            <a:xfrm flipH="1">
              <a:off x="5172" y="1952"/>
              <a:ext cx="0" cy="1812"/>
            </a:xfrm>
            <a:prstGeom prst="line">
              <a:avLst/>
            </a:prstGeom>
            <a:noFill/>
            <a:ln w="9525">
              <a:solidFill>
                <a:schemeClr val="hlink"/>
              </a:solidFill>
              <a:round/>
              <a:headEnd/>
              <a:tailEnd/>
            </a:ln>
            <a:effectLst/>
          </p:spPr>
          <p:txBody>
            <a:bodyPr wrap="none" anchor="ctr"/>
            <a:lstStyle/>
            <a:p>
              <a:endParaRPr lang="en-US"/>
            </a:p>
          </p:txBody>
        </p:sp>
        <p:sp>
          <p:nvSpPr>
            <p:cNvPr id="6153" name="Arc 9"/>
            <p:cNvSpPr>
              <a:spLocks/>
            </p:cNvSpPr>
            <p:nvPr/>
          </p:nvSpPr>
          <p:spPr bwMode="ltGray">
            <a:xfrm rot="5400000">
              <a:off x="5097" y="3346"/>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endParaRPr lang="en-US"/>
            </a:p>
          </p:txBody>
        </p:sp>
      </p:grpSp>
      <p:sp>
        <p:nvSpPr>
          <p:cNvPr id="6154" name="Rectangle 10"/>
          <p:cNvSpPr>
            <a:spLocks noGrp="1" noChangeArrowheads="1"/>
          </p:cNvSpPr>
          <p:nvPr>
            <p:ph type="ctrTitle"/>
          </p:nvPr>
        </p:nvSpPr>
        <p:spPr>
          <a:xfrm>
            <a:off x="990600" y="1752600"/>
            <a:ext cx="7772400" cy="1143000"/>
          </a:xfrm>
        </p:spPr>
        <p:txBody>
          <a:bodyPr/>
          <a:lstStyle>
            <a:lvl1pPr>
              <a:defRPr/>
            </a:lvl1pPr>
          </a:lstStyle>
          <a:p>
            <a:r>
              <a:rPr lang="ko-KR" altLang="en-US"/>
              <a:t>마스터 제목 스타일 편집</a:t>
            </a:r>
          </a:p>
        </p:txBody>
      </p:sp>
      <p:sp>
        <p:nvSpPr>
          <p:cNvPr id="6155" name="Rectangle 11" descr="Rectangle: Click to edit Master text styles&#10;Second level&#10;Third level&#10;Fourth level&#10;Fifth level"/>
          <p:cNvSpPr>
            <a:spLocks noGrp="1" noChangeArrowheads="1"/>
          </p:cNvSpPr>
          <p:nvPr>
            <p:ph type="subTitle" idx="1"/>
          </p:nvPr>
        </p:nvSpPr>
        <p:spPr>
          <a:xfrm>
            <a:off x="990600" y="3309938"/>
            <a:ext cx="6400800" cy="1752600"/>
          </a:xfrm>
        </p:spPr>
        <p:txBody>
          <a:bodyPr/>
          <a:lstStyle>
            <a:lvl1pPr marL="0" indent="0">
              <a:buFont typeface="Wingdings" pitchFamily="2" charset="2"/>
              <a:buNone/>
              <a:defRPr/>
            </a:lvl1pPr>
          </a:lstStyle>
          <a:p>
            <a:r>
              <a:rPr lang="ko-KR" altLang="en-US"/>
              <a:t>마스터 부제목 스타일 편집</a:t>
            </a:r>
          </a:p>
        </p:txBody>
      </p:sp>
      <p:sp>
        <p:nvSpPr>
          <p:cNvPr id="6156" name="Rectangle 12"/>
          <p:cNvSpPr>
            <a:spLocks noGrp="1" noChangeArrowheads="1"/>
          </p:cNvSpPr>
          <p:nvPr>
            <p:ph type="dt" sz="quarter" idx="2"/>
          </p:nvPr>
        </p:nvSpPr>
        <p:spPr/>
        <p:txBody>
          <a:bodyPr/>
          <a:lstStyle>
            <a:lvl1pPr>
              <a:defRPr/>
            </a:lvl1pPr>
          </a:lstStyle>
          <a:p>
            <a:endParaRPr lang="en-US" altLang="ko-KR"/>
          </a:p>
        </p:txBody>
      </p:sp>
      <p:sp>
        <p:nvSpPr>
          <p:cNvPr id="6157" name="Rectangle 13"/>
          <p:cNvSpPr>
            <a:spLocks noGrp="1" noChangeArrowheads="1"/>
          </p:cNvSpPr>
          <p:nvPr>
            <p:ph type="ftr" sz="quarter" idx="3"/>
          </p:nvPr>
        </p:nvSpPr>
        <p:spPr/>
        <p:txBody>
          <a:bodyPr/>
          <a:lstStyle>
            <a:lvl1pPr>
              <a:defRPr/>
            </a:lvl1pPr>
          </a:lstStyle>
          <a:p>
            <a:endParaRPr lang="en-US" altLang="ko-KR"/>
          </a:p>
        </p:txBody>
      </p:sp>
      <p:sp>
        <p:nvSpPr>
          <p:cNvPr id="6158" name="Rectangle 14"/>
          <p:cNvSpPr>
            <a:spLocks noGrp="1" noChangeArrowheads="1"/>
          </p:cNvSpPr>
          <p:nvPr>
            <p:ph type="sldNum" sz="quarter" idx="4"/>
          </p:nvPr>
        </p:nvSpPr>
        <p:spPr/>
        <p:txBody>
          <a:bodyPr/>
          <a:lstStyle>
            <a:lvl1pPr>
              <a:defRPr/>
            </a:lvl1pPr>
          </a:lstStyle>
          <a:p>
            <a:fld id="{DCDF0872-CDE5-4F5C-BF22-D1DF90D9B7AF}" type="slidenum">
              <a:rPr lang="ko-KR" altLang="en-US"/>
              <a:pPr/>
              <a:t>‹#›</a:t>
            </a:fld>
            <a:endParaRPr lang="en-US" altLang="ko-KR"/>
          </a:p>
        </p:txBody>
      </p:sp>
      <p:pic>
        <p:nvPicPr>
          <p:cNvPr id="6159" name="Picture 15" descr="logo"/>
          <p:cNvPicPr>
            <a:picLocks noChangeAspect="1" noChangeArrowheads="1"/>
          </p:cNvPicPr>
          <p:nvPr/>
        </p:nvPicPr>
        <p:blipFill>
          <a:blip r:embed="rId2"/>
          <a:srcRect/>
          <a:stretch>
            <a:fillRect/>
          </a:stretch>
        </p:blipFill>
        <p:spPr bwMode="auto">
          <a:xfrm>
            <a:off x="7315200" y="381000"/>
            <a:ext cx="1336675" cy="936625"/>
          </a:xfrm>
          <a:prstGeom prst="rect">
            <a:avLst/>
          </a:prstGeom>
          <a:noFill/>
        </p:spPr>
      </p:pic>
      <p:sp>
        <p:nvSpPr>
          <p:cNvPr id="6160" name="Text Box 16"/>
          <p:cNvSpPr txBox="1">
            <a:spLocks noChangeArrowheads="1"/>
          </p:cNvSpPr>
          <p:nvPr/>
        </p:nvSpPr>
        <p:spPr bwMode="auto">
          <a:xfrm>
            <a:off x="7086600" y="1279525"/>
            <a:ext cx="1739900" cy="244475"/>
          </a:xfrm>
          <a:prstGeom prst="rect">
            <a:avLst/>
          </a:prstGeom>
          <a:noFill/>
          <a:ln w="9525">
            <a:noFill/>
            <a:miter lim="800000"/>
            <a:headEnd/>
            <a:tailEnd/>
          </a:ln>
          <a:effectLst/>
        </p:spPr>
        <p:txBody>
          <a:bodyPr wrap="none">
            <a:spAutoFit/>
          </a:bodyPr>
          <a:lstStyle/>
          <a:p>
            <a:r>
              <a:rPr lang="en-US" altLang="ko-KR" sz="1000">
                <a:latin typeface="굴림" pitchFamily="34" charset="-127"/>
              </a:rPr>
              <a:t>http://tolerance.ajou.ac.kr</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ko-KR"/>
          </a:p>
        </p:txBody>
      </p:sp>
      <p:sp>
        <p:nvSpPr>
          <p:cNvPr id="5" name="Footer Placeholder 4"/>
          <p:cNvSpPr>
            <a:spLocks noGrp="1"/>
          </p:cNvSpPr>
          <p:nvPr>
            <p:ph type="ftr" sz="quarter" idx="11"/>
          </p:nvPr>
        </p:nvSpPr>
        <p:spPr/>
        <p:txBody>
          <a:bodyPr/>
          <a:lstStyle>
            <a:lvl1pPr>
              <a:defRPr/>
            </a:lvl1pPr>
          </a:lstStyle>
          <a:p>
            <a:endParaRPr lang="en-US" altLang="ko-KR"/>
          </a:p>
        </p:txBody>
      </p:sp>
      <p:sp>
        <p:nvSpPr>
          <p:cNvPr id="6" name="Slide Number Placeholder 5"/>
          <p:cNvSpPr>
            <a:spLocks noGrp="1"/>
          </p:cNvSpPr>
          <p:nvPr>
            <p:ph type="sldNum" sz="quarter" idx="12"/>
          </p:nvPr>
        </p:nvSpPr>
        <p:spPr/>
        <p:txBody>
          <a:bodyPr/>
          <a:lstStyle>
            <a:lvl1pPr>
              <a:defRPr/>
            </a:lvl1pPr>
          </a:lstStyle>
          <a:p>
            <a:fld id="{80DFF4CD-385B-44CD-BE44-B34887FD50F8}" type="slidenum">
              <a:rPr lang="ko-KR" altLang="en-US"/>
              <a:pPr/>
              <a:t>‹#›</a:t>
            </a:fld>
            <a:endParaRPr lang="en-US" altLang="ko-K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609600"/>
            <a:ext cx="2000250" cy="5410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609600"/>
            <a:ext cx="584835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ko-KR"/>
          </a:p>
        </p:txBody>
      </p:sp>
      <p:sp>
        <p:nvSpPr>
          <p:cNvPr id="5" name="Footer Placeholder 4"/>
          <p:cNvSpPr>
            <a:spLocks noGrp="1"/>
          </p:cNvSpPr>
          <p:nvPr>
            <p:ph type="ftr" sz="quarter" idx="11"/>
          </p:nvPr>
        </p:nvSpPr>
        <p:spPr/>
        <p:txBody>
          <a:bodyPr/>
          <a:lstStyle>
            <a:lvl1pPr>
              <a:defRPr/>
            </a:lvl1pPr>
          </a:lstStyle>
          <a:p>
            <a:endParaRPr lang="en-US" altLang="ko-KR"/>
          </a:p>
        </p:txBody>
      </p:sp>
      <p:sp>
        <p:nvSpPr>
          <p:cNvPr id="6" name="Slide Number Placeholder 5"/>
          <p:cNvSpPr>
            <a:spLocks noGrp="1"/>
          </p:cNvSpPr>
          <p:nvPr>
            <p:ph type="sldNum" sz="quarter" idx="12"/>
          </p:nvPr>
        </p:nvSpPr>
        <p:spPr/>
        <p:txBody>
          <a:bodyPr/>
          <a:lstStyle>
            <a:lvl1pPr>
              <a:defRPr/>
            </a:lvl1pPr>
          </a:lstStyle>
          <a:p>
            <a:fld id="{160AAC5C-CC5B-4AEA-BAC0-1A761D400425}" type="slidenum">
              <a:rPr lang="ko-KR" altLang="en-US"/>
              <a:pPr/>
              <a:t>‹#›</a:t>
            </a:fld>
            <a:endParaRPr lang="en-US" altLang="ko-K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ko-KR"/>
          </a:p>
        </p:txBody>
      </p:sp>
      <p:sp>
        <p:nvSpPr>
          <p:cNvPr id="5" name="Footer Placeholder 4"/>
          <p:cNvSpPr>
            <a:spLocks noGrp="1"/>
          </p:cNvSpPr>
          <p:nvPr>
            <p:ph type="ftr" sz="quarter" idx="11"/>
          </p:nvPr>
        </p:nvSpPr>
        <p:spPr/>
        <p:txBody>
          <a:bodyPr/>
          <a:lstStyle>
            <a:lvl1pPr>
              <a:defRPr/>
            </a:lvl1pPr>
          </a:lstStyle>
          <a:p>
            <a:endParaRPr lang="en-US" altLang="ko-KR"/>
          </a:p>
        </p:txBody>
      </p:sp>
      <p:sp>
        <p:nvSpPr>
          <p:cNvPr id="6" name="Slide Number Placeholder 5"/>
          <p:cNvSpPr>
            <a:spLocks noGrp="1"/>
          </p:cNvSpPr>
          <p:nvPr>
            <p:ph type="sldNum" sz="quarter" idx="12"/>
          </p:nvPr>
        </p:nvSpPr>
        <p:spPr/>
        <p:txBody>
          <a:bodyPr/>
          <a:lstStyle>
            <a:lvl1pPr>
              <a:defRPr/>
            </a:lvl1pPr>
          </a:lstStyle>
          <a:p>
            <a:fld id="{7B72E06B-2E96-400F-94B3-C89242203551}" type="slidenum">
              <a:rPr lang="ko-KR" altLang="en-US"/>
              <a:pPr/>
              <a:t>‹#›</a:t>
            </a:fld>
            <a:endParaRPr lang="en-US" altLang="ko-K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ltLang="ko-KR"/>
          </a:p>
        </p:txBody>
      </p:sp>
      <p:sp>
        <p:nvSpPr>
          <p:cNvPr id="5" name="Footer Placeholder 4"/>
          <p:cNvSpPr>
            <a:spLocks noGrp="1"/>
          </p:cNvSpPr>
          <p:nvPr>
            <p:ph type="ftr" sz="quarter" idx="11"/>
          </p:nvPr>
        </p:nvSpPr>
        <p:spPr/>
        <p:txBody>
          <a:bodyPr/>
          <a:lstStyle>
            <a:lvl1pPr>
              <a:defRPr/>
            </a:lvl1pPr>
          </a:lstStyle>
          <a:p>
            <a:endParaRPr lang="en-US" altLang="ko-KR"/>
          </a:p>
        </p:txBody>
      </p:sp>
      <p:sp>
        <p:nvSpPr>
          <p:cNvPr id="6" name="Slide Number Placeholder 5"/>
          <p:cNvSpPr>
            <a:spLocks noGrp="1"/>
          </p:cNvSpPr>
          <p:nvPr>
            <p:ph type="sldNum" sz="quarter" idx="12"/>
          </p:nvPr>
        </p:nvSpPr>
        <p:spPr/>
        <p:txBody>
          <a:bodyPr/>
          <a:lstStyle>
            <a:lvl1pPr>
              <a:defRPr/>
            </a:lvl1pPr>
          </a:lstStyle>
          <a:p>
            <a:fld id="{2BC8F8B6-009C-4C8F-9720-6BCBAEEDA57D}" type="slidenum">
              <a:rPr lang="ko-KR" altLang="en-US"/>
              <a:pPr/>
              <a:t>‹#›</a:t>
            </a:fld>
            <a:endParaRPr lang="en-US" altLang="ko-K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4478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00600" y="14478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ltLang="ko-KR"/>
          </a:p>
        </p:txBody>
      </p:sp>
      <p:sp>
        <p:nvSpPr>
          <p:cNvPr id="6" name="Footer Placeholder 5"/>
          <p:cNvSpPr>
            <a:spLocks noGrp="1"/>
          </p:cNvSpPr>
          <p:nvPr>
            <p:ph type="ftr" sz="quarter" idx="11"/>
          </p:nvPr>
        </p:nvSpPr>
        <p:spPr/>
        <p:txBody>
          <a:bodyPr/>
          <a:lstStyle>
            <a:lvl1pPr>
              <a:defRPr/>
            </a:lvl1pPr>
          </a:lstStyle>
          <a:p>
            <a:endParaRPr lang="en-US" altLang="ko-KR"/>
          </a:p>
        </p:txBody>
      </p:sp>
      <p:sp>
        <p:nvSpPr>
          <p:cNvPr id="7" name="Slide Number Placeholder 6"/>
          <p:cNvSpPr>
            <a:spLocks noGrp="1"/>
          </p:cNvSpPr>
          <p:nvPr>
            <p:ph type="sldNum" sz="quarter" idx="12"/>
          </p:nvPr>
        </p:nvSpPr>
        <p:spPr/>
        <p:txBody>
          <a:bodyPr/>
          <a:lstStyle>
            <a:lvl1pPr>
              <a:defRPr/>
            </a:lvl1pPr>
          </a:lstStyle>
          <a:p>
            <a:fld id="{873D04CF-95AD-49CB-A457-E54309F7C37B}" type="slidenum">
              <a:rPr lang="ko-KR" altLang="en-US"/>
              <a:pPr/>
              <a:t>‹#›</a:t>
            </a:fld>
            <a:endParaRPr lang="en-US" altLang="ko-K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ltLang="ko-KR"/>
          </a:p>
        </p:txBody>
      </p:sp>
      <p:sp>
        <p:nvSpPr>
          <p:cNvPr id="8" name="Footer Placeholder 7"/>
          <p:cNvSpPr>
            <a:spLocks noGrp="1"/>
          </p:cNvSpPr>
          <p:nvPr>
            <p:ph type="ftr" sz="quarter" idx="11"/>
          </p:nvPr>
        </p:nvSpPr>
        <p:spPr/>
        <p:txBody>
          <a:bodyPr/>
          <a:lstStyle>
            <a:lvl1pPr>
              <a:defRPr/>
            </a:lvl1pPr>
          </a:lstStyle>
          <a:p>
            <a:endParaRPr lang="en-US" altLang="ko-KR"/>
          </a:p>
        </p:txBody>
      </p:sp>
      <p:sp>
        <p:nvSpPr>
          <p:cNvPr id="9" name="Slide Number Placeholder 8"/>
          <p:cNvSpPr>
            <a:spLocks noGrp="1"/>
          </p:cNvSpPr>
          <p:nvPr>
            <p:ph type="sldNum" sz="quarter" idx="12"/>
          </p:nvPr>
        </p:nvSpPr>
        <p:spPr/>
        <p:txBody>
          <a:bodyPr/>
          <a:lstStyle>
            <a:lvl1pPr>
              <a:defRPr/>
            </a:lvl1pPr>
          </a:lstStyle>
          <a:p>
            <a:fld id="{40DCA561-35C9-4F64-9602-18CB9E95D8F8}" type="slidenum">
              <a:rPr lang="ko-KR" altLang="en-US"/>
              <a:pPr/>
              <a:t>‹#›</a:t>
            </a:fld>
            <a:endParaRPr lang="en-US" altLang="ko-K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ltLang="ko-KR"/>
          </a:p>
        </p:txBody>
      </p:sp>
      <p:sp>
        <p:nvSpPr>
          <p:cNvPr id="4" name="Footer Placeholder 3"/>
          <p:cNvSpPr>
            <a:spLocks noGrp="1"/>
          </p:cNvSpPr>
          <p:nvPr>
            <p:ph type="ftr" sz="quarter" idx="11"/>
          </p:nvPr>
        </p:nvSpPr>
        <p:spPr/>
        <p:txBody>
          <a:bodyPr/>
          <a:lstStyle>
            <a:lvl1pPr>
              <a:defRPr/>
            </a:lvl1pPr>
          </a:lstStyle>
          <a:p>
            <a:endParaRPr lang="en-US" altLang="ko-KR"/>
          </a:p>
        </p:txBody>
      </p:sp>
      <p:sp>
        <p:nvSpPr>
          <p:cNvPr id="5" name="Slide Number Placeholder 4"/>
          <p:cNvSpPr>
            <a:spLocks noGrp="1"/>
          </p:cNvSpPr>
          <p:nvPr>
            <p:ph type="sldNum" sz="quarter" idx="12"/>
          </p:nvPr>
        </p:nvSpPr>
        <p:spPr/>
        <p:txBody>
          <a:bodyPr/>
          <a:lstStyle>
            <a:lvl1pPr>
              <a:defRPr/>
            </a:lvl1pPr>
          </a:lstStyle>
          <a:p>
            <a:fld id="{C4F0034A-ABAE-4757-BD08-23B3CDD9DB88}" type="slidenum">
              <a:rPr lang="ko-KR" altLang="en-US"/>
              <a:pPr/>
              <a:t>‹#›</a:t>
            </a:fld>
            <a:endParaRPr lang="en-US" altLang="ko-K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ko-KR"/>
          </a:p>
        </p:txBody>
      </p:sp>
      <p:sp>
        <p:nvSpPr>
          <p:cNvPr id="3" name="Footer Placeholder 2"/>
          <p:cNvSpPr>
            <a:spLocks noGrp="1"/>
          </p:cNvSpPr>
          <p:nvPr>
            <p:ph type="ftr" sz="quarter" idx="11"/>
          </p:nvPr>
        </p:nvSpPr>
        <p:spPr/>
        <p:txBody>
          <a:bodyPr/>
          <a:lstStyle>
            <a:lvl1pPr>
              <a:defRPr/>
            </a:lvl1pPr>
          </a:lstStyle>
          <a:p>
            <a:endParaRPr lang="en-US" altLang="ko-KR"/>
          </a:p>
        </p:txBody>
      </p:sp>
      <p:sp>
        <p:nvSpPr>
          <p:cNvPr id="4" name="Slide Number Placeholder 3"/>
          <p:cNvSpPr>
            <a:spLocks noGrp="1"/>
          </p:cNvSpPr>
          <p:nvPr>
            <p:ph type="sldNum" sz="quarter" idx="12"/>
          </p:nvPr>
        </p:nvSpPr>
        <p:spPr/>
        <p:txBody>
          <a:bodyPr/>
          <a:lstStyle>
            <a:lvl1pPr>
              <a:defRPr/>
            </a:lvl1pPr>
          </a:lstStyle>
          <a:p>
            <a:fld id="{92FB8707-6A76-4126-8652-9C38E19AC53E}" type="slidenum">
              <a:rPr lang="ko-KR" altLang="en-US"/>
              <a:pPr/>
              <a:t>‹#›</a:t>
            </a:fld>
            <a:endParaRPr lang="en-US" altLang="ko-K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ltLang="ko-KR"/>
          </a:p>
        </p:txBody>
      </p:sp>
      <p:sp>
        <p:nvSpPr>
          <p:cNvPr id="6" name="Footer Placeholder 5"/>
          <p:cNvSpPr>
            <a:spLocks noGrp="1"/>
          </p:cNvSpPr>
          <p:nvPr>
            <p:ph type="ftr" sz="quarter" idx="11"/>
          </p:nvPr>
        </p:nvSpPr>
        <p:spPr/>
        <p:txBody>
          <a:bodyPr/>
          <a:lstStyle>
            <a:lvl1pPr>
              <a:defRPr/>
            </a:lvl1pPr>
          </a:lstStyle>
          <a:p>
            <a:endParaRPr lang="en-US" altLang="ko-KR"/>
          </a:p>
        </p:txBody>
      </p:sp>
      <p:sp>
        <p:nvSpPr>
          <p:cNvPr id="7" name="Slide Number Placeholder 6"/>
          <p:cNvSpPr>
            <a:spLocks noGrp="1"/>
          </p:cNvSpPr>
          <p:nvPr>
            <p:ph type="sldNum" sz="quarter" idx="12"/>
          </p:nvPr>
        </p:nvSpPr>
        <p:spPr/>
        <p:txBody>
          <a:bodyPr/>
          <a:lstStyle>
            <a:lvl1pPr>
              <a:defRPr/>
            </a:lvl1pPr>
          </a:lstStyle>
          <a:p>
            <a:fld id="{EB016498-EA72-4EE2-AD2E-AA0640972CDA}" type="slidenum">
              <a:rPr lang="ko-KR" altLang="en-US"/>
              <a:pPr/>
              <a:t>‹#›</a:t>
            </a:fld>
            <a:endParaRPr lang="en-US" altLang="ko-K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ltLang="ko-KR"/>
          </a:p>
        </p:txBody>
      </p:sp>
      <p:sp>
        <p:nvSpPr>
          <p:cNvPr id="6" name="Footer Placeholder 5"/>
          <p:cNvSpPr>
            <a:spLocks noGrp="1"/>
          </p:cNvSpPr>
          <p:nvPr>
            <p:ph type="ftr" sz="quarter" idx="11"/>
          </p:nvPr>
        </p:nvSpPr>
        <p:spPr/>
        <p:txBody>
          <a:bodyPr/>
          <a:lstStyle>
            <a:lvl1pPr>
              <a:defRPr/>
            </a:lvl1pPr>
          </a:lstStyle>
          <a:p>
            <a:endParaRPr lang="en-US" altLang="ko-KR"/>
          </a:p>
        </p:txBody>
      </p:sp>
      <p:sp>
        <p:nvSpPr>
          <p:cNvPr id="7" name="Slide Number Placeholder 6"/>
          <p:cNvSpPr>
            <a:spLocks noGrp="1"/>
          </p:cNvSpPr>
          <p:nvPr>
            <p:ph type="sldNum" sz="quarter" idx="12"/>
          </p:nvPr>
        </p:nvSpPr>
        <p:spPr/>
        <p:txBody>
          <a:bodyPr/>
          <a:lstStyle>
            <a:lvl1pPr>
              <a:defRPr/>
            </a:lvl1pPr>
          </a:lstStyle>
          <a:p>
            <a:fld id="{DCB07A52-95EF-40BE-AF19-2FF92BBD8577}" type="slidenum">
              <a:rPr lang="ko-KR" altLang="en-US"/>
              <a:pPr/>
              <a:t>‹#›</a:t>
            </a:fld>
            <a:endParaRPr lang="en-US" altLang="ko-K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descr="60%"/>
          <p:cNvSpPr>
            <a:spLocks noChangeArrowheads="1"/>
          </p:cNvSpPr>
          <p:nvPr/>
        </p:nvSpPr>
        <p:spPr bwMode="ltGray">
          <a:xfrm>
            <a:off x="3352800" y="0"/>
            <a:ext cx="5791200" cy="152400"/>
          </a:xfrm>
          <a:prstGeom prst="rect">
            <a:avLst/>
          </a:prstGeom>
          <a:pattFill prst="pct60">
            <a:fgClr>
              <a:schemeClr val="folHlink"/>
            </a:fgClr>
            <a:bgClr>
              <a:schemeClr val="bg1"/>
            </a:bgClr>
          </a:pattFill>
          <a:ln w="9525">
            <a:noFill/>
            <a:miter lim="800000"/>
            <a:headEnd/>
            <a:tailEnd/>
          </a:ln>
          <a:effectLst/>
        </p:spPr>
        <p:txBody>
          <a:bodyPr wrap="none" anchor="ctr"/>
          <a:lstStyle/>
          <a:p>
            <a:endParaRPr lang="en-US"/>
          </a:p>
        </p:txBody>
      </p:sp>
      <p:sp>
        <p:nvSpPr>
          <p:cNvPr id="5123" name="Rectangle 3"/>
          <p:cNvSpPr>
            <a:spLocks noGrp="1" noChangeArrowheads="1"/>
          </p:cNvSpPr>
          <p:nvPr>
            <p:ph type="title"/>
          </p:nvPr>
        </p:nvSpPr>
        <p:spPr bwMode="auto">
          <a:xfrm>
            <a:off x="609600" y="609600"/>
            <a:ext cx="6477000" cy="6096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ko-KR" altLang="en-US" smtClean="0"/>
              <a:t>마스터 제목 스타일 편집</a:t>
            </a:r>
          </a:p>
        </p:txBody>
      </p:sp>
      <p:sp>
        <p:nvSpPr>
          <p:cNvPr id="5124" name="Rectangle 4" descr="Rectangle: Click to edit Master text styles&#10;Second level&#10;Third level&#10;Fourth level&#10;Fifth level"/>
          <p:cNvSpPr>
            <a:spLocks noGrp="1" noChangeArrowheads="1"/>
          </p:cNvSpPr>
          <p:nvPr>
            <p:ph type="body" idx="1"/>
          </p:nvPr>
        </p:nvSpPr>
        <p:spPr bwMode="auto">
          <a:xfrm>
            <a:off x="838200" y="1447800"/>
            <a:ext cx="7772400" cy="4572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p>
        </p:txBody>
      </p:sp>
      <p:sp>
        <p:nvSpPr>
          <p:cNvPr id="5125" name="Rectangle 5"/>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400">
                <a:latin typeface="+mn-lt"/>
              </a:defRPr>
            </a:lvl1pPr>
          </a:lstStyle>
          <a:p>
            <a:endParaRPr lang="en-US" altLang="ko-KR"/>
          </a:p>
        </p:txBody>
      </p:sp>
      <p:sp>
        <p:nvSpPr>
          <p:cNvPr id="5126" name="Rectangle 6"/>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400">
                <a:latin typeface="+mn-lt"/>
              </a:defRPr>
            </a:lvl1pPr>
          </a:lstStyle>
          <a:p>
            <a:endParaRPr lang="en-US" altLang="ko-KR"/>
          </a:p>
        </p:txBody>
      </p:sp>
      <p:sp>
        <p:nvSpPr>
          <p:cNvPr id="5127" name="Rectangle 7"/>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400">
                <a:latin typeface="+mn-lt"/>
              </a:defRPr>
            </a:lvl1pPr>
          </a:lstStyle>
          <a:p>
            <a:fld id="{75DC75BF-76BF-4AFB-BCA3-5DC99357ADF3}" type="slidenum">
              <a:rPr lang="ko-KR" altLang="en-US"/>
              <a:pPr/>
              <a:t>‹#›</a:t>
            </a:fld>
            <a:endParaRPr lang="en-US" altLang="ko-KR"/>
          </a:p>
        </p:txBody>
      </p:sp>
      <p:sp>
        <p:nvSpPr>
          <p:cNvPr id="5129" name="Text Box 9"/>
          <p:cNvSpPr txBox="1">
            <a:spLocks noChangeArrowheads="1"/>
          </p:cNvSpPr>
          <p:nvPr/>
        </p:nvSpPr>
        <p:spPr bwMode="auto">
          <a:xfrm>
            <a:off x="7315200" y="1127125"/>
            <a:ext cx="1739900" cy="244475"/>
          </a:xfrm>
          <a:prstGeom prst="rect">
            <a:avLst/>
          </a:prstGeom>
          <a:noFill/>
          <a:ln w="9525">
            <a:noFill/>
            <a:miter lim="800000"/>
            <a:headEnd/>
            <a:tailEnd/>
          </a:ln>
          <a:effectLst/>
        </p:spPr>
        <p:txBody>
          <a:bodyPr wrap="none">
            <a:spAutoFit/>
          </a:bodyPr>
          <a:lstStyle/>
          <a:p>
            <a:r>
              <a:rPr lang="en-US" altLang="ko-KR" sz="1000">
                <a:latin typeface="굴림" pitchFamily="34" charset="-127"/>
              </a:rPr>
              <a:t>http://tolerance.ajou.ac.kr</a:t>
            </a:r>
          </a:p>
        </p:txBody>
      </p:sp>
      <p:grpSp>
        <p:nvGrpSpPr>
          <p:cNvPr id="5130" name="Group 10"/>
          <p:cNvGrpSpPr>
            <a:grpSpLocks/>
          </p:cNvGrpSpPr>
          <p:nvPr/>
        </p:nvGrpSpPr>
        <p:grpSpPr bwMode="auto">
          <a:xfrm>
            <a:off x="2743200" y="3657600"/>
            <a:ext cx="6045200" cy="2876550"/>
            <a:chOff x="1480" y="1952"/>
            <a:chExt cx="3808" cy="1812"/>
          </a:xfrm>
        </p:grpSpPr>
        <p:sp>
          <p:nvSpPr>
            <p:cNvPr id="5131" name="Line 11"/>
            <p:cNvSpPr>
              <a:spLocks noChangeShapeType="1"/>
            </p:cNvSpPr>
            <p:nvPr/>
          </p:nvSpPr>
          <p:spPr bwMode="ltGray">
            <a:xfrm flipV="1">
              <a:off x="1480" y="3442"/>
              <a:ext cx="3808" cy="0"/>
            </a:xfrm>
            <a:prstGeom prst="line">
              <a:avLst/>
            </a:prstGeom>
            <a:noFill/>
            <a:ln w="9525">
              <a:solidFill>
                <a:schemeClr val="hlink"/>
              </a:solidFill>
              <a:round/>
              <a:headEnd/>
              <a:tailEnd/>
            </a:ln>
            <a:effectLst/>
          </p:spPr>
          <p:txBody>
            <a:bodyPr wrap="none" anchor="ctr"/>
            <a:lstStyle/>
            <a:p>
              <a:endParaRPr lang="en-US"/>
            </a:p>
          </p:txBody>
        </p:sp>
        <p:sp>
          <p:nvSpPr>
            <p:cNvPr id="5132" name="Line 12"/>
            <p:cNvSpPr>
              <a:spLocks noChangeShapeType="1"/>
            </p:cNvSpPr>
            <p:nvPr/>
          </p:nvSpPr>
          <p:spPr bwMode="ltGray">
            <a:xfrm flipH="1">
              <a:off x="5172" y="1952"/>
              <a:ext cx="0" cy="1812"/>
            </a:xfrm>
            <a:prstGeom prst="line">
              <a:avLst/>
            </a:prstGeom>
            <a:noFill/>
            <a:ln w="9525">
              <a:solidFill>
                <a:schemeClr val="hlink"/>
              </a:solidFill>
              <a:round/>
              <a:headEnd/>
              <a:tailEnd/>
            </a:ln>
            <a:effectLst/>
          </p:spPr>
          <p:txBody>
            <a:bodyPr wrap="none" anchor="ctr"/>
            <a:lstStyle/>
            <a:p>
              <a:endParaRPr lang="en-US"/>
            </a:p>
          </p:txBody>
        </p:sp>
        <p:sp>
          <p:nvSpPr>
            <p:cNvPr id="5133" name="Arc 13"/>
            <p:cNvSpPr>
              <a:spLocks/>
            </p:cNvSpPr>
            <p:nvPr/>
          </p:nvSpPr>
          <p:spPr bwMode="ltGray">
            <a:xfrm rot="5400000">
              <a:off x="5097" y="3346"/>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endParaRPr lang="en-US"/>
            </a:p>
          </p:txBody>
        </p:sp>
      </p:grpSp>
      <p:grpSp>
        <p:nvGrpSpPr>
          <p:cNvPr id="5134" name="Group 14"/>
          <p:cNvGrpSpPr>
            <a:grpSpLocks/>
          </p:cNvGrpSpPr>
          <p:nvPr/>
        </p:nvGrpSpPr>
        <p:grpSpPr bwMode="auto">
          <a:xfrm>
            <a:off x="381000" y="654050"/>
            <a:ext cx="6049963" cy="2851150"/>
            <a:chOff x="384" y="559"/>
            <a:chExt cx="3811" cy="1796"/>
          </a:xfrm>
        </p:grpSpPr>
        <p:sp>
          <p:nvSpPr>
            <p:cNvPr id="5135" name="Line 15"/>
            <p:cNvSpPr>
              <a:spLocks noChangeShapeType="1"/>
            </p:cNvSpPr>
            <p:nvPr/>
          </p:nvSpPr>
          <p:spPr bwMode="ltGray">
            <a:xfrm>
              <a:off x="506" y="559"/>
              <a:ext cx="0" cy="1796"/>
            </a:xfrm>
            <a:prstGeom prst="line">
              <a:avLst/>
            </a:prstGeom>
            <a:noFill/>
            <a:ln w="9525">
              <a:solidFill>
                <a:schemeClr val="hlink"/>
              </a:solidFill>
              <a:round/>
              <a:headEnd/>
              <a:tailEnd/>
            </a:ln>
            <a:effectLst/>
          </p:spPr>
          <p:txBody>
            <a:bodyPr wrap="none" anchor="ctr"/>
            <a:lstStyle/>
            <a:p>
              <a:endParaRPr lang="en-US"/>
            </a:p>
          </p:txBody>
        </p:sp>
        <p:sp>
          <p:nvSpPr>
            <p:cNvPr id="5136" name="Line 16"/>
            <p:cNvSpPr>
              <a:spLocks noChangeShapeType="1"/>
            </p:cNvSpPr>
            <p:nvPr/>
          </p:nvSpPr>
          <p:spPr bwMode="ltGray">
            <a:xfrm flipH="1" flipV="1">
              <a:off x="384" y="938"/>
              <a:ext cx="3811" cy="1"/>
            </a:xfrm>
            <a:prstGeom prst="line">
              <a:avLst/>
            </a:prstGeom>
            <a:noFill/>
            <a:ln w="9525">
              <a:solidFill>
                <a:schemeClr val="hlink"/>
              </a:solidFill>
              <a:round/>
              <a:headEnd/>
              <a:tailEnd/>
            </a:ln>
            <a:effectLst/>
          </p:spPr>
          <p:txBody>
            <a:bodyPr wrap="none" anchor="ctr"/>
            <a:lstStyle/>
            <a:p>
              <a:endParaRPr lang="en-US"/>
            </a:p>
          </p:txBody>
        </p:sp>
        <p:sp>
          <p:nvSpPr>
            <p:cNvPr id="5137" name="Arc 17"/>
            <p:cNvSpPr>
              <a:spLocks/>
            </p:cNvSpPr>
            <p:nvPr/>
          </p:nvSpPr>
          <p:spPr bwMode="ltGray">
            <a:xfrm rot="16200000" flipH="1">
              <a:off x="426" y="860"/>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p:spPr>
          <p:txBody>
            <a:bodyPr wrap="none" anchor="ctr"/>
            <a:lstStyle/>
            <a:p>
              <a:endParaRPr lang="en-US"/>
            </a:p>
          </p:txBody>
        </p:sp>
      </p:gr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l" rtl="0" fontAlgn="base" latinLnBrk="1">
        <a:spcBef>
          <a:spcPct val="0"/>
        </a:spcBef>
        <a:spcAft>
          <a:spcPct val="0"/>
        </a:spcAft>
        <a:defRPr kumimoji="1" sz="2800">
          <a:solidFill>
            <a:schemeClr val="tx2"/>
          </a:solidFill>
          <a:latin typeface="+mj-lt"/>
          <a:ea typeface="+mj-ea"/>
          <a:cs typeface="+mj-cs"/>
        </a:defRPr>
      </a:lvl1pPr>
      <a:lvl2pPr algn="l" rtl="0" fontAlgn="base" latinLnBrk="1">
        <a:spcBef>
          <a:spcPct val="0"/>
        </a:spcBef>
        <a:spcAft>
          <a:spcPct val="0"/>
        </a:spcAft>
        <a:defRPr kumimoji="1" sz="2800">
          <a:solidFill>
            <a:schemeClr val="tx2"/>
          </a:solidFill>
          <a:latin typeface="굴림" pitchFamily="34" charset="-127"/>
          <a:ea typeface="굴림" pitchFamily="34" charset="-127"/>
        </a:defRPr>
      </a:lvl2pPr>
      <a:lvl3pPr algn="l" rtl="0" fontAlgn="base" latinLnBrk="1">
        <a:spcBef>
          <a:spcPct val="0"/>
        </a:spcBef>
        <a:spcAft>
          <a:spcPct val="0"/>
        </a:spcAft>
        <a:defRPr kumimoji="1" sz="2800">
          <a:solidFill>
            <a:schemeClr val="tx2"/>
          </a:solidFill>
          <a:latin typeface="굴림" pitchFamily="34" charset="-127"/>
          <a:ea typeface="굴림" pitchFamily="34" charset="-127"/>
        </a:defRPr>
      </a:lvl3pPr>
      <a:lvl4pPr algn="l" rtl="0" fontAlgn="base" latinLnBrk="1">
        <a:spcBef>
          <a:spcPct val="0"/>
        </a:spcBef>
        <a:spcAft>
          <a:spcPct val="0"/>
        </a:spcAft>
        <a:defRPr kumimoji="1" sz="2800">
          <a:solidFill>
            <a:schemeClr val="tx2"/>
          </a:solidFill>
          <a:latin typeface="굴림" pitchFamily="34" charset="-127"/>
          <a:ea typeface="굴림" pitchFamily="34" charset="-127"/>
        </a:defRPr>
      </a:lvl4pPr>
      <a:lvl5pPr algn="l" rtl="0" fontAlgn="base" latinLnBrk="1">
        <a:spcBef>
          <a:spcPct val="0"/>
        </a:spcBef>
        <a:spcAft>
          <a:spcPct val="0"/>
        </a:spcAft>
        <a:defRPr kumimoji="1" sz="2800">
          <a:solidFill>
            <a:schemeClr val="tx2"/>
          </a:solidFill>
          <a:latin typeface="굴림" pitchFamily="34" charset="-127"/>
          <a:ea typeface="굴림" pitchFamily="34" charset="-127"/>
        </a:defRPr>
      </a:lvl5pPr>
      <a:lvl6pPr marL="457200" algn="l" rtl="0" fontAlgn="base" latinLnBrk="1">
        <a:spcBef>
          <a:spcPct val="0"/>
        </a:spcBef>
        <a:spcAft>
          <a:spcPct val="0"/>
        </a:spcAft>
        <a:defRPr kumimoji="1" sz="2800">
          <a:solidFill>
            <a:schemeClr val="tx2"/>
          </a:solidFill>
          <a:latin typeface="굴림" pitchFamily="34" charset="-127"/>
          <a:ea typeface="굴림" pitchFamily="34" charset="-127"/>
        </a:defRPr>
      </a:lvl6pPr>
      <a:lvl7pPr marL="914400" algn="l" rtl="0" fontAlgn="base" latinLnBrk="1">
        <a:spcBef>
          <a:spcPct val="0"/>
        </a:spcBef>
        <a:spcAft>
          <a:spcPct val="0"/>
        </a:spcAft>
        <a:defRPr kumimoji="1" sz="2800">
          <a:solidFill>
            <a:schemeClr val="tx2"/>
          </a:solidFill>
          <a:latin typeface="굴림" pitchFamily="34" charset="-127"/>
          <a:ea typeface="굴림" pitchFamily="34" charset="-127"/>
        </a:defRPr>
      </a:lvl7pPr>
      <a:lvl8pPr marL="1371600" algn="l" rtl="0" fontAlgn="base" latinLnBrk="1">
        <a:spcBef>
          <a:spcPct val="0"/>
        </a:spcBef>
        <a:spcAft>
          <a:spcPct val="0"/>
        </a:spcAft>
        <a:defRPr kumimoji="1" sz="2800">
          <a:solidFill>
            <a:schemeClr val="tx2"/>
          </a:solidFill>
          <a:latin typeface="굴림" pitchFamily="34" charset="-127"/>
          <a:ea typeface="굴림" pitchFamily="34" charset="-127"/>
        </a:defRPr>
      </a:lvl8pPr>
      <a:lvl9pPr marL="1828800" algn="l" rtl="0" fontAlgn="base" latinLnBrk="1">
        <a:spcBef>
          <a:spcPct val="0"/>
        </a:spcBef>
        <a:spcAft>
          <a:spcPct val="0"/>
        </a:spcAft>
        <a:defRPr kumimoji="1" sz="2800">
          <a:solidFill>
            <a:schemeClr val="tx2"/>
          </a:solidFill>
          <a:latin typeface="굴림" pitchFamily="34" charset="-127"/>
          <a:ea typeface="굴림" pitchFamily="34" charset="-127"/>
        </a:defRPr>
      </a:lvl9pPr>
    </p:titleStyle>
    <p:bodyStyle>
      <a:lvl1pPr marL="342900" indent="-342900" algn="l" rtl="0" fontAlgn="base" latinLnBrk="1">
        <a:spcBef>
          <a:spcPct val="20000"/>
        </a:spcBef>
        <a:spcAft>
          <a:spcPct val="0"/>
        </a:spcAft>
        <a:buClr>
          <a:schemeClr val="hlink"/>
        </a:buClr>
        <a:buSzPct val="110000"/>
        <a:buFont typeface="Wingdings" pitchFamily="2" charset="2"/>
        <a:buBlip>
          <a:blip r:embed="rId13"/>
        </a:buBlip>
        <a:defRPr kumimoji="1" sz="2400">
          <a:solidFill>
            <a:schemeClr val="tx1"/>
          </a:solidFill>
          <a:latin typeface="+mn-lt"/>
          <a:ea typeface="+mn-ea"/>
          <a:cs typeface="+mn-cs"/>
        </a:defRPr>
      </a:lvl1pPr>
      <a:lvl2pPr marL="742950" indent="-285750" algn="l" rtl="0" fontAlgn="base" latinLnBrk="1">
        <a:spcBef>
          <a:spcPct val="20000"/>
        </a:spcBef>
        <a:spcAft>
          <a:spcPct val="0"/>
        </a:spcAft>
        <a:buClr>
          <a:schemeClr val="tx1"/>
        </a:buClr>
        <a:buSzPct val="60000"/>
        <a:buFont typeface="Wingdings" pitchFamily="2" charset="2"/>
        <a:buChar char="n"/>
        <a:defRPr kumimoji="1" sz="2000">
          <a:solidFill>
            <a:schemeClr val="tx1"/>
          </a:solidFill>
          <a:latin typeface="+mn-lt"/>
          <a:ea typeface="+mn-ea"/>
        </a:defRPr>
      </a:lvl2pPr>
      <a:lvl3pPr marL="1143000" indent="-228600" algn="l" rtl="0" fontAlgn="base" latinLnBrk="1">
        <a:spcBef>
          <a:spcPct val="20000"/>
        </a:spcBef>
        <a:spcAft>
          <a:spcPct val="0"/>
        </a:spcAft>
        <a:buClr>
          <a:schemeClr val="hlink"/>
        </a:buClr>
        <a:buSzPct val="95000"/>
        <a:buFont typeface="Wingdings" pitchFamily="2" charset="2"/>
        <a:buChar char="w"/>
        <a:defRPr kumimoji="1">
          <a:solidFill>
            <a:schemeClr val="tx1"/>
          </a:solidFill>
          <a:latin typeface="+mn-lt"/>
          <a:ea typeface="+mn-ea"/>
        </a:defRPr>
      </a:lvl3pPr>
      <a:lvl4pPr marL="1600200" indent="-228600" algn="l" rtl="0" fontAlgn="base" latinLnBrk="1">
        <a:spcBef>
          <a:spcPct val="20000"/>
        </a:spcBef>
        <a:spcAft>
          <a:spcPct val="0"/>
        </a:spcAft>
        <a:buClr>
          <a:schemeClr val="tx1"/>
        </a:buClr>
        <a:buSzPct val="65000"/>
        <a:buFont typeface="Wingdings" pitchFamily="2" charset="2"/>
        <a:buChar char="n"/>
        <a:defRPr kumimoji="1" sz="1600">
          <a:solidFill>
            <a:schemeClr val="tx1"/>
          </a:solidFill>
          <a:latin typeface="+mn-lt"/>
          <a:ea typeface="+mn-ea"/>
        </a:defRPr>
      </a:lvl4pPr>
      <a:lvl5pPr marL="2057400" indent="-228600" algn="l" rtl="0" fontAlgn="base" latinLnBrk="1">
        <a:spcBef>
          <a:spcPct val="20000"/>
        </a:spcBef>
        <a:spcAft>
          <a:spcPct val="0"/>
        </a:spcAft>
        <a:buClr>
          <a:schemeClr val="hlink"/>
        </a:buClr>
        <a:buSzPct val="60000"/>
        <a:buFont typeface="Wingdings" pitchFamily="2" charset="2"/>
        <a:buChar char="n"/>
        <a:defRPr kumimoji="1" sz="1400">
          <a:solidFill>
            <a:schemeClr val="tx1"/>
          </a:solidFill>
          <a:latin typeface="+mn-lt"/>
          <a:ea typeface="+mn-ea"/>
        </a:defRPr>
      </a:lvl5pPr>
      <a:lvl6pPr marL="2514600" indent="-228600" algn="l" rtl="0" fontAlgn="base" latinLnBrk="1">
        <a:spcBef>
          <a:spcPct val="20000"/>
        </a:spcBef>
        <a:spcAft>
          <a:spcPct val="0"/>
        </a:spcAft>
        <a:buClr>
          <a:schemeClr val="hlink"/>
        </a:buClr>
        <a:buSzPct val="60000"/>
        <a:buFont typeface="Wingdings" pitchFamily="2" charset="2"/>
        <a:buChar char="n"/>
        <a:defRPr kumimoji="1" sz="1400">
          <a:solidFill>
            <a:schemeClr val="tx1"/>
          </a:solidFill>
          <a:latin typeface="+mn-lt"/>
          <a:ea typeface="+mn-ea"/>
        </a:defRPr>
      </a:lvl6pPr>
      <a:lvl7pPr marL="2971800" indent="-228600" algn="l" rtl="0" fontAlgn="base" latinLnBrk="1">
        <a:spcBef>
          <a:spcPct val="20000"/>
        </a:spcBef>
        <a:spcAft>
          <a:spcPct val="0"/>
        </a:spcAft>
        <a:buClr>
          <a:schemeClr val="hlink"/>
        </a:buClr>
        <a:buSzPct val="60000"/>
        <a:buFont typeface="Wingdings" pitchFamily="2" charset="2"/>
        <a:buChar char="n"/>
        <a:defRPr kumimoji="1" sz="1400">
          <a:solidFill>
            <a:schemeClr val="tx1"/>
          </a:solidFill>
          <a:latin typeface="+mn-lt"/>
          <a:ea typeface="+mn-ea"/>
        </a:defRPr>
      </a:lvl7pPr>
      <a:lvl8pPr marL="3429000" indent="-228600" algn="l" rtl="0" fontAlgn="base" latinLnBrk="1">
        <a:spcBef>
          <a:spcPct val="20000"/>
        </a:spcBef>
        <a:spcAft>
          <a:spcPct val="0"/>
        </a:spcAft>
        <a:buClr>
          <a:schemeClr val="hlink"/>
        </a:buClr>
        <a:buSzPct val="60000"/>
        <a:buFont typeface="Wingdings" pitchFamily="2" charset="2"/>
        <a:buChar char="n"/>
        <a:defRPr kumimoji="1" sz="1400">
          <a:solidFill>
            <a:schemeClr val="tx1"/>
          </a:solidFill>
          <a:latin typeface="+mn-lt"/>
          <a:ea typeface="+mn-ea"/>
        </a:defRPr>
      </a:lvl8pPr>
      <a:lvl9pPr marL="3886200" indent="-228600" algn="l" rtl="0" fontAlgn="base" latinLnBrk="1">
        <a:spcBef>
          <a:spcPct val="20000"/>
        </a:spcBef>
        <a:spcAft>
          <a:spcPct val="0"/>
        </a:spcAft>
        <a:buClr>
          <a:schemeClr val="hlink"/>
        </a:buClr>
        <a:buSzPct val="60000"/>
        <a:buFont typeface="Wingdings" pitchFamily="2" charset="2"/>
        <a:buChar char="n"/>
        <a:defRPr kumimoji="1" sz="14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90.wmf"/><Relationship Id="rId1" Type="http://schemas.openxmlformats.org/officeDocument/2006/relationships/slideLayout" Target="../slideLayouts/slideLayout2.xml"/><Relationship Id="rId5" Type="http://schemas.openxmlformats.org/officeDocument/2006/relationships/image" Target="../media/image93.wmf"/><Relationship Id="rId4" Type="http://schemas.openxmlformats.org/officeDocument/2006/relationships/image" Target="../media/image92.wmf"/></Relationships>
</file>

<file path=ppt/slides/_rels/slide12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101.wmf"/><Relationship Id="rId5" Type="http://schemas.openxmlformats.org/officeDocument/2006/relationships/oleObject" Target="../embeddings/oleObject35.bin"/><Relationship Id="rId4" Type="http://schemas.openxmlformats.org/officeDocument/2006/relationships/image" Target="../media/image100.wmf"/></Relationships>
</file>

<file path=ppt/slides/_rels/slide12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12.wmf"/><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113.wmf"/></Relationships>
</file>

<file path=ppt/slides/_rels/slide187.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114.wmf"/></Relationships>
</file>

<file path=ppt/slides/_rels/slide188.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115.wmf"/></Relationships>
</file>

<file path=ppt/slides/_rels/slide189.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117.wmf"/><Relationship Id="rId5" Type="http://schemas.openxmlformats.org/officeDocument/2006/relationships/oleObject" Target="../embeddings/oleObject40.bin"/><Relationship Id="rId4" Type="http://schemas.openxmlformats.org/officeDocument/2006/relationships/image" Target="../media/image116.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jpe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oleObject" Target="../embeddings/oleObject42.bin"/><Relationship Id="rId4" Type="http://schemas.openxmlformats.org/officeDocument/2006/relationships/image" Target="../media/image120.wmf"/></Relationships>
</file>

<file path=ppt/slides/_rels/slide192.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121.wmf"/></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123.wmf"/><Relationship Id="rId5" Type="http://schemas.openxmlformats.org/officeDocument/2006/relationships/oleObject" Target="../embeddings/oleObject45.bin"/><Relationship Id="rId4" Type="http://schemas.openxmlformats.org/officeDocument/2006/relationships/image" Target="../media/image122.wmf"/></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125.wmf"/><Relationship Id="rId5" Type="http://schemas.openxmlformats.org/officeDocument/2006/relationships/oleObject" Target="../embeddings/oleObject47.bin"/><Relationship Id="rId4" Type="http://schemas.openxmlformats.org/officeDocument/2006/relationships/image" Target="../media/image124.wmf"/></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image" Target="../media/image126.wmf"/></Relationships>
</file>

<file path=ppt/slides/_rels/slide205.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image" Target="../media/image127.wmf"/></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vmlDrawing" Target="../drawings/vmlDrawing23.vml"/><Relationship Id="rId5" Type="http://schemas.openxmlformats.org/officeDocument/2006/relationships/oleObject" Target="../embeddings/oleObject51.bin"/><Relationship Id="rId4" Type="http://schemas.openxmlformats.org/officeDocument/2006/relationships/image" Target="../media/image128.wmf"/></Relationships>
</file>

<file path=ppt/slides/_rels/slide209.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12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image" Target="../media/image131.wmf"/></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25.vml"/><Relationship Id="rId4" Type="http://schemas.openxmlformats.org/officeDocument/2006/relationships/image" Target="../media/image132.wmf"/></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image" Target="../media/image134.wmf"/><Relationship Id="rId5" Type="http://schemas.openxmlformats.org/officeDocument/2006/relationships/oleObject" Target="../embeddings/oleObject55.bin"/><Relationship Id="rId4" Type="http://schemas.openxmlformats.org/officeDocument/2006/relationships/image" Target="../media/image133.wmf"/></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2.xml"/><Relationship Id="rId1" Type="http://schemas.openxmlformats.org/officeDocument/2006/relationships/vmlDrawing" Target="../drawings/vmlDrawing27.vml"/><Relationship Id="rId4" Type="http://schemas.openxmlformats.org/officeDocument/2006/relationships/image" Target="../media/image135.wmf"/></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vmlDrawing" Target="../drawings/vmlDrawing28.vml"/><Relationship Id="rId5" Type="http://schemas.openxmlformats.org/officeDocument/2006/relationships/image" Target="../media/image1.png"/><Relationship Id="rId4" Type="http://schemas.openxmlformats.org/officeDocument/2006/relationships/image" Target="../media/image136.wmf"/></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image" Target="../media/image138.wmf"/><Relationship Id="rId5" Type="http://schemas.openxmlformats.org/officeDocument/2006/relationships/oleObject" Target="../embeddings/oleObject59.bin"/><Relationship Id="rId4" Type="http://schemas.openxmlformats.org/officeDocument/2006/relationships/image" Target="../media/image137.wmf"/></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media/image140.wmf"/><Relationship Id="rId5" Type="http://schemas.openxmlformats.org/officeDocument/2006/relationships/oleObject" Target="../embeddings/oleObject61.bin"/><Relationship Id="rId4" Type="http://schemas.openxmlformats.org/officeDocument/2006/relationships/image" Target="../media/image139.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142.wmf"/><Relationship Id="rId5" Type="http://schemas.openxmlformats.org/officeDocument/2006/relationships/oleObject" Target="../embeddings/oleObject63.bin"/><Relationship Id="rId4" Type="http://schemas.openxmlformats.org/officeDocument/2006/relationships/image" Target="../media/image141.wmf"/></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143.gi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144.gif"/><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8" Type="http://schemas.openxmlformats.org/officeDocument/2006/relationships/image" Target="../media/image147.wmf"/><Relationship Id="rId3" Type="http://schemas.openxmlformats.org/officeDocument/2006/relationships/oleObject" Target="../embeddings/oleObject64.bin"/><Relationship Id="rId7" Type="http://schemas.openxmlformats.org/officeDocument/2006/relationships/oleObject" Target="../embeddings/oleObject66.bin"/><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image" Target="../media/image146.wmf"/><Relationship Id="rId5" Type="http://schemas.openxmlformats.org/officeDocument/2006/relationships/oleObject" Target="../embeddings/oleObject65.bin"/><Relationship Id="rId4" Type="http://schemas.openxmlformats.org/officeDocument/2006/relationships/image" Target="../media/image145.wmf"/></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image" Target="../media/image148.gif"/><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149.gi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oleObject" Target="../embeddings/oleObject1.bin"/><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2.wmf"/><Relationship Id="rId5" Type="http://schemas.openxmlformats.org/officeDocument/2006/relationships/oleObject" Target="../embeddings/oleObject2.bin"/><Relationship Id="rId4" Type="http://schemas.openxmlformats.org/officeDocument/2006/relationships/image" Target="../media/image21.wmf"/><Relationship Id="rId9" Type="http://schemas.openxmlformats.org/officeDocument/2006/relationships/image" Target="../media/image23.wmf"/></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image" Target="../media/image1.png"/><Relationship Id="rId7" Type="http://schemas.openxmlformats.org/officeDocument/2006/relationships/image" Target="../media/image25.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5.bin"/><Relationship Id="rId11" Type="http://schemas.openxmlformats.org/officeDocument/2006/relationships/image" Target="../media/image27.wmf"/><Relationship Id="rId5" Type="http://schemas.openxmlformats.org/officeDocument/2006/relationships/image" Target="../media/image24.wmf"/><Relationship Id="rId10" Type="http://schemas.openxmlformats.org/officeDocument/2006/relationships/oleObject" Target="../embeddings/oleObject7.bin"/><Relationship Id="rId4" Type="http://schemas.openxmlformats.org/officeDocument/2006/relationships/oleObject" Target="../embeddings/oleObject4.bin"/><Relationship Id="rId9" Type="http://schemas.openxmlformats.org/officeDocument/2006/relationships/image" Target="../media/image26.wmf"/></Relationships>
</file>

<file path=ppt/slides/_rels/slide49.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9.wmf"/><Relationship Id="rId11" Type="http://schemas.openxmlformats.org/officeDocument/2006/relationships/image" Target="../media/image1.png"/><Relationship Id="rId5" Type="http://schemas.openxmlformats.org/officeDocument/2006/relationships/oleObject" Target="../embeddings/oleObject9.bin"/><Relationship Id="rId10" Type="http://schemas.openxmlformats.org/officeDocument/2006/relationships/image" Target="../media/image31.wmf"/><Relationship Id="rId4" Type="http://schemas.openxmlformats.org/officeDocument/2006/relationships/image" Target="../media/image28.wmf"/><Relationship Id="rId9" Type="http://schemas.openxmlformats.org/officeDocument/2006/relationships/oleObject" Target="../embeddings/oleObject11.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32.wmf"/><Relationship Id="rId4" Type="http://schemas.openxmlformats.org/officeDocument/2006/relationships/oleObject" Target="../embeddings/oleObject12.bin"/></Relationships>
</file>

<file path=ppt/slides/_rels/slide51.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38.w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40.wmf"/></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58.wmf"/><Relationship Id="rId13" Type="http://schemas.openxmlformats.org/officeDocument/2006/relationships/image" Target="../media/image60.wmf"/><Relationship Id="rId18" Type="http://schemas.openxmlformats.org/officeDocument/2006/relationships/image" Target="../media/image62.wmf"/><Relationship Id="rId3" Type="http://schemas.openxmlformats.org/officeDocument/2006/relationships/oleObject" Target="../embeddings/oleObject15.bin"/><Relationship Id="rId21" Type="http://schemas.openxmlformats.org/officeDocument/2006/relationships/oleObject" Target="../embeddings/oleObject25.bin"/><Relationship Id="rId7" Type="http://schemas.openxmlformats.org/officeDocument/2006/relationships/oleObject" Target="../embeddings/oleObject17.bin"/><Relationship Id="rId12" Type="http://schemas.openxmlformats.org/officeDocument/2006/relationships/oleObject" Target="../embeddings/oleObject20.bin"/><Relationship Id="rId17" Type="http://schemas.openxmlformats.org/officeDocument/2006/relationships/oleObject" Target="../embeddings/oleObject23.bin"/><Relationship Id="rId2" Type="http://schemas.openxmlformats.org/officeDocument/2006/relationships/slideLayout" Target="../slideLayouts/slideLayout2.xml"/><Relationship Id="rId16" Type="http://schemas.openxmlformats.org/officeDocument/2006/relationships/oleObject" Target="../embeddings/oleObject22.bin"/><Relationship Id="rId20" Type="http://schemas.openxmlformats.org/officeDocument/2006/relationships/image" Target="../media/image63.wmf"/><Relationship Id="rId1" Type="http://schemas.openxmlformats.org/officeDocument/2006/relationships/vmlDrawing" Target="../drawings/vmlDrawing7.vml"/><Relationship Id="rId6" Type="http://schemas.openxmlformats.org/officeDocument/2006/relationships/image" Target="../media/image57.wmf"/><Relationship Id="rId11" Type="http://schemas.openxmlformats.org/officeDocument/2006/relationships/oleObject" Target="../embeddings/oleObject19.bin"/><Relationship Id="rId24" Type="http://schemas.openxmlformats.org/officeDocument/2006/relationships/image" Target="../media/image65.wmf"/><Relationship Id="rId5" Type="http://schemas.openxmlformats.org/officeDocument/2006/relationships/oleObject" Target="../embeddings/oleObject16.bin"/><Relationship Id="rId15" Type="http://schemas.openxmlformats.org/officeDocument/2006/relationships/image" Target="../media/image61.wmf"/><Relationship Id="rId23" Type="http://schemas.openxmlformats.org/officeDocument/2006/relationships/oleObject" Target="../embeddings/oleObject26.bin"/><Relationship Id="rId10" Type="http://schemas.openxmlformats.org/officeDocument/2006/relationships/image" Target="../media/image59.wmf"/><Relationship Id="rId19" Type="http://schemas.openxmlformats.org/officeDocument/2006/relationships/oleObject" Target="../embeddings/oleObject24.bin"/><Relationship Id="rId4" Type="http://schemas.openxmlformats.org/officeDocument/2006/relationships/image" Target="../media/image56.wmf"/><Relationship Id="rId9" Type="http://schemas.openxmlformats.org/officeDocument/2006/relationships/oleObject" Target="../embeddings/oleObject18.bin"/><Relationship Id="rId14" Type="http://schemas.openxmlformats.org/officeDocument/2006/relationships/oleObject" Target="../embeddings/oleObject21.bin"/><Relationship Id="rId22" Type="http://schemas.openxmlformats.org/officeDocument/2006/relationships/image" Target="../media/image64.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68.wmf"/><Relationship Id="rId5" Type="http://schemas.openxmlformats.org/officeDocument/2006/relationships/oleObject" Target="../embeddings/oleObject28.bin"/><Relationship Id="rId4" Type="http://schemas.openxmlformats.org/officeDocument/2006/relationships/image" Target="../media/image67.wmf"/></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69.wmf"/></Relationships>
</file>

<file path=ppt/slides/_rels/slide8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8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www.wintersim.org/"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image" Target="../media/image79.wmf"/><Relationship Id="rId3" Type="http://schemas.openxmlformats.org/officeDocument/2006/relationships/oleObject" Target="../embeddings/oleObject30.bin"/><Relationship Id="rId7"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78.wmf"/><Relationship Id="rId5" Type="http://schemas.openxmlformats.org/officeDocument/2006/relationships/oleObject" Target="../embeddings/oleObject31.bin"/><Relationship Id="rId4" Type="http://schemas.openxmlformats.org/officeDocument/2006/relationships/image" Target="../media/image77.wm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81.wmf"/></Relationships>
</file>

<file path=ppt/slides/_rels/slide9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ChangeArrowheads="1"/>
          </p:cNvSpPr>
          <p:nvPr/>
        </p:nvSpPr>
        <p:spPr bwMode="auto">
          <a:xfrm>
            <a:off x="3505200" y="1676400"/>
            <a:ext cx="3810000" cy="1676400"/>
          </a:xfrm>
          <a:prstGeom prst="rect">
            <a:avLst/>
          </a:prstGeom>
          <a:noFill/>
          <a:ln w="9525">
            <a:noFill/>
            <a:miter lim="800000"/>
            <a:headEnd/>
            <a:tailEnd/>
          </a:ln>
          <a:effectLst/>
        </p:spPr>
        <p:txBody>
          <a:bodyPr anchor="b"/>
          <a:lstStyle/>
          <a:p>
            <a:pPr algn="ctr"/>
            <a:r>
              <a:rPr lang="en-US" altLang="ko-KR" sz="3200">
                <a:solidFill>
                  <a:schemeClr val="tx2"/>
                </a:solidFill>
                <a:latin typeface="굴림" pitchFamily="34" charset="-127"/>
              </a:rPr>
              <a:t>DISCRETE-EVENT </a:t>
            </a:r>
            <a:br>
              <a:rPr lang="en-US" altLang="ko-KR" sz="3200">
                <a:solidFill>
                  <a:schemeClr val="tx2"/>
                </a:solidFill>
                <a:latin typeface="굴림" pitchFamily="34" charset="-127"/>
              </a:rPr>
            </a:br>
            <a:r>
              <a:rPr lang="en-US" altLang="ko-KR" sz="3200">
                <a:solidFill>
                  <a:schemeClr val="tx2"/>
                </a:solidFill>
                <a:latin typeface="굴림" pitchFamily="34" charset="-127"/>
              </a:rPr>
              <a:t>SYSTEM </a:t>
            </a:r>
            <a:br>
              <a:rPr lang="en-US" altLang="ko-KR" sz="3200">
                <a:solidFill>
                  <a:schemeClr val="tx2"/>
                </a:solidFill>
                <a:latin typeface="굴림" pitchFamily="34" charset="-127"/>
              </a:rPr>
            </a:br>
            <a:r>
              <a:rPr lang="en-US" altLang="ko-KR" sz="3200">
                <a:solidFill>
                  <a:schemeClr val="tx2"/>
                </a:solidFill>
                <a:latin typeface="굴림" pitchFamily="34" charset="-127"/>
              </a:rPr>
              <a:t>SIMULATION</a:t>
            </a:r>
          </a:p>
        </p:txBody>
      </p:sp>
      <p:sp>
        <p:nvSpPr>
          <p:cNvPr id="196611" name="Rectangle 3" descr="Rectangle: Click to edit Master text styles&#10;Second level&#10;Third level&#10;Fourth level&#10;Fifth level"/>
          <p:cNvSpPr>
            <a:spLocks noChangeArrowheads="1"/>
          </p:cNvSpPr>
          <p:nvPr/>
        </p:nvSpPr>
        <p:spPr bwMode="auto">
          <a:xfrm>
            <a:off x="2971800" y="4267200"/>
            <a:ext cx="4953000" cy="838200"/>
          </a:xfrm>
          <a:prstGeom prst="rect">
            <a:avLst/>
          </a:prstGeom>
          <a:noFill/>
          <a:ln w="9525">
            <a:noFill/>
            <a:miter lim="800000"/>
            <a:headEnd/>
            <a:tailEnd/>
          </a:ln>
          <a:effectLst/>
        </p:spPr>
        <p:txBody>
          <a:bodyPr/>
          <a:lstStyle/>
          <a:p>
            <a:pPr algn="ctr">
              <a:spcBef>
                <a:spcPct val="20000"/>
              </a:spcBef>
              <a:buClr>
                <a:schemeClr val="hlink"/>
              </a:buClr>
              <a:buSzPct val="110000"/>
              <a:buFont typeface="Wingdings" pitchFamily="2" charset="2"/>
              <a:buNone/>
            </a:pPr>
            <a:r>
              <a:rPr lang="en-US" altLang="ko-KR" sz="2000">
                <a:latin typeface="굴림" pitchFamily="34" charset="-127"/>
              </a:rPr>
              <a:t>Jerry Banks </a:t>
            </a:r>
            <a:r>
              <a:rPr lang="en-US" altLang="ko-KR" sz="2000">
                <a:latin typeface="굴림" pitchFamily="34" charset="-127"/>
                <a:sym typeface="Symbol" pitchFamily="18" charset="2"/>
              </a:rPr>
              <a:t> John S. Carson II</a:t>
            </a:r>
          </a:p>
          <a:p>
            <a:pPr algn="ctr">
              <a:spcBef>
                <a:spcPct val="20000"/>
              </a:spcBef>
              <a:buClr>
                <a:schemeClr val="hlink"/>
              </a:buClr>
              <a:buSzPct val="110000"/>
              <a:buFont typeface="Wingdings" pitchFamily="2" charset="2"/>
              <a:buNone/>
            </a:pPr>
            <a:r>
              <a:rPr lang="en-US" altLang="ko-KR" sz="2000">
                <a:latin typeface="굴림" pitchFamily="34" charset="-127"/>
                <a:sym typeface="Symbol" pitchFamily="18" charset="2"/>
              </a:rPr>
              <a:t>Barry L. Nelson  David M. Nicol</a:t>
            </a:r>
          </a:p>
        </p:txBody>
      </p:sp>
      <p:pic>
        <p:nvPicPr>
          <p:cNvPr id="196612" name="Picture 4" descr="cover"/>
          <p:cNvPicPr>
            <a:picLocks noChangeAspect="1" noChangeArrowheads="1"/>
          </p:cNvPicPr>
          <p:nvPr/>
        </p:nvPicPr>
        <p:blipFill>
          <a:blip r:embed="rId2" cstate="print"/>
          <a:srcRect/>
          <a:stretch>
            <a:fillRect/>
          </a:stretch>
        </p:blipFill>
        <p:spPr bwMode="auto">
          <a:xfrm>
            <a:off x="1371600" y="2286000"/>
            <a:ext cx="1568450" cy="2422525"/>
          </a:xfrm>
          <a:prstGeom prst="rect">
            <a:avLst/>
          </a:prstGeom>
          <a:noFill/>
          <a:ln w="9525">
            <a:noFill/>
            <a:miter lim="800000"/>
            <a:headEnd/>
            <a:tailEnd/>
          </a:ln>
        </p:spPr>
      </p:pic>
      <p:sp>
        <p:nvSpPr>
          <p:cNvPr id="196613" name="Text Box 5"/>
          <p:cNvSpPr txBox="1">
            <a:spLocks noChangeArrowheads="1"/>
          </p:cNvSpPr>
          <p:nvPr/>
        </p:nvSpPr>
        <p:spPr bwMode="auto">
          <a:xfrm>
            <a:off x="4648200" y="3657600"/>
            <a:ext cx="1752600" cy="366713"/>
          </a:xfrm>
          <a:prstGeom prst="rect">
            <a:avLst/>
          </a:prstGeom>
          <a:noFill/>
          <a:ln w="9525">
            <a:noFill/>
            <a:miter lim="800000"/>
            <a:headEnd/>
            <a:tailEnd/>
          </a:ln>
          <a:effectLst/>
        </p:spPr>
        <p:txBody>
          <a:bodyPr>
            <a:spAutoFit/>
          </a:bodyPr>
          <a:lstStyle/>
          <a:p>
            <a:pPr>
              <a:spcBef>
                <a:spcPct val="50000"/>
              </a:spcBef>
            </a:pPr>
            <a:r>
              <a:rPr lang="en-US" altLang="ko-KR" sz="1800"/>
              <a:t>Third Edition</a:t>
            </a:r>
          </a:p>
        </p:txBody>
      </p:sp>
      <p:sp>
        <p:nvSpPr>
          <p:cNvPr id="196614" name="Line 6"/>
          <p:cNvSpPr>
            <a:spLocks noChangeShapeType="1"/>
          </p:cNvSpPr>
          <p:nvPr/>
        </p:nvSpPr>
        <p:spPr bwMode="auto">
          <a:xfrm>
            <a:off x="3505200" y="2362200"/>
            <a:ext cx="3886200" cy="0"/>
          </a:xfrm>
          <a:prstGeom prst="line">
            <a:avLst/>
          </a:prstGeom>
          <a:noFill/>
          <a:ln w="9525">
            <a:solidFill>
              <a:schemeClr val="tx1"/>
            </a:solidFill>
            <a:round/>
            <a:headEnd/>
            <a:tailEnd/>
          </a:ln>
          <a:effectLst/>
        </p:spPr>
        <p:txBody>
          <a:bodyPr wrap="none"/>
          <a:lstStyle/>
          <a:p>
            <a:endParaRPr lang="en-US"/>
          </a:p>
        </p:txBody>
      </p:sp>
      <p:sp>
        <p:nvSpPr>
          <p:cNvPr id="196615" name="Line 7"/>
          <p:cNvSpPr>
            <a:spLocks noChangeShapeType="1"/>
          </p:cNvSpPr>
          <p:nvPr/>
        </p:nvSpPr>
        <p:spPr bwMode="auto">
          <a:xfrm>
            <a:off x="3505200" y="2819400"/>
            <a:ext cx="3886200" cy="0"/>
          </a:xfrm>
          <a:prstGeom prst="line">
            <a:avLst/>
          </a:prstGeom>
          <a:noFill/>
          <a:ln w="9525">
            <a:solidFill>
              <a:schemeClr val="tx1"/>
            </a:solidFill>
            <a:round/>
            <a:headEnd/>
            <a:tailEnd/>
          </a:ln>
          <a:effectLst/>
        </p:spPr>
        <p:txBody>
          <a:bodyPr wrap="none"/>
          <a:lstStyle/>
          <a:p>
            <a:endParaRPr lang="en-US"/>
          </a:p>
        </p:txBody>
      </p:sp>
      <p:sp>
        <p:nvSpPr>
          <p:cNvPr id="196616" name="Line 8"/>
          <p:cNvSpPr>
            <a:spLocks noChangeShapeType="1"/>
          </p:cNvSpPr>
          <p:nvPr/>
        </p:nvSpPr>
        <p:spPr bwMode="auto">
          <a:xfrm>
            <a:off x="3505200" y="3352800"/>
            <a:ext cx="3886200" cy="0"/>
          </a:xfrm>
          <a:prstGeom prst="line">
            <a:avLst/>
          </a:prstGeom>
          <a:noFill/>
          <a:ln w="9525">
            <a:solidFill>
              <a:schemeClr val="tx1"/>
            </a:solidFill>
            <a:round/>
            <a:headEnd/>
            <a:tailEnd/>
          </a:ln>
          <a:effectLst/>
        </p:spPr>
        <p:txBody>
          <a:bodyPr wrap="none"/>
          <a:lstStyle/>
          <a:p>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descr="Rectangle: Click to edit Master text styles&#10;Second level&#10;Third level&#10;Fourth level&#10;Fifth level"/>
          <p:cNvSpPr>
            <a:spLocks noGrp="1" noChangeArrowheads="1"/>
          </p:cNvSpPr>
          <p:nvPr>
            <p:ph type="body" idx="1"/>
          </p:nvPr>
        </p:nvSpPr>
        <p:spPr>
          <a:xfrm>
            <a:off x="838200" y="1676400"/>
            <a:ext cx="7924800" cy="4343400"/>
          </a:xfrm>
        </p:spPr>
        <p:txBody>
          <a:bodyPr/>
          <a:lstStyle/>
          <a:p>
            <a:pPr lvl="2">
              <a:lnSpc>
                <a:spcPct val="90000"/>
              </a:lnSpc>
            </a:pPr>
            <a:r>
              <a:rPr lang="en-US" altLang="ko-KR" sz="1400"/>
              <a:t>Assessment of potential gains in productivity due to proactive reticle management</a:t>
            </a:r>
          </a:p>
          <a:p>
            <a:pPr lvl="2">
              <a:lnSpc>
                <a:spcPct val="90000"/>
              </a:lnSpc>
            </a:pPr>
            <a:r>
              <a:rPr lang="en-US" altLang="ko-KR" sz="1400"/>
              <a:t>Comparison of a 200-mm and 300-mm X-ray lithography cell</a:t>
            </a:r>
          </a:p>
          <a:p>
            <a:pPr lvl="2">
              <a:lnSpc>
                <a:spcPct val="90000"/>
              </a:lnSpc>
            </a:pPr>
            <a:r>
              <a:rPr lang="en-US" altLang="ko-KR" sz="1400"/>
              <a:t>Capacity planning with time constraints between operations</a:t>
            </a:r>
          </a:p>
          <a:p>
            <a:pPr lvl="2">
              <a:lnSpc>
                <a:spcPct val="90000"/>
              </a:lnSpc>
            </a:pPr>
            <a:r>
              <a:rPr lang="en-US" altLang="ko-KR" sz="1400"/>
              <a:t>300-mm logistic system risk reduction</a:t>
            </a:r>
          </a:p>
          <a:p>
            <a:pPr lvl="1">
              <a:lnSpc>
                <a:spcPct val="90000"/>
              </a:lnSpc>
            </a:pPr>
            <a:r>
              <a:rPr lang="en-US" altLang="ko-KR" sz="1600"/>
              <a:t>Construction Engineering</a:t>
            </a:r>
          </a:p>
          <a:p>
            <a:pPr lvl="2">
              <a:lnSpc>
                <a:spcPct val="90000"/>
              </a:lnSpc>
            </a:pPr>
            <a:r>
              <a:rPr lang="en-US" altLang="ko-KR" sz="1400"/>
              <a:t>Construction of a dam embankment</a:t>
            </a:r>
          </a:p>
          <a:p>
            <a:pPr lvl="2">
              <a:lnSpc>
                <a:spcPct val="90000"/>
              </a:lnSpc>
            </a:pPr>
            <a:r>
              <a:rPr lang="en-US" altLang="ko-KR" sz="1400"/>
              <a:t>Trenchless renewal of underground urban infrastructures</a:t>
            </a:r>
          </a:p>
          <a:p>
            <a:pPr lvl="2">
              <a:lnSpc>
                <a:spcPct val="90000"/>
              </a:lnSpc>
            </a:pPr>
            <a:r>
              <a:rPr lang="en-US" altLang="ko-KR" sz="1400"/>
              <a:t>Activity scheduling in a dynamic, multiproject setting</a:t>
            </a:r>
          </a:p>
          <a:p>
            <a:pPr lvl="2">
              <a:lnSpc>
                <a:spcPct val="90000"/>
              </a:lnSpc>
            </a:pPr>
            <a:r>
              <a:rPr lang="en-US" altLang="ko-KR" sz="1400"/>
              <a:t>Investigation of the structural steel erection process</a:t>
            </a:r>
          </a:p>
          <a:p>
            <a:pPr lvl="2">
              <a:lnSpc>
                <a:spcPct val="90000"/>
              </a:lnSpc>
            </a:pPr>
            <a:r>
              <a:rPr lang="en-US" altLang="ko-KR" sz="1400"/>
              <a:t>Special-purpose template for utility tunnel construction</a:t>
            </a:r>
          </a:p>
          <a:p>
            <a:pPr lvl="1">
              <a:lnSpc>
                <a:spcPct val="90000"/>
              </a:lnSpc>
            </a:pPr>
            <a:r>
              <a:rPr lang="en-US" altLang="ko-KR" sz="1600"/>
              <a:t>Military Application</a:t>
            </a:r>
          </a:p>
          <a:p>
            <a:pPr lvl="2">
              <a:lnSpc>
                <a:spcPct val="90000"/>
              </a:lnSpc>
            </a:pPr>
            <a:r>
              <a:rPr lang="en-US" altLang="ko-KR" sz="1400"/>
              <a:t>Modeling leadership effects and recruit type in an Army recruiting station</a:t>
            </a:r>
          </a:p>
          <a:p>
            <a:pPr lvl="2">
              <a:lnSpc>
                <a:spcPct val="90000"/>
              </a:lnSpc>
            </a:pPr>
            <a:r>
              <a:rPr lang="en-US" altLang="ko-KR" sz="1400"/>
              <a:t>Design and test of an intelligent controller for autonomous underwater vehicles</a:t>
            </a:r>
          </a:p>
          <a:p>
            <a:pPr lvl="2">
              <a:lnSpc>
                <a:spcPct val="90000"/>
              </a:lnSpc>
            </a:pPr>
            <a:r>
              <a:rPr lang="en-US" altLang="ko-KR" sz="1400"/>
              <a:t>Modeling military requirements for nonwarfighting operations</a:t>
            </a:r>
          </a:p>
          <a:p>
            <a:pPr lvl="2">
              <a:lnSpc>
                <a:spcPct val="90000"/>
              </a:lnSpc>
            </a:pPr>
            <a:r>
              <a:rPr lang="en-US" altLang="ko-KR" sz="1400"/>
              <a:t>Multitrajectory performance for varying scenario sizes</a:t>
            </a:r>
          </a:p>
          <a:p>
            <a:pPr lvl="2">
              <a:lnSpc>
                <a:spcPct val="90000"/>
              </a:lnSpc>
            </a:pPr>
            <a:r>
              <a:rPr lang="en-US" altLang="ko-KR" sz="1400"/>
              <a:t>Using adaptive agent in U.S Air Force pilot retention</a:t>
            </a:r>
          </a:p>
        </p:txBody>
      </p:sp>
      <p:sp>
        <p:nvSpPr>
          <p:cNvPr id="114691" name="Rectangle 3"/>
          <p:cNvSpPr>
            <a:spLocks noGrp="1" noChangeArrowheads="1"/>
          </p:cNvSpPr>
          <p:nvPr>
            <p:ph type="title"/>
          </p:nvPr>
        </p:nvSpPr>
        <p:spPr>
          <a:noFill/>
          <a:ln/>
        </p:spPr>
        <p:txBody>
          <a:bodyPr/>
          <a:lstStyle/>
          <a:p>
            <a:r>
              <a:rPr lang="en-US" altLang="ko-KR" sz="2000"/>
              <a:t>1.4 Areas of Application (2)</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descr="Rectangle: Click to edit Master text styles&#10;Second level&#10;Third level&#10;Fourth level&#10;Fifth level"/>
          <p:cNvSpPr>
            <a:spLocks noGrp="1" noChangeArrowheads="1"/>
          </p:cNvSpPr>
          <p:nvPr>
            <p:ph type="body" idx="1"/>
          </p:nvPr>
        </p:nvSpPr>
        <p:spPr/>
        <p:txBody>
          <a:bodyPr/>
          <a:lstStyle/>
          <a:p>
            <a:r>
              <a:rPr lang="en-US" altLang="ko-KR" sz="1800"/>
              <a:t>List processing : the management of a list . </a:t>
            </a:r>
          </a:p>
          <a:p>
            <a:endParaRPr lang="en-US" altLang="ko-KR" sz="800"/>
          </a:p>
          <a:p>
            <a:pPr lvl="1"/>
            <a:r>
              <a:rPr lang="en-US" altLang="ko-KR" sz="1600"/>
              <a:t>the removal of the imminent event </a:t>
            </a:r>
          </a:p>
          <a:p>
            <a:pPr lvl="1">
              <a:buFont typeface="Wingdings" pitchFamily="2" charset="2"/>
              <a:buNone/>
            </a:pPr>
            <a:r>
              <a:rPr lang="en-US" altLang="ko-KR" sz="1600"/>
              <a:t>    : As the imminent event is usually at the top of the list, its removal is as </a:t>
            </a:r>
          </a:p>
          <a:p>
            <a:pPr lvl="1">
              <a:buFont typeface="Wingdings" pitchFamily="2" charset="2"/>
              <a:buNone/>
            </a:pPr>
            <a:r>
              <a:rPr lang="en-US" altLang="ko-KR" sz="1600"/>
              <a:t>      efficient as possible. </a:t>
            </a:r>
          </a:p>
          <a:p>
            <a:pPr lvl="1">
              <a:buFont typeface="Wingdings" pitchFamily="2" charset="2"/>
              <a:buNone/>
            </a:pPr>
            <a:endParaRPr lang="en-US" altLang="ko-KR" sz="800"/>
          </a:p>
          <a:p>
            <a:pPr lvl="1"/>
            <a:r>
              <a:rPr lang="en-US" altLang="ko-KR" sz="1600"/>
              <a:t>the addition of a new event to the list, and occasionally removal of some event (called cancellation of an event) </a:t>
            </a:r>
          </a:p>
          <a:p>
            <a:pPr lvl="1">
              <a:buFont typeface="Wingdings" pitchFamily="2" charset="2"/>
              <a:buNone/>
            </a:pPr>
            <a:r>
              <a:rPr lang="en-US" altLang="ko-KR" sz="1600"/>
              <a:t>     : Addition of a new event (and cancellation of an old event) requires a</a:t>
            </a:r>
          </a:p>
          <a:p>
            <a:pPr lvl="1">
              <a:buFont typeface="Wingdings" pitchFamily="2" charset="2"/>
              <a:buNone/>
            </a:pPr>
            <a:r>
              <a:rPr lang="en-US" altLang="ko-KR" sz="1600"/>
              <a:t>       search of the list. </a:t>
            </a:r>
          </a:p>
          <a:p>
            <a:endParaRPr lang="en-US" altLang="ko-KR" sz="800"/>
          </a:p>
          <a:p>
            <a:r>
              <a:rPr lang="en-US" altLang="ko-KR" sz="1800"/>
              <a:t>The efficiency of this search depends on the logical organization of the list and on how the search is conducted.</a:t>
            </a:r>
          </a:p>
          <a:p>
            <a:endParaRPr lang="en-US" altLang="ko-KR" sz="800"/>
          </a:p>
          <a:p>
            <a:r>
              <a:rPr lang="en-US" altLang="ko-KR" sz="1800"/>
              <a:t>The removal and addition of events from the FEL is illustrated in Figure 3.2. </a:t>
            </a:r>
          </a:p>
        </p:txBody>
      </p:sp>
      <p:sp>
        <p:nvSpPr>
          <p:cNvPr id="210947" name="Rectangle 3"/>
          <p:cNvSpPr>
            <a:spLocks noGrp="1" noChangeArrowheads="1"/>
          </p:cNvSpPr>
          <p:nvPr>
            <p:ph type="title"/>
          </p:nvPr>
        </p:nvSpPr>
        <p:spPr>
          <a:xfrm>
            <a:off x="152400" y="587375"/>
            <a:ext cx="7239000" cy="609600"/>
          </a:xfrm>
          <a:noFill/>
          <a:ln/>
        </p:spPr>
        <p:txBody>
          <a:bodyPr/>
          <a:lstStyle/>
          <a:p>
            <a:r>
              <a:rPr lang="en-US" altLang="ko-KR" sz="1800"/>
              <a:t>3.1.1. The Event-Scheduling/Time-Advanced Algorithm (2)</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descr="Rectangle: Click to edit Master text styles&#10;Second level&#10;Third level&#10;Fourth level&#10;Fifth level"/>
          <p:cNvSpPr>
            <a:spLocks noGrp="1" noChangeArrowheads="1"/>
          </p:cNvSpPr>
          <p:nvPr>
            <p:ph type="body" idx="1"/>
          </p:nvPr>
        </p:nvSpPr>
        <p:spPr/>
        <p:txBody>
          <a:bodyPr/>
          <a:lstStyle/>
          <a:p>
            <a:r>
              <a:rPr lang="en-US" altLang="ko-KR" sz="1800"/>
              <a:t>The system snapshot at time 0 is defined by the initial conditions and the generation of the so-called exogenous events. </a:t>
            </a:r>
          </a:p>
          <a:p>
            <a:endParaRPr lang="en-US" altLang="ko-KR" sz="800"/>
          </a:p>
          <a:p>
            <a:r>
              <a:rPr lang="en-US" altLang="ko-KR" sz="1800"/>
              <a:t>An exogenous event : a happening </a:t>
            </a:r>
            <a:r>
              <a:rPr lang="en-US" altLang="ko-KR" sz="1800">
                <a:latin typeface="Times New Roman"/>
              </a:rPr>
              <a:t>“</a:t>
            </a:r>
            <a:r>
              <a:rPr lang="en-US" altLang="ko-KR" sz="1800"/>
              <a:t>outside the system</a:t>
            </a:r>
            <a:r>
              <a:rPr lang="en-US" altLang="ko-KR" sz="1800">
                <a:latin typeface="Times New Roman"/>
              </a:rPr>
              <a:t>”</a:t>
            </a:r>
            <a:r>
              <a:rPr lang="en-US" altLang="ko-KR" sz="1800"/>
              <a:t> which </a:t>
            </a:r>
          </a:p>
          <a:p>
            <a:pPr>
              <a:buFont typeface="Wingdings" pitchFamily="2" charset="2"/>
              <a:buNone/>
            </a:pPr>
            <a:r>
              <a:rPr lang="en-US" altLang="ko-KR" sz="1800"/>
              <a:t>                                    impinges on the system.</a:t>
            </a:r>
          </a:p>
          <a:p>
            <a:pPr>
              <a:buFont typeface="Wingdings" pitchFamily="2" charset="2"/>
              <a:buNone/>
            </a:pPr>
            <a:endParaRPr lang="en-US" altLang="ko-KR" sz="800"/>
          </a:p>
          <a:p>
            <a:r>
              <a:rPr lang="en-US" altLang="ko-KR" sz="1800"/>
              <a:t>The specified initial conditions define the system state at time 0. </a:t>
            </a:r>
          </a:p>
          <a:p>
            <a:pPr lvl="1"/>
            <a:r>
              <a:rPr lang="en-US" altLang="ko-KR" sz="1600"/>
              <a:t>In Figure 3.2, if t = 0, then the state (5, 1, 6) might represent the initial number of customers at three different points in the system. </a:t>
            </a:r>
          </a:p>
          <a:p>
            <a:pPr lvl="1"/>
            <a:endParaRPr lang="en-US" altLang="ko-KR" sz="800"/>
          </a:p>
          <a:p>
            <a:r>
              <a:rPr lang="en-US" altLang="ko-KR" sz="1800"/>
              <a:t>How future events are generated?</a:t>
            </a:r>
          </a:p>
          <a:p>
            <a:pPr lvl="1"/>
            <a:r>
              <a:rPr lang="en-US" altLang="ko-KR" sz="1600"/>
              <a:t>to generate an arrival to a queueing system </a:t>
            </a:r>
          </a:p>
          <a:p>
            <a:pPr lvl="1"/>
            <a:r>
              <a:rPr lang="en-US" altLang="ko-KR" sz="1600"/>
              <a:t>by  a service-completion event in a queueing simulation</a:t>
            </a:r>
          </a:p>
          <a:p>
            <a:pPr lvl="1"/>
            <a:r>
              <a:rPr lang="en-US" altLang="ko-KR" sz="1600"/>
              <a:t>to generate runtimes and downtimes for a machine subject to breakdowns</a:t>
            </a:r>
          </a:p>
          <a:p>
            <a:pPr lvl="1"/>
            <a:endParaRPr lang="ko-KR" altLang="en-US" sz="1600"/>
          </a:p>
        </p:txBody>
      </p:sp>
      <p:sp>
        <p:nvSpPr>
          <p:cNvPr id="211971" name="Rectangle 3"/>
          <p:cNvSpPr>
            <a:spLocks noGrp="1" noChangeArrowheads="1"/>
          </p:cNvSpPr>
          <p:nvPr>
            <p:ph type="title"/>
          </p:nvPr>
        </p:nvSpPr>
        <p:spPr>
          <a:xfrm>
            <a:off x="152400" y="587375"/>
            <a:ext cx="7239000" cy="609600"/>
          </a:xfrm>
          <a:noFill/>
          <a:ln/>
        </p:spPr>
        <p:txBody>
          <a:bodyPr/>
          <a:lstStyle/>
          <a:p>
            <a:r>
              <a:rPr lang="en-US" altLang="ko-KR" sz="1800"/>
              <a:t>3.1.1. The Event-Scheduling/Time-Advanced Algorithm (3)</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descr="Rectangle: Click to edit Master text styles&#10;Second level&#10;Third level&#10;Fourth level&#10;Fifth level"/>
          <p:cNvSpPr>
            <a:spLocks noGrp="1" noChangeArrowheads="1"/>
          </p:cNvSpPr>
          <p:nvPr>
            <p:ph type="body" idx="1"/>
          </p:nvPr>
        </p:nvSpPr>
        <p:spPr/>
        <p:txBody>
          <a:bodyPr/>
          <a:lstStyle/>
          <a:p>
            <a:r>
              <a:rPr lang="en-US" altLang="ko-KR" sz="1800"/>
              <a:t>To generate an arrival to a queueing system</a:t>
            </a:r>
          </a:p>
          <a:p>
            <a:endParaRPr lang="ko-KR" altLang="en-US" sz="1800"/>
          </a:p>
        </p:txBody>
      </p:sp>
      <p:sp>
        <p:nvSpPr>
          <p:cNvPr id="212995" name="Rectangle 3"/>
          <p:cNvSpPr>
            <a:spLocks noGrp="1" noChangeArrowheads="1"/>
          </p:cNvSpPr>
          <p:nvPr>
            <p:ph type="title"/>
          </p:nvPr>
        </p:nvSpPr>
        <p:spPr>
          <a:xfrm>
            <a:off x="152400" y="587375"/>
            <a:ext cx="7239000" cy="609600"/>
          </a:xfrm>
          <a:noFill/>
          <a:ln/>
        </p:spPr>
        <p:txBody>
          <a:bodyPr/>
          <a:lstStyle/>
          <a:p>
            <a:r>
              <a:rPr lang="en-US" altLang="ko-KR" sz="1800"/>
              <a:t>3.1.1. The Event-Scheduling/Time-Advanced Algorithm (4)</a:t>
            </a:r>
          </a:p>
        </p:txBody>
      </p:sp>
      <p:pic>
        <p:nvPicPr>
          <p:cNvPr id="212996" name="Picture 4" descr="figure3-3"/>
          <p:cNvPicPr>
            <a:picLocks noChangeAspect="1" noChangeArrowheads="1"/>
          </p:cNvPicPr>
          <p:nvPr/>
        </p:nvPicPr>
        <p:blipFill>
          <a:blip r:embed="rId2"/>
          <a:srcRect/>
          <a:stretch>
            <a:fillRect/>
          </a:stretch>
        </p:blipFill>
        <p:spPr bwMode="auto">
          <a:xfrm>
            <a:off x="990600" y="2514600"/>
            <a:ext cx="7315200" cy="3352800"/>
          </a:xfrm>
          <a:prstGeom prst="rect">
            <a:avLst/>
          </a:prstGeom>
          <a:noFill/>
        </p:spPr>
      </p:pic>
      <p:sp>
        <p:nvSpPr>
          <p:cNvPr id="212997" name="Text Box 5"/>
          <p:cNvSpPr txBox="1">
            <a:spLocks noChangeArrowheads="1"/>
          </p:cNvSpPr>
          <p:nvPr/>
        </p:nvSpPr>
        <p:spPr bwMode="auto">
          <a:xfrm>
            <a:off x="1219200" y="2057400"/>
            <a:ext cx="7010400" cy="336550"/>
          </a:xfrm>
          <a:prstGeom prst="rect">
            <a:avLst/>
          </a:prstGeom>
          <a:noFill/>
          <a:ln w="9525">
            <a:noFill/>
            <a:miter lim="800000"/>
            <a:headEnd/>
            <a:tailEnd/>
          </a:ln>
          <a:effectLst/>
        </p:spPr>
        <p:txBody>
          <a:bodyPr>
            <a:spAutoFit/>
          </a:bodyPr>
          <a:lstStyle/>
          <a:p>
            <a:pPr>
              <a:spcBef>
                <a:spcPct val="50000"/>
              </a:spcBef>
            </a:pPr>
            <a:r>
              <a:rPr lang="en-US" altLang="ko-KR" sz="1600">
                <a:latin typeface="굴림" pitchFamily="34" charset="-127"/>
              </a:rPr>
              <a:t>- The end of an interarrival interval is an example of a primary event.</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descr="Rectangle: Click to edit Master text styles&#10;Second level&#10;Third level&#10;Fourth level&#10;Fifth level"/>
          <p:cNvSpPr>
            <a:spLocks noGrp="1" noChangeArrowheads="1"/>
          </p:cNvSpPr>
          <p:nvPr>
            <p:ph type="body" idx="1"/>
          </p:nvPr>
        </p:nvSpPr>
        <p:spPr/>
        <p:txBody>
          <a:bodyPr/>
          <a:lstStyle/>
          <a:p>
            <a:r>
              <a:rPr lang="en-US" altLang="ko-KR" sz="1800"/>
              <a:t>By  a service-completion event in a queueing simulation</a:t>
            </a:r>
          </a:p>
          <a:p>
            <a:pPr lvl="1"/>
            <a:r>
              <a:rPr lang="en-US" altLang="ko-KR" sz="1600"/>
              <a:t>A new service time, s</a:t>
            </a:r>
            <a:r>
              <a:rPr lang="en-US" altLang="ko-KR" sz="1600" baseline="30000"/>
              <a:t>*</a:t>
            </a:r>
            <a:r>
              <a:rPr lang="en-US" altLang="ko-KR" sz="1600"/>
              <a:t>, will be generated for the next customer.</a:t>
            </a:r>
          </a:p>
          <a:p>
            <a:pPr lvl="2"/>
            <a:r>
              <a:rPr lang="en-US" altLang="ko-KR" sz="1400"/>
              <a:t>When one customer completes service, at current time CLOCK = t  </a:t>
            </a:r>
          </a:p>
          <a:p>
            <a:pPr lvl="2"/>
            <a:r>
              <a:rPr lang="en-US" altLang="ko-KR" sz="1400"/>
              <a:t>If the next customer is present </a:t>
            </a:r>
          </a:p>
          <a:p>
            <a:pPr lvl="2">
              <a:buFont typeface="Wingdings" pitchFamily="2" charset="2"/>
              <a:buNone/>
            </a:pPr>
            <a:r>
              <a:rPr lang="en-US" altLang="ko-KR" sz="1400">
                <a:sym typeface="Symbol" pitchFamily="18" charset="2"/>
              </a:rPr>
              <a:t>     </a:t>
            </a:r>
            <a:r>
              <a:rPr lang="en-US" altLang="ko-KR" sz="1400"/>
              <a:t>The next service-completion event will be scheduled to occur at future </a:t>
            </a:r>
          </a:p>
          <a:p>
            <a:pPr lvl="2">
              <a:buFont typeface="Wingdings" pitchFamily="2" charset="2"/>
              <a:buNone/>
            </a:pPr>
            <a:r>
              <a:rPr lang="en-US" altLang="ko-KR" sz="1400"/>
              <a:t>        time t</a:t>
            </a:r>
            <a:r>
              <a:rPr lang="en-US" altLang="ko-KR" sz="1400" baseline="30000"/>
              <a:t>*</a:t>
            </a:r>
            <a:r>
              <a:rPr lang="en-US" altLang="ko-KR" sz="1400"/>
              <a:t> = t + s</a:t>
            </a:r>
            <a:r>
              <a:rPr lang="en-US" altLang="ko-KR" sz="1400" baseline="30000"/>
              <a:t>*</a:t>
            </a:r>
            <a:r>
              <a:rPr lang="en-US" altLang="ko-KR" sz="1400"/>
              <a:t> by placing onto the FEL a new event notice of type service </a:t>
            </a:r>
          </a:p>
          <a:p>
            <a:pPr lvl="2">
              <a:buFont typeface="Wingdings" pitchFamily="2" charset="2"/>
              <a:buNone/>
            </a:pPr>
            <a:r>
              <a:rPr lang="en-US" altLang="ko-KR" sz="1400"/>
              <a:t>        completion. </a:t>
            </a:r>
          </a:p>
          <a:p>
            <a:pPr lvl="1"/>
            <a:r>
              <a:rPr lang="en-US" altLang="ko-KR" sz="1600"/>
              <a:t>A service-completion event will be generated and scheduled at the </a:t>
            </a:r>
          </a:p>
          <a:p>
            <a:pPr lvl="1">
              <a:buFont typeface="Wingdings" pitchFamily="2" charset="2"/>
              <a:buNone/>
            </a:pPr>
            <a:r>
              <a:rPr lang="en-US" altLang="ko-KR" sz="1600"/>
              <a:t>    time of an arrival event, provided that, upon arrival, there is at least one </a:t>
            </a:r>
          </a:p>
          <a:p>
            <a:pPr lvl="1">
              <a:buFont typeface="Wingdings" pitchFamily="2" charset="2"/>
              <a:buNone/>
            </a:pPr>
            <a:r>
              <a:rPr lang="en-US" altLang="ko-KR" sz="1600"/>
              <a:t>    idle server in the server group. </a:t>
            </a:r>
          </a:p>
          <a:p>
            <a:pPr lvl="1"/>
            <a:r>
              <a:rPr lang="en-US" altLang="ko-KR" sz="1600"/>
              <a:t>Beginning service : a conditional event triggered only on the condition </a:t>
            </a:r>
          </a:p>
          <a:p>
            <a:pPr lvl="1">
              <a:buFont typeface="Wingdings" pitchFamily="2" charset="2"/>
              <a:buNone/>
            </a:pPr>
            <a:r>
              <a:rPr lang="en-US" altLang="ko-KR" sz="1600"/>
              <a:t>                                that a customer is present and a server is free. </a:t>
            </a:r>
          </a:p>
          <a:p>
            <a:pPr lvl="1"/>
            <a:r>
              <a:rPr lang="en-US" altLang="ko-KR" sz="1600"/>
              <a:t>Service completion : a primary event. </a:t>
            </a:r>
          </a:p>
          <a:p>
            <a:pPr lvl="1"/>
            <a:r>
              <a:rPr lang="en-US" altLang="ko-KR" sz="1600"/>
              <a:t>Service time : an activity</a:t>
            </a:r>
          </a:p>
        </p:txBody>
      </p:sp>
      <p:sp>
        <p:nvSpPr>
          <p:cNvPr id="214019" name="Rectangle 3"/>
          <p:cNvSpPr>
            <a:spLocks noGrp="1" noChangeArrowheads="1"/>
          </p:cNvSpPr>
          <p:nvPr>
            <p:ph type="title"/>
          </p:nvPr>
        </p:nvSpPr>
        <p:spPr>
          <a:xfrm>
            <a:off x="152400" y="587375"/>
            <a:ext cx="7239000" cy="609600"/>
          </a:xfrm>
          <a:noFill/>
          <a:ln/>
        </p:spPr>
        <p:txBody>
          <a:bodyPr/>
          <a:lstStyle/>
          <a:p>
            <a:r>
              <a:rPr lang="en-US" altLang="ko-KR" sz="1800"/>
              <a:t>3.1.1. The Event-Scheduling/Time-Advanced Algorithm (5)</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descr="Rectangle: Click to edit Master text styles&#10;Second level&#10;Third level&#10;Fourth level&#10;Fifth level"/>
          <p:cNvSpPr>
            <a:spLocks noGrp="1" noChangeArrowheads="1"/>
          </p:cNvSpPr>
          <p:nvPr>
            <p:ph type="body" idx="1"/>
          </p:nvPr>
        </p:nvSpPr>
        <p:spPr>
          <a:xfrm>
            <a:off x="838200" y="1600200"/>
            <a:ext cx="7772400" cy="4419600"/>
          </a:xfrm>
        </p:spPr>
        <p:txBody>
          <a:bodyPr/>
          <a:lstStyle/>
          <a:p>
            <a:r>
              <a:rPr lang="en-US" altLang="ko-KR" sz="1800"/>
              <a:t>By  a service-completion event in a queueing simulation (Cont.)</a:t>
            </a:r>
          </a:p>
          <a:p>
            <a:pPr lvl="1"/>
            <a:r>
              <a:rPr lang="en-US" altLang="ko-KR" sz="1600"/>
              <a:t>A conditional event is triggered by a primary event occurring </a:t>
            </a:r>
          </a:p>
          <a:p>
            <a:pPr lvl="1"/>
            <a:r>
              <a:rPr lang="en-US" altLang="ko-KR" sz="1600"/>
              <a:t>Only primary events appear on the FEL.</a:t>
            </a:r>
          </a:p>
          <a:p>
            <a:pPr lvl="1"/>
            <a:endParaRPr lang="en-US" altLang="ko-KR" sz="800"/>
          </a:p>
          <a:p>
            <a:r>
              <a:rPr lang="en-US" altLang="ko-KR" sz="1800"/>
              <a:t>To generate runtimes and downtimes for a machine subject to </a:t>
            </a:r>
          </a:p>
          <a:p>
            <a:pPr>
              <a:buFont typeface="Wingdings" pitchFamily="2" charset="2"/>
              <a:buNone/>
            </a:pPr>
            <a:r>
              <a:rPr lang="en-US" altLang="ko-KR" sz="1800"/>
              <a:t>     breakdowns</a:t>
            </a:r>
          </a:p>
          <a:p>
            <a:pPr lvl="1"/>
            <a:r>
              <a:rPr lang="en-US" altLang="ko-KR" sz="1600"/>
              <a:t>At time 0, the first runtime will be generated and an end-of-runtime </a:t>
            </a:r>
          </a:p>
          <a:p>
            <a:pPr lvl="1">
              <a:buFont typeface="Wingdings" pitchFamily="2" charset="2"/>
              <a:buNone/>
            </a:pPr>
            <a:r>
              <a:rPr lang="en-US" altLang="ko-KR" sz="1600"/>
              <a:t>    event scheduled. </a:t>
            </a:r>
          </a:p>
          <a:p>
            <a:pPr lvl="1"/>
            <a:r>
              <a:rPr lang="en-US" altLang="ko-KR" sz="1600"/>
              <a:t>Whenever an end-of-runtime event occurs, a downtime will be </a:t>
            </a:r>
          </a:p>
          <a:p>
            <a:pPr lvl="1">
              <a:buFont typeface="Wingdings" pitchFamily="2" charset="2"/>
              <a:buNone/>
            </a:pPr>
            <a:r>
              <a:rPr lang="en-US" altLang="ko-KR" sz="1600"/>
              <a:t>    generated and an end-of-downtime event scheduled on the FEL.</a:t>
            </a:r>
          </a:p>
          <a:p>
            <a:pPr lvl="1"/>
            <a:r>
              <a:rPr lang="en-US" altLang="ko-KR" sz="1600"/>
              <a:t>When the CLOCK is eventually advanced to the time of this end-of-</a:t>
            </a:r>
          </a:p>
          <a:p>
            <a:pPr lvl="1">
              <a:buFont typeface="Wingdings" pitchFamily="2" charset="2"/>
              <a:buNone/>
            </a:pPr>
            <a:r>
              <a:rPr lang="en-US" altLang="ko-KR" sz="1600"/>
              <a:t>    downtime event, a runtime is generated and an end-of-runtime event </a:t>
            </a:r>
          </a:p>
          <a:p>
            <a:pPr lvl="1">
              <a:buFont typeface="Wingdings" pitchFamily="2" charset="2"/>
              <a:buNone/>
            </a:pPr>
            <a:r>
              <a:rPr lang="en-US" altLang="ko-KR" sz="1600"/>
              <a:t>    scheduled on the FEL. </a:t>
            </a:r>
          </a:p>
          <a:p>
            <a:pPr lvl="1"/>
            <a:r>
              <a:rPr lang="en-US" altLang="ko-KR" sz="1600"/>
              <a:t>An end of runtime and an end of downtime : primary events.</a:t>
            </a:r>
          </a:p>
          <a:p>
            <a:pPr lvl="1"/>
            <a:r>
              <a:rPr lang="en-US" altLang="ko-KR" sz="1600"/>
              <a:t>A runtime and a downtime : activities</a:t>
            </a:r>
          </a:p>
        </p:txBody>
      </p:sp>
      <p:sp>
        <p:nvSpPr>
          <p:cNvPr id="215043" name="Rectangle 3"/>
          <p:cNvSpPr>
            <a:spLocks noGrp="1" noChangeArrowheads="1"/>
          </p:cNvSpPr>
          <p:nvPr>
            <p:ph type="title"/>
          </p:nvPr>
        </p:nvSpPr>
        <p:spPr>
          <a:xfrm>
            <a:off x="152400" y="587375"/>
            <a:ext cx="7239000" cy="609600"/>
          </a:xfrm>
          <a:noFill/>
          <a:ln/>
        </p:spPr>
        <p:txBody>
          <a:bodyPr/>
          <a:lstStyle/>
          <a:p>
            <a:r>
              <a:rPr lang="en-US" altLang="ko-KR" sz="1800"/>
              <a:t>3.1.1. The Event-Scheduling/Time-Advanced Algorithm (6)</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descr="Rectangle: Click to edit Master text styles&#10;Second level&#10;Third level&#10;Fourth level&#10;Fifth level"/>
          <p:cNvSpPr>
            <a:spLocks noGrp="1" noChangeArrowheads="1"/>
          </p:cNvSpPr>
          <p:nvPr>
            <p:ph type="body" idx="1"/>
          </p:nvPr>
        </p:nvSpPr>
        <p:spPr>
          <a:xfrm>
            <a:off x="685800" y="1676400"/>
            <a:ext cx="7924800" cy="4343400"/>
          </a:xfrm>
        </p:spPr>
        <p:txBody>
          <a:bodyPr/>
          <a:lstStyle/>
          <a:p>
            <a:r>
              <a:rPr lang="en-US" altLang="ko-KR" sz="1600"/>
              <a:t>Every simulation must have a stopping event, here called E, which defines </a:t>
            </a:r>
          </a:p>
          <a:p>
            <a:pPr>
              <a:buFont typeface="Wingdings" pitchFamily="2" charset="2"/>
              <a:buNone/>
            </a:pPr>
            <a:r>
              <a:rPr lang="en-US" altLang="ko-KR" sz="1600"/>
              <a:t>     how long the simulation will run. </a:t>
            </a:r>
          </a:p>
          <a:p>
            <a:pPr>
              <a:buFont typeface="Wingdings" pitchFamily="2" charset="2"/>
              <a:buNone/>
            </a:pPr>
            <a:endParaRPr lang="en-US" altLang="ko-KR" sz="800"/>
          </a:p>
          <a:p>
            <a:r>
              <a:rPr lang="en-US" altLang="ko-KR" sz="1600"/>
              <a:t>There are generally two ways to stop a simulation:</a:t>
            </a:r>
          </a:p>
          <a:p>
            <a:pPr lvl="1"/>
            <a:r>
              <a:rPr lang="en-US" altLang="ko-KR" sz="1400"/>
              <a:t>1. At time 0, schedule a stop simulation event at a specified future time T</a:t>
            </a:r>
            <a:r>
              <a:rPr lang="en-US" altLang="ko-KR" sz="1400" baseline="-25000"/>
              <a:t>E</a:t>
            </a:r>
            <a:r>
              <a:rPr lang="en-US" altLang="ko-KR" sz="1400"/>
              <a:t>.</a:t>
            </a:r>
          </a:p>
          <a:p>
            <a:pPr lvl="1">
              <a:buFont typeface="Wingdings" pitchFamily="2" charset="2"/>
              <a:buNone/>
            </a:pPr>
            <a:r>
              <a:rPr lang="en-US" altLang="ko-KR" sz="1400"/>
              <a:t>          Ex) Simulate a job shop for T</a:t>
            </a:r>
            <a:r>
              <a:rPr lang="en-US" altLang="ko-KR" sz="1400" baseline="-25000"/>
              <a:t>E</a:t>
            </a:r>
            <a:r>
              <a:rPr lang="en-US" altLang="ko-KR" sz="1400"/>
              <a:t> = 40 hours,that is,over the time interval [0, 40]. </a:t>
            </a:r>
          </a:p>
          <a:p>
            <a:pPr lvl="1">
              <a:buFont typeface="Wingdings" pitchFamily="2" charset="2"/>
              <a:buNone/>
            </a:pPr>
            <a:endParaRPr lang="en-US" altLang="ko-KR" sz="800"/>
          </a:p>
          <a:p>
            <a:pPr lvl="1"/>
            <a:r>
              <a:rPr lang="en-US" altLang="ko-KR" sz="1400"/>
              <a:t>2. Run length T</a:t>
            </a:r>
            <a:r>
              <a:rPr lang="en-US" altLang="ko-KR" sz="1400" baseline="-25000"/>
              <a:t>E</a:t>
            </a:r>
            <a:r>
              <a:rPr lang="en-US" altLang="ko-KR" sz="1400"/>
              <a:t> is determined by the simulation itself. Generally, T</a:t>
            </a:r>
            <a:r>
              <a:rPr lang="en-US" altLang="ko-KR" sz="1400" baseline="-25000"/>
              <a:t>E</a:t>
            </a:r>
            <a:r>
              <a:rPr lang="en-US" altLang="ko-KR" sz="1400"/>
              <a:t> is the time of </a:t>
            </a:r>
          </a:p>
          <a:p>
            <a:pPr lvl="1">
              <a:buFont typeface="Wingdings" pitchFamily="2" charset="2"/>
              <a:buNone/>
            </a:pPr>
            <a:r>
              <a:rPr lang="en-US" altLang="ko-KR" sz="1400"/>
              <a:t>        occurrence of some specified event E. </a:t>
            </a:r>
          </a:p>
          <a:p>
            <a:pPr lvl="1">
              <a:buFont typeface="Wingdings" pitchFamily="2" charset="2"/>
              <a:buNone/>
            </a:pPr>
            <a:r>
              <a:rPr lang="en-US" altLang="ko-KR" sz="1400"/>
              <a:t>          Ex) the time of the 100th service completion at a certain service center. </a:t>
            </a:r>
          </a:p>
          <a:p>
            <a:pPr lvl="1">
              <a:buFont typeface="Wingdings" pitchFamily="2" charset="2"/>
              <a:buNone/>
            </a:pPr>
            <a:r>
              <a:rPr lang="en-US" altLang="ko-KR" sz="1400"/>
              <a:t>               the time of breakdown of a complex system. </a:t>
            </a:r>
          </a:p>
          <a:p>
            <a:pPr lvl="1">
              <a:buFont typeface="Wingdings" pitchFamily="2" charset="2"/>
              <a:buNone/>
            </a:pPr>
            <a:r>
              <a:rPr lang="en-US" altLang="ko-KR" sz="1400"/>
              <a:t>               the time of disengagement or total kill in a combat simulation. </a:t>
            </a:r>
          </a:p>
          <a:p>
            <a:pPr lvl="1">
              <a:buFont typeface="Wingdings" pitchFamily="2" charset="2"/>
              <a:buNone/>
            </a:pPr>
            <a:r>
              <a:rPr lang="en-US" altLang="ko-KR" sz="1400"/>
              <a:t>               the time at which a distribution center ships the last carton in a day's orders.</a:t>
            </a:r>
          </a:p>
          <a:p>
            <a:endParaRPr lang="en-US" altLang="ko-KR" sz="800"/>
          </a:p>
          <a:p>
            <a:r>
              <a:rPr lang="en-US" altLang="ko-KR" sz="1600"/>
              <a:t>In case 2, T</a:t>
            </a:r>
            <a:r>
              <a:rPr lang="en-US" altLang="ko-KR" sz="1600" baseline="-25000"/>
              <a:t>E</a:t>
            </a:r>
            <a:r>
              <a:rPr lang="en-US" altLang="ko-KR" sz="1600"/>
              <a:t> is not known ahead of time. Indeed, it may be one of the </a:t>
            </a:r>
          </a:p>
          <a:p>
            <a:pPr>
              <a:buFont typeface="Wingdings" pitchFamily="2" charset="2"/>
              <a:buNone/>
            </a:pPr>
            <a:r>
              <a:rPr lang="en-US" altLang="ko-KR" sz="1600"/>
              <a:t>     statistics  of primary interest to be produced by the simulation.</a:t>
            </a:r>
          </a:p>
        </p:txBody>
      </p:sp>
      <p:sp>
        <p:nvSpPr>
          <p:cNvPr id="216067" name="Rectangle 3"/>
          <p:cNvSpPr>
            <a:spLocks noGrp="1" noChangeArrowheads="1"/>
          </p:cNvSpPr>
          <p:nvPr>
            <p:ph type="title"/>
          </p:nvPr>
        </p:nvSpPr>
        <p:spPr>
          <a:xfrm>
            <a:off x="152400" y="587375"/>
            <a:ext cx="7239000" cy="609600"/>
          </a:xfrm>
          <a:noFill/>
          <a:ln/>
        </p:spPr>
        <p:txBody>
          <a:bodyPr/>
          <a:lstStyle/>
          <a:p>
            <a:r>
              <a:rPr lang="en-US" altLang="ko-KR" sz="1800"/>
              <a:t>3.1.1. The Event-Scheduling/Time-Advanced Algorithm (7)</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descr="Rectangle: Click to edit Master text styles&#10;Second level&#10;Third level&#10;Fourth level&#10;Fifth level"/>
          <p:cNvSpPr>
            <a:spLocks noGrp="1" noChangeArrowheads="1"/>
          </p:cNvSpPr>
          <p:nvPr>
            <p:ph type="body" idx="1"/>
          </p:nvPr>
        </p:nvSpPr>
        <p:spPr>
          <a:xfrm>
            <a:off x="609600" y="1676400"/>
            <a:ext cx="8077200" cy="4343400"/>
          </a:xfrm>
        </p:spPr>
        <p:txBody>
          <a:bodyPr/>
          <a:lstStyle/>
          <a:p>
            <a:r>
              <a:rPr lang="en-US" altLang="ko-KR" sz="1800"/>
              <a:t>World views </a:t>
            </a:r>
          </a:p>
          <a:p>
            <a:pPr>
              <a:buFont typeface="Wingdings" pitchFamily="2" charset="2"/>
              <a:buNone/>
            </a:pPr>
            <a:r>
              <a:rPr lang="en-US" altLang="ko-KR" sz="1800"/>
              <a:t>    </a:t>
            </a:r>
            <a:r>
              <a:rPr lang="en-US" altLang="ko-KR" sz="1600"/>
              <a:t>: the event-scheduling world view, the process-interaction world view, and the </a:t>
            </a:r>
          </a:p>
          <a:p>
            <a:pPr>
              <a:buFont typeface="Wingdings" pitchFamily="2" charset="2"/>
              <a:buNone/>
            </a:pPr>
            <a:r>
              <a:rPr lang="en-US" altLang="ko-KR" sz="1600"/>
              <a:t>      activity-scanning world view.</a:t>
            </a:r>
          </a:p>
          <a:p>
            <a:pPr lvl="1">
              <a:buFont typeface="Wingdings" pitchFamily="2" charset="2"/>
              <a:buNone/>
            </a:pPr>
            <a:endParaRPr lang="en-US" altLang="ko-KR" sz="1400"/>
          </a:p>
          <a:p>
            <a:r>
              <a:rPr lang="en-US" altLang="ko-KR" sz="1800"/>
              <a:t>The process-interaction approach</a:t>
            </a:r>
            <a:endParaRPr lang="en-US" altLang="ko-KR" sz="800"/>
          </a:p>
          <a:p>
            <a:pPr lvl="1"/>
            <a:r>
              <a:rPr lang="en-US" altLang="ko-KR" sz="1600"/>
              <a:t>To focus on entities and their life cycle</a:t>
            </a:r>
          </a:p>
          <a:p>
            <a:pPr lvl="1"/>
            <a:r>
              <a:rPr lang="en-US" altLang="ko-KR" sz="1600"/>
              <a:t>Process : the life cycle of one entity</a:t>
            </a:r>
          </a:p>
          <a:p>
            <a:pPr lvl="1">
              <a:buFont typeface="Wingdings" pitchFamily="2" charset="2"/>
              <a:buNone/>
            </a:pPr>
            <a:r>
              <a:rPr lang="en-US" altLang="ko-KR" sz="1600"/>
              <a:t>                : a time-sequenced list of events, activities, and delays, including </a:t>
            </a:r>
          </a:p>
          <a:p>
            <a:pPr lvl="1">
              <a:buFont typeface="Wingdings" pitchFamily="2" charset="2"/>
              <a:buNone/>
            </a:pPr>
            <a:r>
              <a:rPr lang="en-US" altLang="ko-KR" sz="1600"/>
              <a:t>                  demands for resources, that define the life cycle  of one entity  </a:t>
            </a:r>
          </a:p>
          <a:p>
            <a:pPr lvl="1">
              <a:buFont typeface="Wingdings" pitchFamily="2" charset="2"/>
              <a:buNone/>
            </a:pPr>
            <a:r>
              <a:rPr lang="en-US" altLang="ko-KR" sz="1600"/>
              <a:t>                  as it moves through a system.</a:t>
            </a:r>
            <a:endParaRPr lang="en-US" altLang="ko-KR" sz="800"/>
          </a:p>
          <a:p>
            <a:pPr lvl="1"/>
            <a:r>
              <a:rPr lang="en-US" altLang="ko-KR" sz="1600"/>
              <a:t>The life cycle consists of various events and activities.</a:t>
            </a:r>
            <a:endParaRPr lang="en-US" altLang="ko-KR" sz="800"/>
          </a:p>
          <a:p>
            <a:pPr lvl="1"/>
            <a:r>
              <a:rPr lang="en-US" altLang="ko-KR" sz="1600"/>
              <a:t>Some activities may require the use of one or more resources whose </a:t>
            </a:r>
          </a:p>
          <a:p>
            <a:pPr lvl="1">
              <a:buFont typeface="Wingdings" pitchFamily="2" charset="2"/>
              <a:buNone/>
            </a:pPr>
            <a:r>
              <a:rPr lang="en-US" altLang="ko-KR" sz="1600"/>
              <a:t>    capacities are limited (queueing).</a:t>
            </a:r>
          </a:p>
        </p:txBody>
      </p:sp>
      <p:sp>
        <p:nvSpPr>
          <p:cNvPr id="217091" name="Rectangle 3"/>
          <p:cNvSpPr>
            <a:spLocks noGrp="1" noChangeArrowheads="1"/>
          </p:cNvSpPr>
          <p:nvPr>
            <p:ph type="title"/>
          </p:nvPr>
        </p:nvSpPr>
        <p:spPr>
          <a:xfrm>
            <a:off x="685800" y="587375"/>
            <a:ext cx="5334000" cy="609600"/>
          </a:xfrm>
          <a:noFill/>
          <a:ln/>
        </p:spPr>
        <p:txBody>
          <a:bodyPr/>
          <a:lstStyle/>
          <a:p>
            <a:r>
              <a:rPr lang="en-US" altLang="ko-KR" sz="2000"/>
              <a:t>3.1.2. World Views (1)</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descr="Rectangle: Click to edit Master text styles&#10;Second level&#10;Third level&#10;Fourth level&#10;Fifth level"/>
          <p:cNvSpPr>
            <a:spLocks noGrp="1" noChangeArrowheads="1"/>
          </p:cNvSpPr>
          <p:nvPr>
            <p:ph type="body" idx="1"/>
          </p:nvPr>
        </p:nvSpPr>
        <p:spPr/>
        <p:txBody>
          <a:bodyPr/>
          <a:lstStyle/>
          <a:p>
            <a:r>
              <a:rPr lang="en-US" altLang="ko-KR" sz="1800"/>
              <a:t>The process-interaction approach (Cont.)</a:t>
            </a:r>
          </a:p>
          <a:p>
            <a:pPr lvl="1"/>
            <a:r>
              <a:rPr lang="en-US" altLang="ko-KR" sz="1600"/>
              <a:t>Figure 3.4 shows the interaction between two customer processes as customer n+1 is delayed until the previous customer's </a:t>
            </a:r>
            <a:r>
              <a:rPr lang="en-US" altLang="ko-KR" sz="1600">
                <a:latin typeface="Times New Roman"/>
              </a:rPr>
              <a:t>“</a:t>
            </a:r>
            <a:r>
              <a:rPr lang="en-US" altLang="ko-KR" sz="1600"/>
              <a:t>end-service event</a:t>
            </a:r>
            <a:r>
              <a:rPr lang="en-US" altLang="ko-KR" sz="1600">
                <a:latin typeface="Times New Roman"/>
              </a:rPr>
              <a:t>”</a:t>
            </a:r>
            <a:r>
              <a:rPr lang="en-US" altLang="ko-KR" sz="1600"/>
              <a:t> occurs. </a:t>
            </a:r>
          </a:p>
          <a:p>
            <a:endParaRPr lang="ko-KR" altLang="en-US" sz="1800"/>
          </a:p>
        </p:txBody>
      </p:sp>
      <p:sp>
        <p:nvSpPr>
          <p:cNvPr id="218115" name="Rectangle 3"/>
          <p:cNvSpPr>
            <a:spLocks noGrp="1" noChangeArrowheads="1"/>
          </p:cNvSpPr>
          <p:nvPr>
            <p:ph type="title"/>
          </p:nvPr>
        </p:nvSpPr>
        <p:spPr>
          <a:xfrm>
            <a:off x="685800" y="587375"/>
            <a:ext cx="5334000" cy="609600"/>
          </a:xfrm>
          <a:noFill/>
          <a:ln/>
        </p:spPr>
        <p:txBody>
          <a:bodyPr/>
          <a:lstStyle/>
          <a:p>
            <a:r>
              <a:rPr lang="en-US" altLang="ko-KR" sz="2000"/>
              <a:t>3.1.2. World Views (2)</a:t>
            </a:r>
          </a:p>
        </p:txBody>
      </p:sp>
      <p:pic>
        <p:nvPicPr>
          <p:cNvPr id="218116" name="Picture 4" descr="figure3-4"/>
          <p:cNvPicPr>
            <a:picLocks noChangeAspect="1" noChangeArrowheads="1"/>
          </p:cNvPicPr>
          <p:nvPr/>
        </p:nvPicPr>
        <p:blipFill>
          <a:blip r:embed="rId2"/>
          <a:srcRect/>
          <a:stretch>
            <a:fillRect/>
          </a:stretch>
        </p:blipFill>
        <p:spPr bwMode="auto">
          <a:xfrm>
            <a:off x="1371600" y="2743200"/>
            <a:ext cx="6705600" cy="3230563"/>
          </a:xfrm>
          <a:prstGeom prst="rect">
            <a:avLst/>
          </a:prstGeom>
          <a:noFill/>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descr="Rectangle: Click to edit Master text styles&#10;Second level&#10;Third level&#10;Fourth level&#10;Fifth level"/>
          <p:cNvSpPr>
            <a:spLocks noGrp="1" noChangeArrowheads="1"/>
          </p:cNvSpPr>
          <p:nvPr>
            <p:ph type="body" idx="1"/>
          </p:nvPr>
        </p:nvSpPr>
        <p:spPr>
          <a:xfrm>
            <a:off x="685800" y="1676400"/>
            <a:ext cx="8153400" cy="4343400"/>
          </a:xfrm>
        </p:spPr>
        <p:txBody>
          <a:bodyPr/>
          <a:lstStyle/>
          <a:p>
            <a:r>
              <a:rPr lang="en-US" altLang="ko-KR" sz="1800"/>
              <a:t>The activity-scanning approach </a:t>
            </a:r>
          </a:p>
          <a:p>
            <a:pPr lvl="1"/>
            <a:r>
              <a:rPr lang="en-US" altLang="ko-KR" sz="1600"/>
              <a:t>Simple in concept, but slow runtime on computers</a:t>
            </a:r>
          </a:p>
          <a:p>
            <a:pPr lvl="1">
              <a:buFont typeface="Wingdings" pitchFamily="2" charset="2"/>
              <a:buNone/>
            </a:pPr>
            <a:r>
              <a:rPr lang="en-US" altLang="ko-KR" sz="1400">
                <a:sym typeface="Symbol" pitchFamily="18" charset="2"/>
              </a:rPr>
              <a:t>     </a:t>
            </a:r>
            <a:r>
              <a:rPr lang="en-US" altLang="ko-KR" sz="1600">
                <a:sym typeface="Symbol" pitchFamily="18" charset="2"/>
              </a:rPr>
              <a:t>: </a:t>
            </a:r>
            <a:r>
              <a:rPr lang="en-US" altLang="ko-KR" sz="1600"/>
              <a:t>Both the event-scheduling and the process-interaction approaches </a:t>
            </a:r>
          </a:p>
          <a:p>
            <a:pPr lvl="1">
              <a:buFont typeface="Wingdings" pitchFamily="2" charset="2"/>
              <a:buNone/>
            </a:pPr>
            <a:r>
              <a:rPr lang="en-US" altLang="ko-KR" sz="1600"/>
              <a:t>       use a variable time advance. </a:t>
            </a:r>
          </a:p>
          <a:p>
            <a:pPr lvl="1">
              <a:buFont typeface="Wingdings" pitchFamily="2" charset="2"/>
              <a:buNone/>
            </a:pPr>
            <a:r>
              <a:rPr lang="en-US" altLang="ko-KR" sz="1600"/>
              <a:t>    : The activity-scanning approach uses a fixed time increment and </a:t>
            </a:r>
          </a:p>
          <a:p>
            <a:pPr lvl="1">
              <a:buFont typeface="Wingdings" pitchFamily="2" charset="2"/>
              <a:buNone/>
            </a:pPr>
            <a:r>
              <a:rPr lang="en-US" altLang="ko-KR" sz="1600"/>
              <a:t>      a rule-based approach to decide whether any activities can begin </a:t>
            </a:r>
          </a:p>
          <a:p>
            <a:pPr lvl="1">
              <a:buFont typeface="Wingdings" pitchFamily="2" charset="2"/>
              <a:buNone/>
            </a:pPr>
            <a:r>
              <a:rPr lang="en-US" altLang="ko-KR" sz="1600"/>
              <a:t>      at each point in simulated time.</a:t>
            </a:r>
          </a:p>
          <a:p>
            <a:pPr lvl="1"/>
            <a:r>
              <a:rPr lang="en-US" altLang="ko-KR" sz="1600"/>
              <a:t>To focus on the activities and those conditions</a:t>
            </a:r>
          </a:p>
          <a:p>
            <a:pPr lvl="1"/>
            <a:r>
              <a:rPr lang="en-US" altLang="ko-KR" sz="1600"/>
              <a:t>At each clock advance, the conditions for each activity are checked and, </a:t>
            </a:r>
          </a:p>
          <a:p>
            <a:pPr lvl="1">
              <a:buFont typeface="Wingdings" pitchFamily="2" charset="2"/>
              <a:buNone/>
            </a:pPr>
            <a:r>
              <a:rPr lang="en-US" altLang="ko-KR" sz="1600"/>
              <a:t>    if the conditions are true, then the corresponding activity begins. </a:t>
            </a:r>
          </a:p>
          <a:p>
            <a:pPr lvl="1"/>
            <a:r>
              <a:rPr lang="en-US" altLang="ko-KR" sz="1600"/>
              <a:t>Three-phase approach</a:t>
            </a:r>
          </a:p>
          <a:p>
            <a:pPr lvl="1">
              <a:buFont typeface="Wingdings" pitchFamily="2" charset="2"/>
              <a:buNone/>
            </a:pPr>
            <a:r>
              <a:rPr lang="en-US" altLang="ko-KR" sz="1600"/>
              <a:t>     : to combine pure activity-scanning approach with the features of event </a:t>
            </a:r>
          </a:p>
          <a:p>
            <a:pPr lvl="1">
              <a:buFont typeface="Wingdings" pitchFamily="2" charset="2"/>
              <a:buNone/>
            </a:pPr>
            <a:r>
              <a:rPr lang="en-US" altLang="ko-KR" sz="1600"/>
              <a:t>       scheduling, variable time advance.</a:t>
            </a:r>
          </a:p>
          <a:p>
            <a:pPr lvl="1">
              <a:buFont typeface="Wingdings" pitchFamily="2" charset="2"/>
              <a:buNone/>
            </a:pPr>
            <a:r>
              <a:rPr lang="en-US" altLang="ko-KR" sz="1600"/>
              <a:t>     : events are considered to be activities of duration-zero time units. </a:t>
            </a:r>
          </a:p>
        </p:txBody>
      </p:sp>
      <p:sp>
        <p:nvSpPr>
          <p:cNvPr id="219139" name="Rectangle 3"/>
          <p:cNvSpPr>
            <a:spLocks noGrp="1" noChangeArrowheads="1"/>
          </p:cNvSpPr>
          <p:nvPr>
            <p:ph type="title"/>
          </p:nvPr>
        </p:nvSpPr>
        <p:spPr>
          <a:xfrm>
            <a:off x="685800" y="587375"/>
            <a:ext cx="5334000" cy="609600"/>
          </a:xfrm>
          <a:noFill/>
          <a:ln/>
        </p:spPr>
        <p:txBody>
          <a:bodyPr/>
          <a:lstStyle/>
          <a:p>
            <a:r>
              <a:rPr lang="en-US" altLang="ko-KR" sz="2000"/>
              <a:t>3.1.2. World Views (3)</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descr="Rectangle: Click to edit Master text styles&#10;Second level&#10;Third level&#10;Fourth level&#10;Fifth level"/>
          <p:cNvSpPr>
            <a:spLocks noGrp="1" noChangeArrowheads="1"/>
          </p:cNvSpPr>
          <p:nvPr>
            <p:ph type="body" idx="1"/>
          </p:nvPr>
        </p:nvSpPr>
        <p:spPr>
          <a:xfrm>
            <a:off x="533400" y="1676400"/>
            <a:ext cx="8153400" cy="4343400"/>
          </a:xfrm>
        </p:spPr>
        <p:txBody>
          <a:bodyPr/>
          <a:lstStyle/>
          <a:p>
            <a:r>
              <a:rPr lang="en-US" altLang="ko-KR" sz="1800"/>
              <a:t>The activity-scanning approach (Cont.)</a:t>
            </a:r>
          </a:p>
          <a:p>
            <a:pPr lvl="1"/>
            <a:r>
              <a:rPr lang="en-US" altLang="ko-KR" sz="1600"/>
              <a:t>In the three-phase approach, activities are divided into two categories.</a:t>
            </a:r>
          </a:p>
          <a:p>
            <a:pPr lvl="1">
              <a:buFont typeface="Wingdings" pitchFamily="2" charset="2"/>
              <a:buNone/>
            </a:pPr>
            <a:r>
              <a:rPr lang="en-US" altLang="ko-KR" sz="1600"/>
              <a:t>         - B activities : activities bound to occur; all primary events and </a:t>
            </a:r>
          </a:p>
          <a:p>
            <a:pPr lvl="1">
              <a:buFont typeface="Wingdings" pitchFamily="2" charset="2"/>
              <a:buNone/>
            </a:pPr>
            <a:r>
              <a:rPr lang="en-US" altLang="ko-KR" sz="1600"/>
              <a:t>                              unconditional activities. </a:t>
            </a:r>
          </a:p>
          <a:p>
            <a:pPr lvl="1">
              <a:buFont typeface="Wingdings" pitchFamily="2" charset="2"/>
              <a:buNone/>
            </a:pPr>
            <a:r>
              <a:rPr lang="en-US" altLang="ko-KR" sz="1600"/>
              <a:t>         - C activities : activities or events that are conditional upon certain </a:t>
            </a:r>
          </a:p>
          <a:p>
            <a:pPr lvl="1">
              <a:buFont typeface="Wingdings" pitchFamily="2" charset="2"/>
              <a:buNone/>
            </a:pPr>
            <a:r>
              <a:rPr lang="en-US" altLang="ko-KR" sz="1600"/>
              <a:t>                              conditions being true. </a:t>
            </a:r>
            <a:endParaRPr lang="en-US" altLang="ko-KR" sz="800"/>
          </a:p>
          <a:p>
            <a:pPr lvl="1">
              <a:buFont typeface="Wingdings" pitchFamily="2" charset="2"/>
              <a:buNone/>
            </a:pPr>
            <a:endParaRPr lang="en-US" altLang="ko-KR" sz="800"/>
          </a:p>
          <a:p>
            <a:pPr lvl="1"/>
            <a:r>
              <a:rPr lang="en-US" altLang="ko-KR" sz="1600"/>
              <a:t>Phase A  : Remove the imminent event from the FEL and advance the clock</a:t>
            </a:r>
          </a:p>
          <a:p>
            <a:pPr lvl="1">
              <a:buFont typeface="Wingdings" pitchFamily="2" charset="2"/>
              <a:buNone/>
            </a:pPr>
            <a:r>
              <a:rPr lang="en-US" altLang="ko-KR" sz="1600"/>
              <a:t>                    to its event time. Remove any other events from the FEL that </a:t>
            </a:r>
          </a:p>
          <a:p>
            <a:pPr lvl="1">
              <a:buFont typeface="Wingdings" pitchFamily="2" charset="2"/>
              <a:buNone/>
            </a:pPr>
            <a:r>
              <a:rPr lang="en-US" altLang="ko-KR" sz="1600"/>
              <a:t>                    have the same event time.</a:t>
            </a:r>
          </a:p>
          <a:p>
            <a:pPr lvl="1"/>
            <a:r>
              <a:rPr lang="en-US" altLang="ko-KR" sz="1600"/>
              <a:t>Phase B : Execute all B-type events that were removed from the FEL. </a:t>
            </a:r>
          </a:p>
          <a:p>
            <a:pPr lvl="1"/>
            <a:r>
              <a:rPr lang="en-US" altLang="ko-KR" sz="1600"/>
              <a:t>Phase C : Scan the conditions that trigger each C-type activity and </a:t>
            </a:r>
          </a:p>
          <a:p>
            <a:pPr lvl="1">
              <a:buFont typeface="Wingdings" pitchFamily="2" charset="2"/>
              <a:buNone/>
            </a:pPr>
            <a:r>
              <a:rPr lang="en-US" altLang="ko-KR" sz="1600"/>
              <a:t>                   activate any whose conditions are met. Rescan until no </a:t>
            </a:r>
          </a:p>
          <a:p>
            <a:pPr lvl="1">
              <a:buFont typeface="Wingdings" pitchFamily="2" charset="2"/>
              <a:buNone/>
            </a:pPr>
            <a:r>
              <a:rPr lang="en-US" altLang="ko-KR" sz="1600"/>
              <a:t>                   additional C-type activities can begin or events occur.</a:t>
            </a:r>
          </a:p>
        </p:txBody>
      </p:sp>
      <p:sp>
        <p:nvSpPr>
          <p:cNvPr id="220163" name="Rectangle 3"/>
          <p:cNvSpPr>
            <a:spLocks noGrp="1" noChangeArrowheads="1"/>
          </p:cNvSpPr>
          <p:nvPr>
            <p:ph type="title"/>
          </p:nvPr>
        </p:nvSpPr>
        <p:spPr>
          <a:xfrm>
            <a:off x="685800" y="587375"/>
            <a:ext cx="5334000" cy="609600"/>
          </a:xfrm>
          <a:noFill/>
          <a:ln/>
        </p:spPr>
        <p:txBody>
          <a:bodyPr/>
          <a:lstStyle/>
          <a:p>
            <a:r>
              <a:rPr lang="en-US" altLang="ko-KR" sz="2000"/>
              <a:t>3.1.2. World Views (4)</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ltLang="ko-KR" sz="2000"/>
              <a:t>1.4 Areas of Application (3)</a:t>
            </a:r>
          </a:p>
        </p:txBody>
      </p:sp>
      <p:sp>
        <p:nvSpPr>
          <p:cNvPr id="115715" name="Rectangle 3" descr="Rectangle: Click to edit Master text styles&#10;Second level&#10;Third level&#10;Fourth level&#10;Fifth level"/>
          <p:cNvSpPr>
            <a:spLocks noGrp="1" noChangeArrowheads="1"/>
          </p:cNvSpPr>
          <p:nvPr>
            <p:ph type="body" idx="1"/>
          </p:nvPr>
        </p:nvSpPr>
        <p:spPr/>
        <p:txBody>
          <a:bodyPr/>
          <a:lstStyle/>
          <a:p>
            <a:pPr lvl="1"/>
            <a:r>
              <a:rPr lang="en-US" altLang="ko-KR" sz="1600"/>
              <a:t>Logistics, Transportation, and Distribution Applications</a:t>
            </a:r>
          </a:p>
          <a:p>
            <a:pPr lvl="2"/>
            <a:r>
              <a:rPr lang="en-US" altLang="ko-KR" sz="1400"/>
              <a:t>Evaluating the potential benefits of a rail-traffic planning algorithm</a:t>
            </a:r>
          </a:p>
          <a:p>
            <a:pPr lvl="2"/>
            <a:r>
              <a:rPr lang="en-US" altLang="ko-KR" sz="1400"/>
              <a:t>Evaluating strategies to improve railroad performance</a:t>
            </a:r>
          </a:p>
          <a:p>
            <a:pPr lvl="2"/>
            <a:r>
              <a:rPr lang="en-US" altLang="ko-KR" sz="1400"/>
              <a:t>Parametric modeling in rail-capacity planning</a:t>
            </a:r>
          </a:p>
          <a:p>
            <a:pPr lvl="2"/>
            <a:r>
              <a:rPr lang="en-US" altLang="ko-KR" sz="1400"/>
              <a:t>Analysis of passenger flows in an airport terminal</a:t>
            </a:r>
          </a:p>
          <a:p>
            <a:pPr lvl="2"/>
            <a:r>
              <a:rPr lang="en-US" altLang="ko-KR" sz="1400"/>
              <a:t>Proactive flight-schedule evaluation</a:t>
            </a:r>
          </a:p>
          <a:p>
            <a:pPr lvl="2"/>
            <a:r>
              <a:rPr lang="en-US" altLang="ko-KR" sz="1400"/>
              <a:t>Logistics issues in autonomous food production systems for extended-duration space exploration</a:t>
            </a:r>
          </a:p>
          <a:p>
            <a:pPr lvl="2"/>
            <a:r>
              <a:rPr lang="en-US" altLang="ko-KR" sz="1400"/>
              <a:t>Sizing industrial rail-car fleets</a:t>
            </a:r>
          </a:p>
          <a:p>
            <a:pPr lvl="2"/>
            <a:r>
              <a:rPr lang="en-US" altLang="ko-KR" sz="1400"/>
              <a:t>Product distribution in the newspaper industry</a:t>
            </a:r>
          </a:p>
          <a:p>
            <a:pPr lvl="2"/>
            <a:r>
              <a:rPr lang="en-US" altLang="ko-KR" sz="1400"/>
              <a:t>Design of a toll plaza</a:t>
            </a:r>
          </a:p>
          <a:p>
            <a:pPr lvl="2"/>
            <a:r>
              <a:rPr lang="en-US" altLang="ko-KR" sz="1400"/>
              <a:t>Choosing between rental-car locations</a:t>
            </a:r>
          </a:p>
          <a:p>
            <a:pPr lvl="2"/>
            <a:r>
              <a:rPr lang="en-US" altLang="ko-KR" sz="1400"/>
              <a:t>Quick-response replenishment</a:t>
            </a:r>
          </a:p>
          <a:p>
            <a:pPr lvl="1"/>
            <a:endParaRPr lang="en-US" altLang="ko-KR" sz="180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descr="Rectangle: Click to edit Master text styles&#10;Second level&#10;Third level&#10;Fourth level&#10;Fifth level"/>
          <p:cNvSpPr>
            <a:spLocks noGrp="1" noChangeArrowheads="1"/>
          </p:cNvSpPr>
          <p:nvPr>
            <p:ph type="body" idx="1"/>
          </p:nvPr>
        </p:nvSpPr>
        <p:spPr/>
        <p:txBody>
          <a:bodyPr/>
          <a:lstStyle/>
          <a:p>
            <a:r>
              <a:rPr lang="en-US" altLang="ko-KR" sz="1800"/>
              <a:t>EXAMPLE 3.2 (Able and Baker, Back Again)</a:t>
            </a:r>
          </a:p>
          <a:p>
            <a:pPr lvl="1"/>
            <a:r>
              <a:rPr lang="en-US" altLang="ko-KR" sz="1600"/>
              <a:t>The events and activities were identified in Example 3.1. </a:t>
            </a:r>
          </a:p>
          <a:p>
            <a:pPr lvl="1"/>
            <a:r>
              <a:rPr lang="en-US" altLang="ko-KR" sz="1600"/>
              <a:t>Using the three-phase approach, the conditions for beginning each activity in Phase C are:</a:t>
            </a:r>
          </a:p>
          <a:p>
            <a:pPr lvl="1"/>
            <a:endParaRPr lang="en-US" altLang="ko-KR" sz="1600"/>
          </a:p>
          <a:p>
            <a:pPr lvl="1"/>
            <a:endParaRPr lang="en-US" altLang="ko-KR" sz="1600"/>
          </a:p>
          <a:p>
            <a:pPr lvl="1"/>
            <a:endParaRPr lang="en-US" altLang="ko-KR" sz="1600"/>
          </a:p>
          <a:p>
            <a:pPr lvl="1"/>
            <a:endParaRPr lang="en-US" altLang="ko-KR" sz="1600"/>
          </a:p>
          <a:p>
            <a:pPr lvl="1"/>
            <a:endParaRPr lang="en-US" altLang="ko-KR" sz="1600"/>
          </a:p>
          <a:p>
            <a:pPr lvl="1"/>
            <a:endParaRPr lang="en-US" altLang="ko-KR" sz="1600"/>
          </a:p>
          <a:p>
            <a:pPr lvl="1"/>
            <a:endParaRPr lang="en-US" altLang="ko-KR" sz="1600"/>
          </a:p>
          <a:p>
            <a:pPr lvl="1"/>
            <a:r>
              <a:rPr lang="en-US" altLang="ko-KR" sz="1600"/>
              <a:t>Using the process-interaction approach, we view the model from the viewpoint of a customer and its </a:t>
            </a:r>
            <a:r>
              <a:rPr lang="en-US" altLang="ko-KR" sz="1600">
                <a:latin typeface="Times New Roman"/>
              </a:rPr>
              <a:t>“</a:t>
            </a:r>
            <a:r>
              <a:rPr lang="en-US" altLang="ko-KR" sz="1600"/>
              <a:t>life cycle.</a:t>
            </a:r>
            <a:r>
              <a:rPr lang="en-US" altLang="ko-KR" sz="1600">
                <a:latin typeface="Times New Roman"/>
              </a:rPr>
              <a:t>”</a:t>
            </a:r>
            <a:r>
              <a:rPr lang="en-US" altLang="ko-KR" sz="1600"/>
              <a:t> Considering a life cycle beginning upon arrival, a customer process is pictured in Figure 3.4</a:t>
            </a:r>
          </a:p>
        </p:txBody>
      </p:sp>
      <p:sp>
        <p:nvSpPr>
          <p:cNvPr id="221187" name="Rectangle 3"/>
          <p:cNvSpPr>
            <a:spLocks noGrp="1" noChangeArrowheads="1"/>
          </p:cNvSpPr>
          <p:nvPr>
            <p:ph type="title"/>
          </p:nvPr>
        </p:nvSpPr>
        <p:spPr>
          <a:xfrm>
            <a:off x="685800" y="587375"/>
            <a:ext cx="5334000" cy="609600"/>
          </a:xfrm>
          <a:noFill/>
          <a:ln/>
        </p:spPr>
        <p:txBody>
          <a:bodyPr/>
          <a:lstStyle/>
          <a:p>
            <a:r>
              <a:rPr lang="en-US" altLang="ko-KR" sz="2000"/>
              <a:t>3.1.2. World Views (5)</a:t>
            </a:r>
          </a:p>
        </p:txBody>
      </p:sp>
      <p:graphicFrame>
        <p:nvGraphicFramePr>
          <p:cNvPr id="221188" name="Group 4"/>
          <p:cNvGraphicFramePr>
            <a:graphicFrameLocks noGrp="1"/>
          </p:cNvGraphicFramePr>
          <p:nvPr/>
        </p:nvGraphicFramePr>
        <p:xfrm>
          <a:off x="1828800" y="3124200"/>
          <a:ext cx="6324600" cy="1524000"/>
        </p:xfrm>
        <a:graphic>
          <a:graphicData uri="http://schemas.openxmlformats.org/drawingml/2006/table">
            <a:tbl>
              <a:tblPr/>
              <a:tblGrid>
                <a:gridCol w="2286000">
                  <a:extLst>
                    <a:ext uri="{9D8B030D-6E8A-4147-A177-3AD203B41FA5}">
                      <a16:colId xmlns:a16="http://schemas.microsoft.com/office/drawing/2014/main" val="20000"/>
                    </a:ext>
                  </a:extLst>
                </a:gridCol>
                <a:gridCol w="4038600">
                  <a:extLst>
                    <a:ext uri="{9D8B030D-6E8A-4147-A177-3AD203B41FA5}">
                      <a16:colId xmlns:a16="http://schemas.microsoft.com/office/drawing/2014/main" val="20001"/>
                    </a:ext>
                  </a:extLst>
                </a:gridCol>
              </a:tblGrid>
              <a:tr h="381000">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600" b="0" i="0" u="none" strike="noStrike" cap="none" normalizeH="0" baseline="0" smtClean="0">
                          <a:ln>
                            <a:noFill/>
                          </a:ln>
                          <a:solidFill>
                            <a:schemeClr val="tx1"/>
                          </a:solidFill>
                          <a:effectLst/>
                          <a:latin typeface="굴림" pitchFamily="34" charset="-127"/>
                          <a:ea typeface="굴림" pitchFamily="34" charset="-127"/>
                        </a:rPr>
                        <a:t>Activity</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ko-KR" altLang="en-US" sz="1600" b="0" i="0" u="none" strike="noStrike" cap="none" normalizeH="0" baseline="0" smtClean="0">
                          <a:ln>
                            <a:noFill/>
                          </a:ln>
                          <a:solidFill>
                            <a:schemeClr val="tx1"/>
                          </a:solidFill>
                          <a:effectLst/>
                          <a:latin typeface="굴림" pitchFamily="34" charset="-127"/>
                          <a:ea typeface="굴림" pitchFamily="34" charset="-127"/>
                        </a:rPr>
                        <a:t> </a:t>
                      </a:r>
                      <a:r>
                        <a:rPr kumimoji="1" lang="en-US" altLang="ko-KR" sz="1600" b="0" i="0" u="none" strike="noStrike" cap="none" normalizeH="0" baseline="0" smtClean="0">
                          <a:ln>
                            <a:noFill/>
                          </a:ln>
                          <a:solidFill>
                            <a:schemeClr val="tx1"/>
                          </a:solidFill>
                          <a:effectLst/>
                          <a:latin typeface="굴림" pitchFamily="34" charset="-127"/>
                          <a:ea typeface="굴림" pitchFamily="34" charset="-127"/>
                        </a:rPr>
                        <a:t>Condition</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3400">
                <a:tc>
                  <a:txBody>
                    <a:bodyPr/>
                    <a:lstStyle/>
                    <a:p>
                      <a:pPr marL="0" marR="0" lvl="0" indent="0" algn="l"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600" b="0" i="0" u="none" strike="noStrike" cap="none" normalizeH="0" baseline="0" smtClean="0">
                          <a:ln>
                            <a:noFill/>
                          </a:ln>
                          <a:solidFill>
                            <a:schemeClr val="tx1"/>
                          </a:solidFill>
                          <a:effectLst/>
                          <a:latin typeface="굴림" pitchFamily="34" charset="-127"/>
                          <a:ea typeface="굴림" pitchFamily="34" charset="-127"/>
                        </a:rPr>
                        <a:t>Service time by Able</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ko-KR" altLang="en-US" sz="1600" b="0" i="0" u="none" strike="noStrike" cap="none" normalizeH="0" baseline="0" smtClean="0">
                          <a:ln>
                            <a:noFill/>
                          </a:ln>
                          <a:solidFill>
                            <a:schemeClr val="tx1"/>
                          </a:solidFill>
                          <a:effectLst/>
                          <a:latin typeface="굴림" pitchFamily="34" charset="-127"/>
                          <a:ea typeface="굴림" pitchFamily="34" charset="-127"/>
                        </a:rPr>
                        <a:t> </a:t>
                      </a:r>
                      <a:r>
                        <a:rPr kumimoji="1" lang="en-US" altLang="ko-KR" sz="1600" b="0" i="0" u="none" strike="noStrike" cap="none" normalizeH="0" baseline="0" smtClean="0">
                          <a:ln>
                            <a:noFill/>
                          </a:ln>
                          <a:solidFill>
                            <a:schemeClr val="tx1"/>
                          </a:solidFill>
                          <a:effectLst/>
                          <a:latin typeface="굴림" pitchFamily="34" charset="-127"/>
                          <a:ea typeface="굴림" pitchFamily="34" charset="-127"/>
                        </a:rPr>
                        <a:t>A customer is in queue and Able is idle</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09600">
                <a:tc>
                  <a:txBody>
                    <a:bodyPr/>
                    <a:lstStyle/>
                    <a:p>
                      <a:pPr marL="0" marR="0" lvl="0" indent="0" algn="l"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600" b="0" i="0" u="none" strike="noStrike" cap="none" normalizeH="0" baseline="0" smtClean="0">
                          <a:ln>
                            <a:noFill/>
                          </a:ln>
                          <a:solidFill>
                            <a:schemeClr val="tx1"/>
                          </a:solidFill>
                          <a:effectLst/>
                          <a:latin typeface="굴림" pitchFamily="34" charset="-127"/>
                          <a:ea typeface="굴림" pitchFamily="34" charset="-127"/>
                        </a:rPr>
                        <a:t>Service time by Baker</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600" b="0" i="0" u="none" strike="noStrike" cap="none" normalizeH="0" baseline="0" smtClean="0">
                          <a:ln>
                            <a:noFill/>
                          </a:ln>
                          <a:solidFill>
                            <a:schemeClr val="tx1"/>
                          </a:solidFill>
                          <a:effectLst/>
                          <a:latin typeface="굴림" pitchFamily="34" charset="-127"/>
                          <a:ea typeface="굴림" pitchFamily="34" charset="-127"/>
                        </a:rPr>
                        <a:t>A customer is in queue, Baker is idle, and Able is busy</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descr="Rectangle: Click to edit Master text styles&#10;Second level&#10;Third level&#10;Fourth level&#10;Fifth level"/>
          <p:cNvSpPr>
            <a:spLocks noGrp="1" noChangeArrowheads="1"/>
          </p:cNvSpPr>
          <p:nvPr>
            <p:ph type="body" idx="1"/>
          </p:nvPr>
        </p:nvSpPr>
        <p:spPr/>
        <p:txBody>
          <a:bodyPr/>
          <a:lstStyle/>
          <a:p>
            <a:r>
              <a:rPr lang="en-US" altLang="ko-KR" sz="2000"/>
              <a:t>Example 3.3 (Single-Channel Queue)</a:t>
            </a:r>
          </a:p>
          <a:p>
            <a:pPr lvl="1"/>
            <a:r>
              <a:rPr lang="en-US" altLang="ko-KR" sz="1800"/>
              <a:t>Reconsider Example 2.1</a:t>
            </a:r>
          </a:p>
          <a:p>
            <a:pPr lvl="1"/>
            <a:endParaRPr lang="en-US" altLang="ko-KR" sz="1800"/>
          </a:p>
          <a:p>
            <a:pPr lvl="1"/>
            <a:r>
              <a:rPr lang="en-US" altLang="ko-KR" sz="1800"/>
              <a:t>System state (LQ(t), LS(t)) :</a:t>
            </a:r>
          </a:p>
          <a:p>
            <a:pPr lvl="2"/>
            <a:r>
              <a:rPr lang="en-US" altLang="ko-KR" sz="1600"/>
              <a:t>LQ(t) is the number of customers in the waiting line  </a:t>
            </a:r>
          </a:p>
          <a:p>
            <a:pPr lvl="2"/>
            <a:r>
              <a:rPr lang="en-US" altLang="ko-KR" sz="1600"/>
              <a:t>LS(t) is the number being served (0 or 1) at time t </a:t>
            </a:r>
          </a:p>
          <a:p>
            <a:pPr lvl="1"/>
            <a:r>
              <a:rPr lang="en-US" altLang="ko-KR" sz="1800"/>
              <a:t>Entities : The server and customers are not explicitly modeled, </a:t>
            </a:r>
          </a:p>
          <a:p>
            <a:pPr lvl="1">
              <a:buFont typeface="Wingdings" pitchFamily="2" charset="2"/>
              <a:buNone/>
            </a:pPr>
            <a:r>
              <a:rPr lang="en-US" altLang="ko-KR" sz="1800"/>
              <a:t>                 except in terms of the state variables above.</a:t>
            </a:r>
          </a:p>
          <a:p>
            <a:pPr lvl="1"/>
            <a:r>
              <a:rPr lang="en-US" altLang="ko-KR" sz="1800"/>
              <a:t>Events :</a:t>
            </a:r>
          </a:p>
          <a:p>
            <a:pPr lvl="2"/>
            <a:r>
              <a:rPr lang="en-US" altLang="ko-KR" sz="1600"/>
              <a:t>Arrival (A)</a:t>
            </a:r>
          </a:p>
          <a:p>
            <a:pPr lvl="2"/>
            <a:r>
              <a:rPr lang="en-US" altLang="ko-KR" sz="1600"/>
              <a:t>Departure (D)</a:t>
            </a:r>
          </a:p>
          <a:p>
            <a:pPr lvl="2"/>
            <a:r>
              <a:rPr lang="en-US" altLang="ko-KR" sz="1600"/>
              <a:t>Stopping event (E), scheduled to occur at time 60.</a:t>
            </a:r>
          </a:p>
        </p:txBody>
      </p:sp>
      <p:sp>
        <p:nvSpPr>
          <p:cNvPr id="222211" name="Rectangle 3"/>
          <p:cNvSpPr>
            <a:spLocks noGrp="1" noChangeArrowheads="1"/>
          </p:cNvSpPr>
          <p:nvPr>
            <p:ph type="title"/>
          </p:nvPr>
        </p:nvSpPr>
        <p:spPr>
          <a:xfrm>
            <a:off x="685800" y="587375"/>
            <a:ext cx="6705600" cy="609600"/>
          </a:xfrm>
          <a:noFill/>
          <a:ln/>
        </p:spPr>
        <p:txBody>
          <a:bodyPr/>
          <a:lstStyle/>
          <a:p>
            <a:r>
              <a:rPr lang="en-US" altLang="ko-KR" sz="1800"/>
              <a:t>3.1.3. Manual Simulation Using Event Scheduling (1)</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descr="Rectangle: Click to edit Master text styles&#10;Second level&#10;Third level&#10;Fourth level&#10;Fifth level"/>
          <p:cNvSpPr>
            <a:spLocks noGrp="1" noChangeArrowheads="1"/>
          </p:cNvSpPr>
          <p:nvPr>
            <p:ph type="body" idx="1"/>
          </p:nvPr>
        </p:nvSpPr>
        <p:spPr/>
        <p:txBody>
          <a:bodyPr/>
          <a:lstStyle/>
          <a:p>
            <a:r>
              <a:rPr lang="en-US" altLang="ko-KR" sz="2000"/>
              <a:t>Example 3.3 (Cont.)</a:t>
            </a:r>
          </a:p>
          <a:p>
            <a:pPr lvl="1"/>
            <a:r>
              <a:rPr lang="en-US" altLang="ko-KR" sz="1800"/>
              <a:t>Event notices (event type, event time) :</a:t>
            </a:r>
          </a:p>
          <a:p>
            <a:pPr lvl="2"/>
            <a:r>
              <a:rPr lang="en-US" altLang="ko-KR" sz="1600"/>
              <a:t>(A, t ), representing an arrival event to occur at future time t</a:t>
            </a:r>
          </a:p>
          <a:p>
            <a:pPr lvl="2"/>
            <a:r>
              <a:rPr lang="en-US" altLang="ko-KR" sz="1600"/>
              <a:t>(D, t ), representing a customer departure at future time t</a:t>
            </a:r>
          </a:p>
          <a:p>
            <a:pPr lvl="2"/>
            <a:r>
              <a:rPr lang="en-US" altLang="ko-KR" sz="1600"/>
              <a:t>(E, 60), representing the simulation-stop event at future time 60.</a:t>
            </a:r>
          </a:p>
          <a:p>
            <a:pPr lvl="1"/>
            <a:r>
              <a:rPr lang="en-US" altLang="ko-KR" sz="1800"/>
              <a:t>Activities :</a:t>
            </a:r>
          </a:p>
          <a:p>
            <a:pPr lvl="2"/>
            <a:r>
              <a:rPr lang="en-US" altLang="ko-KR" sz="1600"/>
              <a:t>Interarrival time, defined in Table 2.6</a:t>
            </a:r>
          </a:p>
          <a:p>
            <a:pPr lvl="2"/>
            <a:r>
              <a:rPr lang="en-US" altLang="ko-KR" sz="1600"/>
              <a:t>Service time, defined in Table 2.7</a:t>
            </a:r>
          </a:p>
          <a:p>
            <a:pPr lvl="1"/>
            <a:r>
              <a:rPr lang="en-US" altLang="ko-KR" sz="1800"/>
              <a:t>Delay : Customer time spent in waiting line.</a:t>
            </a:r>
          </a:p>
          <a:p>
            <a:pPr lvl="1"/>
            <a:endParaRPr lang="en-US" altLang="ko-KR" sz="800"/>
          </a:p>
          <a:p>
            <a:pPr lvl="1"/>
            <a:r>
              <a:rPr lang="en-US" altLang="ko-KR" sz="1800"/>
              <a:t>The effect of the arrival and departure events was first shown in Figures 2.2 and 2.3 and is shown in more detail in Figures 3.5 and 3.6.</a:t>
            </a:r>
          </a:p>
          <a:p>
            <a:pPr lvl="1"/>
            <a:endParaRPr lang="en-US" altLang="ko-KR" sz="1800"/>
          </a:p>
          <a:p>
            <a:endParaRPr lang="en-US" altLang="ko-KR" sz="1800"/>
          </a:p>
        </p:txBody>
      </p:sp>
      <p:sp>
        <p:nvSpPr>
          <p:cNvPr id="223235" name="Rectangle 3"/>
          <p:cNvSpPr>
            <a:spLocks noGrp="1" noChangeArrowheads="1"/>
          </p:cNvSpPr>
          <p:nvPr>
            <p:ph type="title"/>
          </p:nvPr>
        </p:nvSpPr>
        <p:spPr>
          <a:xfrm>
            <a:off x="685800" y="587375"/>
            <a:ext cx="6705600" cy="609600"/>
          </a:xfrm>
          <a:noFill/>
          <a:ln/>
        </p:spPr>
        <p:txBody>
          <a:bodyPr/>
          <a:lstStyle/>
          <a:p>
            <a:r>
              <a:rPr lang="en-US" altLang="ko-KR" sz="1800"/>
              <a:t>3.1.3. Manual Simulation Using Event Scheduling (2)</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258" name="Picture 2" descr="figure3-5"/>
          <p:cNvPicPr>
            <a:picLocks noChangeAspect="1" noChangeArrowheads="1"/>
          </p:cNvPicPr>
          <p:nvPr/>
        </p:nvPicPr>
        <p:blipFill>
          <a:blip r:embed="rId2"/>
          <a:srcRect/>
          <a:stretch>
            <a:fillRect/>
          </a:stretch>
        </p:blipFill>
        <p:spPr bwMode="auto">
          <a:xfrm>
            <a:off x="304800" y="304800"/>
            <a:ext cx="8659813" cy="5943600"/>
          </a:xfrm>
          <a:prstGeom prst="rect">
            <a:avLst/>
          </a:prstGeom>
          <a:noFill/>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82" name="Picture 2" descr="figure3-6"/>
          <p:cNvPicPr>
            <a:picLocks noChangeAspect="1" noChangeArrowheads="1"/>
          </p:cNvPicPr>
          <p:nvPr/>
        </p:nvPicPr>
        <p:blipFill>
          <a:blip r:embed="rId2"/>
          <a:srcRect/>
          <a:stretch>
            <a:fillRect/>
          </a:stretch>
        </p:blipFill>
        <p:spPr bwMode="auto">
          <a:xfrm>
            <a:off x="381000" y="304800"/>
            <a:ext cx="8382000" cy="5791200"/>
          </a:xfrm>
          <a:prstGeom prst="rect">
            <a:avLst/>
          </a:prstGeom>
          <a:noFill/>
        </p:spPr>
      </p:pic>
      <p:sp>
        <p:nvSpPr>
          <p:cNvPr id="225283" name="Rectangle 3"/>
          <p:cNvSpPr>
            <a:spLocks noChangeArrowheads="1"/>
          </p:cNvSpPr>
          <p:nvPr/>
        </p:nvSpPr>
        <p:spPr bwMode="auto">
          <a:xfrm>
            <a:off x="8459788" y="908050"/>
            <a:ext cx="504825" cy="1008063"/>
          </a:xfrm>
          <a:prstGeom prst="rect">
            <a:avLst/>
          </a:prstGeom>
          <a:solidFill>
            <a:schemeClr val="bg1"/>
          </a:solidFill>
          <a:ln w="9525">
            <a:noFill/>
            <a:miter lim="800000"/>
            <a:headEnd/>
            <a:tailEnd/>
          </a:ln>
          <a:effectLst/>
        </p:spPr>
        <p:txBody>
          <a:bodyPr wrap="none" anchor="ctr"/>
          <a:lstStyle/>
          <a:p>
            <a:endParaRPr 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en-US" altLang="ko-KR" sz="2000"/>
              <a:t>Example 3.3 (Cont.)</a:t>
            </a:r>
          </a:p>
          <a:p>
            <a:pPr lvl="1">
              <a:lnSpc>
                <a:spcPct val="90000"/>
              </a:lnSpc>
            </a:pPr>
            <a:r>
              <a:rPr lang="en-US" altLang="ko-KR" sz="1800"/>
              <a:t>The interarrival times and service times will be identical to those used in Table 2.10 </a:t>
            </a:r>
          </a:p>
          <a:p>
            <a:pPr lvl="1">
              <a:lnSpc>
                <a:spcPct val="90000"/>
              </a:lnSpc>
            </a:pPr>
            <a:endParaRPr lang="en-US" altLang="ko-KR" sz="1800"/>
          </a:p>
          <a:p>
            <a:pPr lvl="1">
              <a:lnSpc>
                <a:spcPct val="90000"/>
              </a:lnSpc>
            </a:pPr>
            <a:endParaRPr lang="en-US" altLang="ko-KR" sz="1800"/>
          </a:p>
          <a:p>
            <a:pPr lvl="1">
              <a:lnSpc>
                <a:spcPct val="90000"/>
              </a:lnSpc>
            </a:pPr>
            <a:endParaRPr lang="en-US" altLang="ko-KR" sz="900"/>
          </a:p>
          <a:p>
            <a:pPr lvl="1">
              <a:lnSpc>
                <a:spcPct val="90000"/>
              </a:lnSpc>
            </a:pPr>
            <a:r>
              <a:rPr lang="en-US" altLang="ko-KR" sz="1800"/>
              <a:t>Initial conditions </a:t>
            </a:r>
          </a:p>
          <a:p>
            <a:pPr lvl="2">
              <a:lnSpc>
                <a:spcPct val="90000"/>
              </a:lnSpc>
            </a:pPr>
            <a:r>
              <a:rPr lang="en-US" altLang="ko-KR" sz="1600"/>
              <a:t>the system snapshot at time zero (CLOCK = 0)</a:t>
            </a:r>
          </a:p>
          <a:p>
            <a:pPr lvl="2">
              <a:lnSpc>
                <a:spcPct val="90000"/>
              </a:lnSpc>
            </a:pPr>
            <a:r>
              <a:rPr lang="en-US" altLang="ko-KR" sz="1600"/>
              <a:t>LQ(0) = 0, LS(0) = 1</a:t>
            </a:r>
          </a:p>
          <a:p>
            <a:pPr lvl="2">
              <a:lnSpc>
                <a:spcPct val="90000"/>
              </a:lnSpc>
            </a:pPr>
            <a:r>
              <a:rPr lang="en-US" altLang="ko-KR" sz="1600"/>
              <a:t>both a departure event and arrival event on the FEL. </a:t>
            </a:r>
          </a:p>
          <a:p>
            <a:pPr lvl="1">
              <a:lnSpc>
                <a:spcPct val="90000"/>
              </a:lnSpc>
            </a:pPr>
            <a:r>
              <a:rPr lang="en-US" altLang="ko-KR" sz="1800"/>
              <a:t>The simulation is scheduled to stop at time 60. </a:t>
            </a:r>
          </a:p>
          <a:p>
            <a:pPr lvl="1">
              <a:lnSpc>
                <a:spcPct val="90000"/>
              </a:lnSpc>
            </a:pPr>
            <a:r>
              <a:rPr lang="en-US" altLang="ko-KR" sz="1800"/>
              <a:t>Server utilization : total server busy time (B) / total time (T</a:t>
            </a:r>
            <a:r>
              <a:rPr lang="en-US" altLang="ko-KR" sz="1800" baseline="-25000"/>
              <a:t>E</a:t>
            </a:r>
            <a:r>
              <a:rPr lang="en-US" altLang="ko-KR" sz="1800"/>
              <a:t>). </a:t>
            </a:r>
          </a:p>
          <a:p>
            <a:pPr lvl="1">
              <a:lnSpc>
                <a:spcPct val="90000"/>
              </a:lnSpc>
            </a:pPr>
            <a:r>
              <a:rPr lang="en-US" altLang="ko-KR" sz="1800"/>
              <a:t>a</a:t>
            </a:r>
            <a:r>
              <a:rPr lang="en-US" altLang="ko-KR" sz="1800" baseline="30000"/>
              <a:t>*</a:t>
            </a:r>
            <a:r>
              <a:rPr lang="en-US" altLang="ko-KR" sz="1800"/>
              <a:t> : the generated interarrival time </a:t>
            </a:r>
          </a:p>
          <a:p>
            <a:pPr lvl="1">
              <a:lnSpc>
                <a:spcPct val="90000"/>
              </a:lnSpc>
            </a:pPr>
            <a:r>
              <a:rPr lang="en-US" altLang="ko-KR" sz="1800"/>
              <a:t>s</a:t>
            </a:r>
            <a:r>
              <a:rPr lang="en-US" altLang="ko-KR" sz="1800" baseline="30000"/>
              <a:t>*</a:t>
            </a:r>
            <a:r>
              <a:rPr lang="en-US" altLang="ko-KR" sz="1800"/>
              <a:t> : the generated service times</a:t>
            </a:r>
          </a:p>
          <a:p>
            <a:pPr lvl="1">
              <a:lnSpc>
                <a:spcPct val="90000"/>
              </a:lnSpc>
            </a:pPr>
            <a:r>
              <a:rPr lang="en-US" altLang="ko-KR" sz="1800"/>
              <a:t>The simulation in Table 3.1 covers the time interval [0, 21].</a:t>
            </a:r>
          </a:p>
        </p:txBody>
      </p:sp>
      <p:sp>
        <p:nvSpPr>
          <p:cNvPr id="226307" name="Rectangle 3"/>
          <p:cNvSpPr>
            <a:spLocks noGrp="1" noChangeArrowheads="1"/>
          </p:cNvSpPr>
          <p:nvPr>
            <p:ph type="title"/>
          </p:nvPr>
        </p:nvSpPr>
        <p:spPr>
          <a:xfrm>
            <a:off x="685800" y="587375"/>
            <a:ext cx="6705600" cy="609600"/>
          </a:xfrm>
          <a:noFill/>
          <a:ln/>
        </p:spPr>
        <p:txBody>
          <a:bodyPr/>
          <a:lstStyle/>
          <a:p>
            <a:r>
              <a:rPr lang="en-US" altLang="ko-KR" sz="1800"/>
              <a:t>3.1.3. Manual Simulation Using Event Scheduling (3)</a:t>
            </a:r>
          </a:p>
        </p:txBody>
      </p:sp>
      <p:pic>
        <p:nvPicPr>
          <p:cNvPr id="226308" name="Picture 4" descr="ex3-3"/>
          <p:cNvPicPr>
            <a:picLocks noChangeAspect="1" noChangeArrowheads="1"/>
          </p:cNvPicPr>
          <p:nvPr/>
        </p:nvPicPr>
        <p:blipFill>
          <a:blip r:embed="rId2"/>
          <a:srcRect/>
          <a:stretch>
            <a:fillRect/>
          </a:stretch>
        </p:blipFill>
        <p:spPr bwMode="auto">
          <a:xfrm>
            <a:off x="2438400" y="2590800"/>
            <a:ext cx="4468813" cy="650875"/>
          </a:xfrm>
          <a:prstGeom prst="rect">
            <a:avLst/>
          </a:prstGeom>
          <a:noFill/>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a:xfrm>
            <a:off x="685800" y="587375"/>
            <a:ext cx="6705600" cy="609600"/>
          </a:xfrm>
          <a:noFill/>
          <a:ln/>
        </p:spPr>
        <p:txBody>
          <a:bodyPr/>
          <a:lstStyle/>
          <a:p>
            <a:r>
              <a:rPr lang="en-US" altLang="ko-KR" sz="1800"/>
              <a:t>3.1.3. Manual Simulation Using Event Scheduling (4)</a:t>
            </a:r>
          </a:p>
        </p:txBody>
      </p:sp>
      <p:pic>
        <p:nvPicPr>
          <p:cNvPr id="227331" name="Picture 3" descr="table3-1"/>
          <p:cNvPicPr>
            <a:picLocks noChangeAspect="1" noChangeArrowheads="1"/>
          </p:cNvPicPr>
          <p:nvPr/>
        </p:nvPicPr>
        <p:blipFill>
          <a:blip r:embed="rId2"/>
          <a:srcRect/>
          <a:stretch>
            <a:fillRect/>
          </a:stretch>
        </p:blipFill>
        <p:spPr bwMode="auto">
          <a:xfrm>
            <a:off x="685800" y="1600200"/>
            <a:ext cx="7620000" cy="4724400"/>
          </a:xfrm>
          <a:prstGeom prst="rect">
            <a:avLst/>
          </a:prstGeom>
          <a:noFill/>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descr="Rectangle: Click to edit Master text styles&#10;Second level&#10;Third level&#10;Fourth level&#10;Fifth level"/>
          <p:cNvSpPr>
            <a:spLocks noGrp="1" noChangeArrowheads="1"/>
          </p:cNvSpPr>
          <p:nvPr>
            <p:ph type="body" idx="1"/>
          </p:nvPr>
        </p:nvSpPr>
        <p:spPr>
          <a:xfrm>
            <a:off x="838200" y="1676400"/>
            <a:ext cx="8001000" cy="4343400"/>
          </a:xfrm>
        </p:spPr>
        <p:txBody>
          <a:bodyPr/>
          <a:lstStyle/>
          <a:p>
            <a:pPr>
              <a:lnSpc>
                <a:spcPct val="90000"/>
              </a:lnSpc>
            </a:pPr>
            <a:r>
              <a:rPr lang="en-US" altLang="ko-KR" sz="2000"/>
              <a:t>Example 3.4 (The Checkout-Counter Simulation, Continued)</a:t>
            </a:r>
          </a:p>
          <a:p>
            <a:pPr lvl="1">
              <a:lnSpc>
                <a:spcPct val="90000"/>
              </a:lnSpc>
            </a:pPr>
            <a:r>
              <a:rPr lang="en-US" altLang="ko-KR" sz="1800"/>
              <a:t>In Example 3.3, to estimate :</a:t>
            </a:r>
          </a:p>
          <a:p>
            <a:pPr lvl="2">
              <a:lnSpc>
                <a:spcPct val="90000"/>
              </a:lnSpc>
            </a:pPr>
            <a:r>
              <a:rPr lang="en-US" altLang="ko-KR" sz="1600"/>
              <a:t>mean response time : the average length of time a customer spends </a:t>
            </a:r>
          </a:p>
          <a:p>
            <a:pPr lvl="2">
              <a:lnSpc>
                <a:spcPct val="90000"/>
              </a:lnSpc>
              <a:buFont typeface="Wingdings" pitchFamily="2" charset="2"/>
              <a:buNone/>
            </a:pPr>
            <a:r>
              <a:rPr lang="en-US" altLang="ko-KR" sz="1600"/>
              <a:t>                                  in the system</a:t>
            </a:r>
          </a:p>
          <a:p>
            <a:pPr lvl="2">
              <a:lnSpc>
                <a:spcPct val="90000"/>
              </a:lnSpc>
            </a:pPr>
            <a:r>
              <a:rPr lang="en-US" altLang="ko-KR" sz="1600"/>
              <a:t>mean proportion of customers who spend 4 or more minutes in the system. </a:t>
            </a:r>
          </a:p>
          <a:p>
            <a:pPr lvl="1">
              <a:lnSpc>
                <a:spcPct val="90000"/>
              </a:lnSpc>
            </a:pPr>
            <a:r>
              <a:rPr lang="en-US" altLang="ko-KR" sz="1800"/>
              <a:t>Entities (Ci, t ) : representing customer Ci who arrived at time t</a:t>
            </a:r>
          </a:p>
          <a:p>
            <a:pPr lvl="1">
              <a:lnSpc>
                <a:spcPct val="90000"/>
              </a:lnSpc>
            </a:pPr>
            <a:r>
              <a:rPr lang="en-US" altLang="ko-KR" sz="1800"/>
              <a:t>Event notices :</a:t>
            </a:r>
          </a:p>
          <a:p>
            <a:pPr lvl="2">
              <a:lnSpc>
                <a:spcPct val="90000"/>
              </a:lnSpc>
            </a:pPr>
            <a:r>
              <a:rPr lang="en-US" altLang="ko-KR" sz="1600"/>
              <a:t>(A, t, Ci), the arrival of customer Ci at future time t</a:t>
            </a:r>
          </a:p>
          <a:p>
            <a:pPr lvl="2">
              <a:lnSpc>
                <a:spcPct val="90000"/>
              </a:lnSpc>
            </a:pPr>
            <a:r>
              <a:rPr lang="en-US" altLang="ko-KR" sz="1600"/>
              <a:t>(D, t, Cj), the departure of customer Cj at future time t</a:t>
            </a:r>
          </a:p>
          <a:p>
            <a:pPr lvl="1">
              <a:lnSpc>
                <a:spcPct val="90000"/>
              </a:lnSpc>
            </a:pPr>
            <a:r>
              <a:rPr lang="en-US" altLang="ko-KR" sz="1800"/>
              <a:t>Set : </a:t>
            </a:r>
            <a:r>
              <a:rPr lang="en-US" altLang="ko-KR" sz="1800">
                <a:latin typeface="Times New Roman"/>
              </a:rPr>
              <a:t>“</a:t>
            </a:r>
            <a:r>
              <a:rPr lang="en-US" altLang="ko-KR" sz="1800"/>
              <a:t>CHECKOUTLINE,</a:t>
            </a:r>
            <a:r>
              <a:rPr lang="en-US" altLang="ko-KR" sz="1800">
                <a:latin typeface="Times New Roman"/>
              </a:rPr>
              <a:t>”</a:t>
            </a:r>
            <a:r>
              <a:rPr lang="en-US" altLang="ko-KR" sz="1800"/>
              <a:t> the set of all customers currently </a:t>
            </a:r>
          </a:p>
          <a:p>
            <a:pPr lvl="1">
              <a:lnSpc>
                <a:spcPct val="90000"/>
              </a:lnSpc>
              <a:buFont typeface="Wingdings" pitchFamily="2" charset="2"/>
              <a:buNone/>
            </a:pPr>
            <a:r>
              <a:rPr lang="en-US" altLang="ko-KR" sz="1800"/>
              <a:t>           at the checkout counter (being served or waiting to be </a:t>
            </a:r>
          </a:p>
          <a:p>
            <a:pPr lvl="1">
              <a:lnSpc>
                <a:spcPct val="90000"/>
              </a:lnSpc>
              <a:buFont typeface="Wingdings" pitchFamily="2" charset="2"/>
              <a:buNone/>
            </a:pPr>
            <a:r>
              <a:rPr lang="en-US" altLang="ko-KR" sz="1800"/>
              <a:t>           served), ordered by time of arrival</a:t>
            </a:r>
          </a:p>
          <a:p>
            <a:pPr lvl="1">
              <a:lnSpc>
                <a:spcPct val="90000"/>
              </a:lnSpc>
            </a:pPr>
            <a:r>
              <a:rPr lang="en-US" altLang="ko-KR" sz="1800"/>
              <a:t>A customer entity with arrival time as an attribute is added in order to estimate mean response time.</a:t>
            </a:r>
          </a:p>
        </p:txBody>
      </p:sp>
      <p:sp>
        <p:nvSpPr>
          <p:cNvPr id="228355" name="Rectangle 3"/>
          <p:cNvSpPr>
            <a:spLocks noGrp="1" noChangeArrowheads="1"/>
          </p:cNvSpPr>
          <p:nvPr>
            <p:ph type="title"/>
          </p:nvPr>
        </p:nvSpPr>
        <p:spPr>
          <a:xfrm>
            <a:off x="685800" y="587375"/>
            <a:ext cx="6705600" cy="609600"/>
          </a:xfrm>
          <a:noFill/>
          <a:ln/>
        </p:spPr>
        <p:txBody>
          <a:bodyPr/>
          <a:lstStyle/>
          <a:p>
            <a:r>
              <a:rPr lang="en-US" altLang="ko-KR" sz="1800"/>
              <a:t>3.1.3. Manual Simulation Using Event Scheduling (5)</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descr="Rectangle: Click to edit Master text styles&#10;Second level&#10;Third level&#10;Fourth level&#10;Fifth level"/>
          <p:cNvSpPr>
            <a:spLocks noGrp="1" noChangeArrowheads="1"/>
          </p:cNvSpPr>
          <p:nvPr>
            <p:ph type="body" idx="1"/>
          </p:nvPr>
        </p:nvSpPr>
        <p:spPr>
          <a:xfrm>
            <a:off x="685800" y="1676400"/>
            <a:ext cx="8001000" cy="4343400"/>
          </a:xfrm>
        </p:spPr>
        <p:txBody>
          <a:bodyPr/>
          <a:lstStyle/>
          <a:p>
            <a:r>
              <a:rPr lang="en-US" altLang="ko-KR" sz="2000"/>
              <a:t>Example 3.4 (Cont.)</a:t>
            </a:r>
          </a:p>
          <a:p>
            <a:pPr lvl="1"/>
            <a:r>
              <a:rPr lang="en-US" altLang="ko-KR" sz="1800"/>
              <a:t>Three new cumulative statistics will be collected :</a:t>
            </a:r>
          </a:p>
          <a:p>
            <a:pPr lvl="2"/>
            <a:r>
              <a:rPr lang="en-US" altLang="ko-KR" sz="1600"/>
              <a:t>S : the sum of customer response times for all customers who have </a:t>
            </a:r>
          </a:p>
          <a:p>
            <a:pPr lvl="2">
              <a:buFont typeface="Wingdings" pitchFamily="2" charset="2"/>
              <a:buNone/>
            </a:pPr>
            <a:r>
              <a:rPr lang="en-US" altLang="ko-KR" sz="1600"/>
              <a:t>        departed by the current time</a:t>
            </a:r>
          </a:p>
          <a:p>
            <a:pPr lvl="2"/>
            <a:r>
              <a:rPr lang="en-US" altLang="ko-KR" sz="1600"/>
              <a:t>F : the total number of customers who spend 4 or more minutes at </a:t>
            </a:r>
          </a:p>
          <a:p>
            <a:pPr lvl="2">
              <a:buFont typeface="Wingdings" pitchFamily="2" charset="2"/>
              <a:buNone/>
            </a:pPr>
            <a:r>
              <a:rPr lang="en-US" altLang="ko-KR" sz="1600"/>
              <a:t>        the checkout counter</a:t>
            </a:r>
          </a:p>
          <a:p>
            <a:pPr lvl="2"/>
            <a:r>
              <a:rPr lang="en-US" altLang="ko-KR" sz="1600"/>
              <a:t>N</a:t>
            </a:r>
            <a:r>
              <a:rPr lang="en-US" altLang="ko-KR" sz="1600" baseline="-25000"/>
              <a:t>D</a:t>
            </a:r>
            <a:r>
              <a:rPr lang="en-US" altLang="ko-KR" sz="1600"/>
              <a:t> : the total number of departures up to the current simulation time. </a:t>
            </a:r>
          </a:p>
          <a:p>
            <a:pPr lvl="1"/>
            <a:endParaRPr lang="en-US" altLang="ko-KR" sz="800"/>
          </a:p>
          <a:p>
            <a:pPr lvl="1"/>
            <a:r>
              <a:rPr lang="en-US" altLang="ko-KR" sz="1800"/>
              <a:t>These three cumulative statistics will be updated whenever the </a:t>
            </a:r>
          </a:p>
          <a:p>
            <a:pPr lvl="1">
              <a:buFont typeface="Wingdings" pitchFamily="2" charset="2"/>
              <a:buNone/>
            </a:pPr>
            <a:r>
              <a:rPr lang="en-US" altLang="ko-KR" sz="1800"/>
              <a:t>    departure event occurs.</a:t>
            </a:r>
          </a:p>
          <a:p>
            <a:pPr lvl="1">
              <a:buFont typeface="Wingdings" pitchFamily="2" charset="2"/>
              <a:buNone/>
            </a:pPr>
            <a:endParaRPr lang="en-US" altLang="ko-KR" sz="800"/>
          </a:p>
          <a:p>
            <a:pPr lvl="1"/>
            <a:r>
              <a:rPr lang="en-US" altLang="ko-KR" sz="1800"/>
              <a:t>The simulation table for Example 3.4 is shown in Table 3.2.</a:t>
            </a:r>
          </a:p>
          <a:p>
            <a:pPr lvl="1"/>
            <a:endParaRPr lang="en-US" altLang="ko-KR" sz="800"/>
          </a:p>
          <a:p>
            <a:pPr lvl="1"/>
            <a:r>
              <a:rPr lang="en-US" altLang="ko-KR" sz="1800"/>
              <a:t>The response time for customer is computed by</a:t>
            </a:r>
          </a:p>
          <a:p>
            <a:pPr lvl="2">
              <a:buFont typeface="Wingdings" pitchFamily="2" charset="2"/>
              <a:buNone/>
            </a:pPr>
            <a:r>
              <a:rPr lang="en-US" altLang="ko-KR" sz="1600"/>
              <a:t>      Response time = CLOCK TIME - attribute </a:t>
            </a:r>
            <a:r>
              <a:rPr lang="en-US" altLang="ko-KR" sz="1600">
                <a:latin typeface="Times New Roman"/>
              </a:rPr>
              <a:t>“</a:t>
            </a:r>
            <a:r>
              <a:rPr lang="en-US" altLang="ko-KR" sz="1600"/>
              <a:t>time of arrival</a:t>
            </a:r>
            <a:r>
              <a:rPr lang="en-US" altLang="ko-KR" sz="1600">
                <a:latin typeface="Times New Roman"/>
              </a:rPr>
              <a:t>”</a:t>
            </a:r>
            <a:endParaRPr lang="en-US" altLang="ko-KR" sz="1600"/>
          </a:p>
        </p:txBody>
      </p:sp>
      <p:sp>
        <p:nvSpPr>
          <p:cNvPr id="229379" name="Rectangle 3"/>
          <p:cNvSpPr>
            <a:spLocks noGrp="1" noChangeArrowheads="1"/>
          </p:cNvSpPr>
          <p:nvPr>
            <p:ph type="title"/>
          </p:nvPr>
        </p:nvSpPr>
        <p:spPr>
          <a:xfrm>
            <a:off x="685800" y="587375"/>
            <a:ext cx="6705600" cy="609600"/>
          </a:xfrm>
          <a:noFill/>
          <a:ln/>
        </p:spPr>
        <p:txBody>
          <a:bodyPr/>
          <a:lstStyle/>
          <a:p>
            <a:r>
              <a:rPr lang="en-US" altLang="ko-KR" sz="1800"/>
              <a:t>3.1.3. Manual Simulation Using Event Scheduling (6)</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descr="Rectangle: Click to edit Master text styles&#10;Second level&#10;Third level&#10;Fourth level&#10;Fifth level"/>
          <p:cNvSpPr>
            <a:spLocks noGrp="1" noChangeArrowheads="1"/>
          </p:cNvSpPr>
          <p:nvPr>
            <p:ph type="body" idx="1"/>
          </p:nvPr>
        </p:nvSpPr>
        <p:spPr/>
        <p:txBody>
          <a:bodyPr/>
          <a:lstStyle/>
          <a:p>
            <a:r>
              <a:rPr lang="en-US" altLang="ko-KR" sz="2000"/>
              <a:t>Example 3.4 (Cont.)</a:t>
            </a:r>
          </a:p>
          <a:p>
            <a:pPr lvl="1"/>
            <a:r>
              <a:rPr lang="en-US" altLang="ko-KR" sz="1800"/>
              <a:t>For a simulation run length of 21 minutes</a:t>
            </a:r>
          </a:p>
          <a:p>
            <a:pPr lvl="2"/>
            <a:r>
              <a:rPr lang="en-US" altLang="ko-KR" sz="1600"/>
              <a:t>the average response time was S/N</a:t>
            </a:r>
            <a:r>
              <a:rPr lang="en-US" altLang="ko-KR" sz="1600" baseline="-25000"/>
              <a:t>D</a:t>
            </a:r>
            <a:r>
              <a:rPr lang="en-US" altLang="ko-KR" sz="1600"/>
              <a:t> = 15/4 = 3.75 minutes  </a:t>
            </a:r>
          </a:p>
          <a:p>
            <a:pPr lvl="2"/>
            <a:r>
              <a:rPr lang="en-US" altLang="ko-KR" sz="1600"/>
              <a:t>the observed proportion of customers who spent 4 or more minutes in the system was F/N</a:t>
            </a:r>
            <a:r>
              <a:rPr lang="en-US" altLang="ko-KR" sz="1600" baseline="-25000"/>
              <a:t>D</a:t>
            </a:r>
            <a:r>
              <a:rPr lang="en-US" altLang="ko-KR" sz="1600"/>
              <a:t> = 0.75. </a:t>
            </a:r>
          </a:p>
        </p:txBody>
      </p:sp>
      <p:sp>
        <p:nvSpPr>
          <p:cNvPr id="230403" name="Rectangle 3"/>
          <p:cNvSpPr>
            <a:spLocks noGrp="1" noChangeArrowheads="1"/>
          </p:cNvSpPr>
          <p:nvPr>
            <p:ph type="title"/>
          </p:nvPr>
        </p:nvSpPr>
        <p:spPr>
          <a:xfrm>
            <a:off x="685800" y="587375"/>
            <a:ext cx="6705600" cy="609600"/>
          </a:xfrm>
          <a:noFill/>
          <a:ln/>
        </p:spPr>
        <p:txBody>
          <a:bodyPr/>
          <a:lstStyle/>
          <a:p>
            <a:r>
              <a:rPr lang="en-US" altLang="ko-KR" sz="1800"/>
              <a:t>3.1.3. Manual Simulation Using Event Scheduling (7)</a:t>
            </a:r>
          </a:p>
        </p:txBody>
      </p:sp>
      <p:pic>
        <p:nvPicPr>
          <p:cNvPr id="230404" name="Picture 4" descr="table3-2"/>
          <p:cNvPicPr>
            <a:picLocks noChangeAspect="1" noChangeArrowheads="1"/>
          </p:cNvPicPr>
          <p:nvPr/>
        </p:nvPicPr>
        <p:blipFill>
          <a:blip r:embed="rId2"/>
          <a:srcRect/>
          <a:stretch>
            <a:fillRect/>
          </a:stretch>
        </p:blipFill>
        <p:spPr bwMode="auto">
          <a:xfrm>
            <a:off x="1371600" y="3325813"/>
            <a:ext cx="7010400" cy="3074987"/>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r>
              <a:rPr lang="en-US" altLang="ko-KR" sz="2000"/>
              <a:t>1.4 Areas of Application (4)</a:t>
            </a:r>
          </a:p>
        </p:txBody>
      </p:sp>
      <p:sp>
        <p:nvSpPr>
          <p:cNvPr id="116739" name="Rectangle 3" descr="Rectangle: Click to edit Master text styles&#10;Second level&#10;Third level&#10;Fourth level&#10;Fifth level"/>
          <p:cNvSpPr>
            <a:spLocks noGrp="1" noChangeArrowheads="1"/>
          </p:cNvSpPr>
          <p:nvPr>
            <p:ph type="body" idx="1"/>
          </p:nvPr>
        </p:nvSpPr>
        <p:spPr/>
        <p:txBody>
          <a:bodyPr/>
          <a:lstStyle/>
          <a:p>
            <a:pPr lvl="1"/>
            <a:r>
              <a:rPr lang="en-US" altLang="ko-KR" sz="1600"/>
              <a:t>Business Process Simulation</a:t>
            </a:r>
          </a:p>
          <a:p>
            <a:pPr lvl="2"/>
            <a:r>
              <a:rPr lang="en-US" altLang="ko-KR" sz="1400"/>
              <a:t>Impact of connection bank redesign on airport gate assignment</a:t>
            </a:r>
          </a:p>
          <a:p>
            <a:pPr lvl="2"/>
            <a:r>
              <a:rPr lang="en-US" altLang="ko-KR" sz="1400"/>
              <a:t>Product development program planning</a:t>
            </a:r>
          </a:p>
          <a:p>
            <a:pPr lvl="2"/>
            <a:r>
              <a:rPr lang="en-US" altLang="ko-KR" sz="1400"/>
              <a:t>Reconciliation of business and systems modeling</a:t>
            </a:r>
          </a:p>
          <a:p>
            <a:pPr lvl="2"/>
            <a:r>
              <a:rPr lang="en-US" altLang="ko-KR" sz="1400"/>
              <a:t>Personnel forecasting and strategic workforce planning</a:t>
            </a:r>
          </a:p>
          <a:p>
            <a:pPr lvl="1"/>
            <a:r>
              <a:rPr lang="en-US" altLang="ko-KR" sz="1600"/>
              <a:t>Human Systems</a:t>
            </a:r>
          </a:p>
          <a:p>
            <a:pPr lvl="2"/>
            <a:r>
              <a:rPr lang="en-US" altLang="ko-KR" sz="1400"/>
              <a:t>Modeling human performance in complex systems</a:t>
            </a:r>
          </a:p>
          <a:p>
            <a:pPr lvl="2"/>
            <a:r>
              <a:rPr lang="en-US" altLang="ko-KR" sz="1400"/>
              <a:t>Studying the human element in air traffic control</a:t>
            </a: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descr="Rectangle: Click to edit Master text styles&#10;Second level&#10;Third level&#10;Fourth level&#10;Fifth level"/>
          <p:cNvSpPr>
            <a:spLocks noGrp="1" noChangeArrowheads="1"/>
          </p:cNvSpPr>
          <p:nvPr>
            <p:ph type="body" idx="1"/>
          </p:nvPr>
        </p:nvSpPr>
        <p:spPr/>
        <p:txBody>
          <a:bodyPr/>
          <a:lstStyle/>
          <a:p>
            <a:r>
              <a:rPr lang="en-US" altLang="ko-KR" sz="2000"/>
              <a:t>Example 3.5 (The Dump Truck Problem, Figure 3.7)</a:t>
            </a:r>
          </a:p>
          <a:p>
            <a:pPr lvl="1"/>
            <a:endParaRPr lang="ko-KR" altLang="en-US" sz="1800"/>
          </a:p>
        </p:txBody>
      </p:sp>
      <p:sp>
        <p:nvSpPr>
          <p:cNvPr id="231427" name="Rectangle 3"/>
          <p:cNvSpPr>
            <a:spLocks noGrp="1" noChangeArrowheads="1"/>
          </p:cNvSpPr>
          <p:nvPr>
            <p:ph type="title"/>
          </p:nvPr>
        </p:nvSpPr>
        <p:spPr>
          <a:xfrm>
            <a:off x="685800" y="587375"/>
            <a:ext cx="6705600" cy="609600"/>
          </a:xfrm>
          <a:noFill/>
          <a:ln/>
        </p:spPr>
        <p:txBody>
          <a:bodyPr/>
          <a:lstStyle/>
          <a:p>
            <a:r>
              <a:rPr lang="en-US" altLang="ko-KR" sz="1800"/>
              <a:t>3.1.3. Manual Simulation Using Event Scheduling (8)</a:t>
            </a:r>
          </a:p>
        </p:txBody>
      </p:sp>
      <p:grpSp>
        <p:nvGrpSpPr>
          <p:cNvPr id="231428" name="Group 4"/>
          <p:cNvGrpSpPr>
            <a:grpSpLocks/>
          </p:cNvGrpSpPr>
          <p:nvPr/>
        </p:nvGrpSpPr>
        <p:grpSpPr bwMode="auto">
          <a:xfrm>
            <a:off x="1981200" y="2209800"/>
            <a:ext cx="5407025" cy="2085975"/>
            <a:chOff x="1344" y="1392"/>
            <a:chExt cx="3406" cy="1314"/>
          </a:xfrm>
        </p:grpSpPr>
        <p:sp>
          <p:nvSpPr>
            <p:cNvPr id="231429" name="Text Box 5"/>
            <p:cNvSpPr txBox="1">
              <a:spLocks noChangeArrowheads="1"/>
            </p:cNvSpPr>
            <p:nvPr/>
          </p:nvSpPr>
          <p:spPr bwMode="auto">
            <a:xfrm>
              <a:off x="2640" y="1392"/>
              <a:ext cx="624" cy="192"/>
            </a:xfrm>
            <a:prstGeom prst="rect">
              <a:avLst/>
            </a:prstGeom>
            <a:noFill/>
            <a:ln w="9525">
              <a:noFill/>
              <a:miter lim="800000"/>
              <a:headEnd/>
              <a:tailEnd/>
            </a:ln>
            <a:effectLst/>
          </p:spPr>
          <p:txBody>
            <a:bodyPr>
              <a:spAutoFit/>
            </a:bodyPr>
            <a:lstStyle/>
            <a:p>
              <a:pPr>
                <a:spcBef>
                  <a:spcPct val="50000"/>
                </a:spcBef>
              </a:pPr>
              <a:r>
                <a:rPr lang="en-US" altLang="ko-KR" sz="1400">
                  <a:latin typeface="굴림" pitchFamily="34" charset="-127"/>
                </a:rPr>
                <a:t>Traveling</a:t>
              </a:r>
            </a:p>
          </p:txBody>
        </p:sp>
        <p:sp>
          <p:nvSpPr>
            <p:cNvPr id="231430" name="Text Box 6"/>
            <p:cNvSpPr txBox="1">
              <a:spLocks noChangeArrowheads="1"/>
            </p:cNvSpPr>
            <p:nvPr/>
          </p:nvSpPr>
          <p:spPr bwMode="auto">
            <a:xfrm>
              <a:off x="2160" y="1872"/>
              <a:ext cx="576" cy="192"/>
            </a:xfrm>
            <a:prstGeom prst="rect">
              <a:avLst/>
            </a:prstGeom>
            <a:noFill/>
            <a:ln w="9525">
              <a:noFill/>
              <a:miter lim="800000"/>
              <a:headEnd/>
              <a:tailEnd/>
            </a:ln>
            <a:effectLst/>
          </p:spPr>
          <p:txBody>
            <a:bodyPr>
              <a:spAutoFit/>
            </a:bodyPr>
            <a:lstStyle/>
            <a:p>
              <a:pPr algn="ctr">
                <a:spcBef>
                  <a:spcPct val="50000"/>
                </a:spcBef>
              </a:pPr>
              <a:r>
                <a:rPr lang="en-US" altLang="ko-KR" sz="1400">
                  <a:latin typeface="굴림" pitchFamily="34" charset="-127"/>
                </a:rPr>
                <a:t>Loading</a:t>
              </a:r>
            </a:p>
          </p:txBody>
        </p:sp>
        <p:sp>
          <p:nvSpPr>
            <p:cNvPr id="231431" name="Rectangle 7"/>
            <p:cNvSpPr>
              <a:spLocks noChangeArrowheads="1"/>
            </p:cNvSpPr>
            <p:nvPr/>
          </p:nvSpPr>
          <p:spPr bwMode="auto">
            <a:xfrm>
              <a:off x="2160" y="2112"/>
              <a:ext cx="576" cy="24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231432" name="Rectangle 8"/>
            <p:cNvSpPr>
              <a:spLocks noChangeArrowheads="1"/>
            </p:cNvSpPr>
            <p:nvPr/>
          </p:nvSpPr>
          <p:spPr bwMode="auto">
            <a:xfrm>
              <a:off x="2160" y="2448"/>
              <a:ext cx="576" cy="240"/>
            </a:xfrm>
            <a:prstGeom prst="rect">
              <a:avLst/>
            </a:prstGeom>
            <a:solidFill>
              <a:schemeClr val="accent1"/>
            </a:solidFill>
            <a:ln w="9525">
              <a:solidFill>
                <a:schemeClr val="tx1"/>
              </a:solidFill>
              <a:miter lim="800000"/>
              <a:headEnd/>
              <a:tailEnd/>
            </a:ln>
            <a:effectLst/>
          </p:spPr>
          <p:txBody>
            <a:bodyPr wrap="none" anchor="ctr"/>
            <a:lstStyle/>
            <a:p>
              <a:endParaRPr lang="en-US"/>
            </a:p>
          </p:txBody>
        </p:sp>
        <p:pic>
          <p:nvPicPr>
            <p:cNvPr id="231433" name="Picture 9"/>
            <p:cNvPicPr>
              <a:picLocks noChangeAspect="1" noChangeArrowheads="1"/>
            </p:cNvPicPr>
            <p:nvPr/>
          </p:nvPicPr>
          <p:blipFill>
            <a:blip r:embed="rId2"/>
            <a:srcRect/>
            <a:stretch>
              <a:fillRect/>
            </a:stretch>
          </p:blipFill>
          <p:spPr bwMode="auto">
            <a:xfrm>
              <a:off x="4128" y="2448"/>
              <a:ext cx="406" cy="258"/>
            </a:xfrm>
            <a:prstGeom prst="rect">
              <a:avLst/>
            </a:prstGeom>
            <a:noFill/>
            <a:ln w="9525">
              <a:noFill/>
              <a:miter lim="800000"/>
              <a:headEnd/>
              <a:tailEnd/>
            </a:ln>
            <a:effectLst/>
          </p:spPr>
        </p:pic>
        <p:sp>
          <p:nvSpPr>
            <p:cNvPr id="231434" name="Rectangle 10"/>
            <p:cNvSpPr>
              <a:spLocks noChangeArrowheads="1"/>
            </p:cNvSpPr>
            <p:nvPr/>
          </p:nvSpPr>
          <p:spPr bwMode="auto">
            <a:xfrm>
              <a:off x="3456" y="2304"/>
              <a:ext cx="576" cy="240"/>
            </a:xfrm>
            <a:prstGeom prst="rect">
              <a:avLst/>
            </a:prstGeom>
            <a:solidFill>
              <a:schemeClr val="accent1"/>
            </a:solidFill>
            <a:ln w="9525">
              <a:solidFill>
                <a:schemeClr val="tx1"/>
              </a:solidFill>
              <a:miter lim="800000"/>
              <a:headEnd/>
              <a:tailEnd/>
            </a:ln>
            <a:effectLst/>
          </p:spPr>
          <p:txBody>
            <a:bodyPr wrap="none" anchor="ctr"/>
            <a:lstStyle/>
            <a:p>
              <a:endParaRPr lang="en-US"/>
            </a:p>
          </p:txBody>
        </p:sp>
        <p:pic>
          <p:nvPicPr>
            <p:cNvPr id="231435" name="Picture 11"/>
            <p:cNvPicPr>
              <a:picLocks noChangeAspect="1" noChangeArrowheads="1"/>
            </p:cNvPicPr>
            <p:nvPr/>
          </p:nvPicPr>
          <p:blipFill>
            <a:blip r:embed="rId3"/>
            <a:srcRect/>
            <a:stretch>
              <a:fillRect/>
            </a:stretch>
          </p:blipFill>
          <p:spPr bwMode="auto">
            <a:xfrm>
              <a:off x="1728" y="1392"/>
              <a:ext cx="406" cy="288"/>
            </a:xfrm>
            <a:prstGeom prst="rect">
              <a:avLst/>
            </a:prstGeom>
            <a:noFill/>
            <a:ln w="9525">
              <a:noFill/>
              <a:miter lim="800000"/>
              <a:headEnd/>
              <a:tailEnd/>
            </a:ln>
            <a:effectLst/>
          </p:spPr>
        </p:pic>
        <p:pic>
          <p:nvPicPr>
            <p:cNvPr id="231436" name="Picture 12"/>
            <p:cNvPicPr>
              <a:picLocks noChangeAspect="1" noChangeArrowheads="1"/>
            </p:cNvPicPr>
            <p:nvPr/>
          </p:nvPicPr>
          <p:blipFill>
            <a:blip r:embed="rId3"/>
            <a:srcRect/>
            <a:stretch>
              <a:fillRect/>
            </a:stretch>
          </p:blipFill>
          <p:spPr bwMode="auto">
            <a:xfrm>
              <a:off x="3456" y="1392"/>
              <a:ext cx="406" cy="288"/>
            </a:xfrm>
            <a:prstGeom prst="rect">
              <a:avLst/>
            </a:prstGeom>
            <a:noFill/>
            <a:ln w="9525">
              <a:noFill/>
              <a:miter lim="800000"/>
              <a:headEnd/>
              <a:tailEnd/>
            </a:ln>
            <a:effectLst/>
          </p:spPr>
        </p:pic>
        <p:pic>
          <p:nvPicPr>
            <p:cNvPr id="231437" name="Picture 13"/>
            <p:cNvPicPr>
              <a:picLocks noChangeAspect="1" noChangeArrowheads="1"/>
            </p:cNvPicPr>
            <p:nvPr/>
          </p:nvPicPr>
          <p:blipFill>
            <a:blip r:embed="rId3"/>
            <a:srcRect/>
            <a:stretch>
              <a:fillRect/>
            </a:stretch>
          </p:blipFill>
          <p:spPr bwMode="auto">
            <a:xfrm>
              <a:off x="3984" y="1392"/>
              <a:ext cx="406" cy="288"/>
            </a:xfrm>
            <a:prstGeom prst="rect">
              <a:avLst/>
            </a:prstGeom>
            <a:noFill/>
            <a:ln w="9525">
              <a:noFill/>
              <a:miter lim="800000"/>
              <a:headEnd/>
              <a:tailEnd/>
            </a:ln>
            <a:effectLst/>
          </p:spPr>
        </p:pic>
        <p:sp>
          <p:nvSpPr>
            <p:cNvPr id="231438" name="Text Box 14"/>
            <p:cNvSpPr txBox="1">
              <a:spLocks noChangeArrowheads="1"/>
            </p:cNvSpPr>
            <p:nvPr/>
          </p:nvSpPr>
          <p:spPr bwMode="auto">
            <a:xfrm>
              <a:off x="3456" y="2112"/>
              <a:ext cx="576" cy="192"/>
            </a:xfrm>
            <a:prstGeom prst="rect">
              <a:avLst/>
            </a:prstGeom>
            <a:noFill/>
            <a:ln w="9525">
              <a:noFill/>
              <a:miter lim="800000"/>
              <a:headEnd/>
              <a:tailEnd/>
            </a:ln>
            <a:effectLst/>
          </p:spPr>
          <p:txBody>
            <a:bodyPr>
              <a:spAutoFit/>
            </a:bodyPr>
            <a:lstStyle/>
            <a:p>
              <a:pPr algn="ctr">
                <a:spcBef>
                  <a:spcPct val="50000"/>
                </a:spcBef>
              </a:pPr>
              <a:r>
                <a:rPr lang="en-US" altLang="ko-KR" sz="1400">
                  <a:latin typeface="굴림" pitchFamily="34" charset="-127"/>
                </a:rPr>
                <a:t>Scale</a:t>
              </a:r>
            </a:p>
          </p:txBody>
        </p:sp>
        <p:sp>
          <p:nvSpPr>
            <p:cNvPr id="231439" name="Text Box 15"/>
            <p:cNvSpPr txBox="1">
              <a:spLocks noChangeArrowheads="1"/>
            </p:cNvSpPr>
            <p:nvPr/>
          </p:nvSpPr>
          <p:spPr bwMode="auto">
            <a:xfrm>
              <a:off x="2736" y="2208"/>
              <a:ext cx="672" cy="192"/>
            </a:xfrm>
            <a:prstGeom prst="rect">
              <a:avLst/>
            </a:prstGeom>
            <a:noFill/>
            <a:ln w="9525">
              <a:noFill/>
              <a:miter lim="800000"/>
              <a:headEnd/>
              <a:tailEnd/>
            </a:ln>
            <a:effectLst/>
          </p:spPr>
          <p:txBody>
            <a:bodyPr>
              <a:spAutoFit/>
            </a:bodyPr>
            <a:lstStyle/>
            <a:p>
              <a:pPr algn="ctr">
                <a:spcBef>
                  <a:spcPct val="50000"/>
                </a:spcBef>
              </a:pPr>
              <a:r>
                <a:rPr lang="en-US" altLang="ko-KR" sz="1400">
                  <a:latin typeface="굴림" pitchFamily="34" charset="-127"/>
                </a:rPr>
                <a:t>Weighing</a:t>
              </a:r>
            </a:p>
          </p:txBody>
        </p:sp>
        <p:sp>
          <p:nvSpPr>
            <p:cNvPr id="231440" name="Text Box 16"/>
            <p:cNvSpPr txBox="1">
              <a:spLocks noChangeArrowheads="1"/>
            </p:cNvSpPr>
            <p:nvPr/>
          </p:nvSpPr>
          <p:spPr bwMode="auto">
            <a:xfrm>
              <a:off x="2736" y="2352"/>
              <a:ext cx="672" cy="192"/>
            </a:xfrm>
            <a:prstGeom prst="rect">
              <a:avLst/>
            </a:prstGeom>
            <a:noFill/>
            <a:ln w="9525">
              <a:noFill/>
              <a:miter lim="800000"/>
              <a:headEnd/>
              <a:tailEnd/>
            </a:ln>
            <a:effectLst/>
          </p:spPr>
          <p:txBody>
            <a:bodyPr>
              <a:spAutoFit/>
            </a:bodyPr>
            <a:lstStyle/>
            <a:p>
              <a:pPr algn="ctr">
                <a:spcBef>
                  <a:spcPct val="50000"/>
                </a:spcBef>
              </a:pPr>
              <a:r>
                <a:rPr lang="en-US" altLang="ko-KR" sz="1400">
                  <a:latin typeface="굴림" pitchFamily="34" charset="-127"/>
                </a:rPr>
                <a:t>queue</a:t>
              </a:r>
            </a:p>
          </p:txBody>
        </p:sp>
        <p:sp>
          <p:nvSpPr>
            <p:cNvPr id="231441" name="Line 17"/>
            <p:cNvSpPr>
              <a:spLocks noChangeShapeType="1"/>
            </p:cNvSpPr>
            <p:nvPr/>
          </p:nvSpPr>
          <p:spPr bwMode="auto">
            <a:xfrm>
              <a:off x="2736" y="2400"/>
              <a:ext cx="720" cy="0"/>
            </a:xfrm>
            <a:prstGeom prst="line">
              <a:avLst/>
            </a:prstGeom>
            <a:noFill/>
            <a:ln w="9525">
              <a:solidFill>
                <a:schemeClr val="tx1"/>
              </a:solidFill>
              <a:round/>
              <a:headEnd/>
              <a:tailEnd type="triangle" w="med" len="med"/>
            </a:ln>
            <a:effectLst/>
          </p:spPr>
          <p:txBody>
            <a:bodyPr wrap="none"/>
            <a:lstStyle/>
            <a:p>
              <a:endParaRPr lang="en-US"/>
            </a:p>
          </p:txBody>
        </p:sp>
        <p:sp>
          <p:nvSpPr>
            <p:cNvPr id="231442" name="Text Box 18"/>
            <p:cNvSpPr txBox="1">
              <a:spLocks noChangeArrowheads="1"/>
            </p:cNvSpPr>
            <p:nvPr/>
          </p:nvSpPr>
          <p:spPr bwMode="auto">
            <a:xfrm>
              <a:off x="1536" y="2208"/>
              <a:ext cx="576" cy="192"/>
            </a:xfrm>
            <a:prstGeom prst="rect">
              <a:avLst/>
            </a:prstGeom>
            <a:noFill/>
            <a:ln w="9525">
              <a:noFill/>
              <a:miter lim="800000"/>
              <a:headEnd/>
              <a:tailEnd/>
            </a:ln>
            <a:effectLst/>
          </p:spPr>
          <p:txBody>
            <a:bodyPr>
              <a:spAutoFit/>
            </a:bodyPr>
            <a:lstStyle/>
            <a:p>
              <a:pPr algn="ctr">
                <a:spcBef>
                  <a:spcPct val="50000"/>
                </a:spcBef>
              </a:pPr>
              <a:r>
                <a:rPr lang="en-US" altLang="ko-KR" sz="1400">
                  <a:latin typeface="굴림" pitchFamily="34" charset="-127"/>
                </a:rPr>
                <a:t>Loader</a:t>
              </a:r>
            </a:p>
          </p:txBody>
        </p:sp>
        <p:sp>
          <p:nvSpPr>
            <p:cNvPr id="231443" name="Text Box 19"/>
            <p:cNvSpPr txBox="1">
              <a:spLocks noChangeArrowheads="1"/>
            </p:cNvSpPr>
            <p:nvPr/>
          </p:nvSpPr>
          <p:spPr bwMode="auto">
            <a:xfrm>
              <a:off x="1488" y="2352"/>
              <a:ext cx="672" cy="192"/>
            </a:xfrm>
            <a:prstGeom prst="rect">
              <a:avLst/>
            </a:prstGeom>
            <a:noFill/>
            <a:ln w="9525">
              <a:noFill/>
              <a:miter lim="800000"/>
              <a:headEnd/>
              <a:tailEnd/>
            </a:ln>
            <a:effectLst/>
          </p:spPr>
          <p:txBody>
            <a:bodyPr>
              <a:spAutoFit/>
            </a:bodyPr>
            <a:lstStyle/>
            <a:p>
              <a:pPr algn="ctr">
                <a:spcBef>
                  <a:spcPct val="50000"/>
                </a:spcBef>
              </a:pPr>
              <a:r>
                <a:rPr lang="en-US" altLang="ko-KR" sz="1400">
                  <a:latin typeface="굴림" pitchFamily="34" charset="-127"/>
                </a:rPr>
                <a:t>queue</a:t>
              </a:r>
            </a:p>
          </p:txBody>
        </p:sp>
        <p:sp>
          <p:nvSpPr>
            <p:cNvPr id="231444" name="Line 20"/>
            <p:cNvSpPr>
              <a:spLocks noChangeShapeType="1"/>
            </p:cNvSpPr>
            <p:nvPr/>
          </p:nvSpPr>
          <p:spPr bwMode="auto">
            <a:xfrm>
              <a:off x="1536" y="2400"/>
              <a:ext cx="576" cy="0"/>
            </a:xfrm>
            <a:prstGeom prst="line">
              <a:avLst/>
            </a:prstGeom>
            <a:noFill/>
            <a:ln w="9525">
              <a:solidFill>
                <a:schemeClr val="tx1"/>
              </a:solidFill>
              <a:round/>
              <a:headEnd/>
              <a:tailEnd type="triangle" w="med" len="med"/>
            </a:ln>
            <a:effectLst/>
          </p:spPr>
          <p:txBody>
            <a:bodyPr wrap="none"/>
            <a:lstStyle/>
            <a:p>
              <a:endParaRPr lang="en-US"/>
            </a:p>
          </p:txBody>
        </p:sp>
        <p:pic>
          <p:nvPicPr>
            <p:cNvPr id="231445" name="Picture 21"/>
            <p:cNvPicPr>
              <a:picLocks noChangeAspect="1" noChangeArrowheads="1"/>
            </p:cNvPicPr>
            <p:nvPr/>
          </p:nvPicPr>
          <p:blipFill>
            <a:blip r:embed="rId4"/>
            <a:srcRect/>
            <a:stretch>
              <a:fillRect/>
            </a:stretch>
          </p:blipFill>
          <p:spPr bwMode="auto">
            <a:xfrm>
              <a:off x="4464" y="1728"/>
              <a:ext cx="286" cy="384"/>
            </a:xfrm>
            <a:prstGeom prst="rect">
              <a:avLst/>
            </a:prstGeom>
            <a:noFill/>
            <a:ln w="9525">
              <a:noFill/>
              <a:miter lim="800000"/>
              <a:headEnd/>
              <a:tailEnd/>
            </a:ln>
            <a:effectLst/>
          </p:spPr>
        </p:pic>
        <p:pic>
          <p:nvPicPr>
            <p:cNvPr id="231446" name="Picture 22"/>
            <p:cNvPicPr>
              <a:picLocks noChangeAspect="1" noChangeArrowheads="1"/>
            </p:cNvPicPr>
            <p:nvPr/>
          </p:nvPicPr>
          <p:blipFill>
            <a:blip r:embed="rId5"/>
            <a:srcRect/>
            <a:stretch>
              <a:fillRect/>
            </a:stretch>
          </p:blipFill>
          <p:spPr bwMode="auto">
            <a:xfrm>
              <a:off x="1344" y="1920"/>
              <a:ext cx="288" cy="406"/>
            </a:xfrm>
            <a:prstGeom prst="rect">
              <a:avLst/>
            </a:prstGeom>
            <a:noFill/>
            <a:ln w="9525">
              <a:noFill/>
              <a:miter lim="800000"/>
              <a:headEnd/>
              <a:tailEnd/>
            </a:ln>
            <a:effectLst/>
          </p:spPr>
        </p:pic>
        <p:sp>
          <p:nvSpPr>
            <p:cNvPr id="231447" name="Line 23"/>
            <p:cNvSpPr>
              <a:spLocks noChangeShapeType="1"/>
            </p:cNvSpPr>
            <p:nvPr/>
          </p:nvSpPr>
          <p:spPr bwMode="auto">
            <a:xfrm flipV="1">
              <a:off x="1536" y="1584"/>
              <a:ext cx="0" cy="816"/>
            </a:xfrm>
            <a:prstGeom prst="line">
              <a:avLst/>
            </a:prstGeom>
            <a:noFill/>
            <a:ln w="9525">
              <a:solidFill>
                <a:schemeClr val="tx1"/>
              </a:solidFill>
              <a:round/>
              <a:headEnd/>
              <a:tailEnd/>
            </a:ln>
            <a:effectLst/>
          </p:spPr>
          <p:txBody>
            <a:bodyPr wrap="none"/>
            <a:lstStyle/>
            <a:p>
              <a:endParaRPr lang="en-US"/>
            </a:p>
          </p:txBody>
        </p:sp>
        <p:sp>
          <p:nvSpPr>
            <p:cNvPr id="231448" name="Line 24"/>
            <p:cNvSpPr>
              <a:spLocks noChangeShapeType="1"/>
            </p:cNvSpPr>
            <p:nvPr/>
          </p:nvSpPr>
          <p:spPr bwMode="auto">
            <a:xfrm>
              <a:off x="1536" y="1584"/>
              <a:ext cx="3024" cy="0"/>
            </a:xfrm>
            <a:prstGeom prst="line">
              <a:avLst/>
            </a:prstGeom>
            <a:noFill/>
            <a:ln w="9525">
              <a:solidFill>
                <a:schemeClr val="tx1"/>
              </a:solidFill>
              <a:round/>
              <a:headEnd/>
              <a:tailEnd/>
            </a:ln>
            <a:effectLst/>
          </p:spPr>
          <p:txBody>
            <a:bodyPr wrap="none"/>
            <a:lstStyle/>
            <a:p>
              <a:endParaRPr lang="en-US"/>
            </a:p>
          </p:txBody>
        </p:sp>
        <p:sp>
          <p:nvSpPr>
            <p:cNvPr id="231449" name="Line 25"/>
            <p:cNvSpPr>
              <a:spLocks noChangeShapeType="1"/>
            </p:cNvSpPr>
            <p:nvPr/>
          </p:nvSpPr>
          <p:spPr bwMode="auto">
            <a:xfrm>
              <a:off x="4560" y="1584"/>
              <a:ext cx="0" cy="816"/>
            </a:xfrm>
            <a:prstGeom prst="line">
              <a:avLst/>
            </a:prstGeom>
            <a:noFill/>
            <a:ln w="9525">
              <a:solidFill>
                <a:schemeClr val="tx1"/>
              </a:solidFill>
              <a:round/>
              <a:headEnd/>
              <a:tailEnd/>
            </a:ln>
            <a:effectLst/>
          </p:spPr>
          <p:txBody>
            <a:bodyPr wrap="none"/>
            <a:lstStyle/>
            <a:p>
              <a:endParaRPr lang="en-US"/>
            </a:p>
          </p:txBody>
        </p:sp>
        <p:sp>
          <p:nvSpPr>
            <p:cNvPr id="231450" name="Line 26"/>
            <p:cNvSpPr>
              <a:spLocks noChangeShapeType="1"/>
            </p:cNvSpPr>
            <p:nvPr/>
          </p:nvSpPr>
          <p:spPr bwMode="auto">
            <a:xfrm>
              <a:off x="4032" y="2400"/>
              <a:ext cx="528" cy="0"/>
            </a:xfrm>
            <a:prstGeom prst="line">
              <a:avLst/>
            </a:prstGeom>
            <a:noFill/>
            <a:ln w="9525">
              <a:solidFill>
                <a:schemeClr val="tx1"/>
              </a:solidFill>
              <a:round/>
              <a:headEnd/>
              <a:tailEnd/>
            </a:ln>
            <a:effectLst/>
          </p:spPr>
          <p:txBody>
            <a:bodyPr wrap="none"/>
            <a:lstStyle/>
            <a:p>
              <a:endParaRPr lang="en-US"/>
            </a:p>
          </p:txBody>
        </p:sp>
      </p:grpSp>
      <p:sp>
        <p:nvSpPr>
          <p:cNvPr id="231451" name="Text Box 27"/>
          <p:cNvSpPr txBox="1">
            <a:spLocks noChangeArrowheads="1"/>
          </p:cNvSpPr>
          <p:nvPr/>
        </p:nvSpPr>
        <p:spPr bwMode="auto">
          <a:xfrm>
            <a:off x="3124200" y="4343400"/>
            <a:ext cx="1295400" cy="517525"/>
          </a:xfrm>
          <a:prstGeom prst="rect">
            <a:avLst/>
          </a:prstGeom>
          <a:noFill/>
          <a:ln w="9525">
            <a:noFill/>
            <a:miter lim="800000"/>
            <a:headEnd/>
            <a:tailEnd/>
          </a:ln>
          <a:effectLst/>
        </p:spPr>
        <p:txBody>
          <a:bodyPr>
            <a:spAutoFit/>
          </a:bodyPr>
          <a:lstStyle/>
          <a:p>
            <a:pPr algn="ctr">
              <a:spcBef>
                <a:spcPct val="50000"/>
              </a:spcBef>
            </a:pPr>
            <a:r>
              <a:rPr lang="en-US" altLang="ko-KR" sz="1400">
                <a:latin typeface="굴림" pitchFamily="34" charset="-127"/>
              </a:rPr>
              <a:t>First-Come First-Served</a:t>
            </a:r>
          </a:p>
        </p:txBody>
      </p:sp>
      <p:sp>
        <p:nvSpPr>
          <p:cNvPr id="231452" name="Text Box 28"/>
          <p:cNvSpPr txBox="1">
            <a:spLocks noChangeArrowheads="1"/>
          </p:cNvSpPr>
          <p:nvPr/>
        </p:nvSpPr>
        <p:spPr bwMode="auto">
          <a:xfrm>
            <a:off x="5105400" y="4114800"/>
            <a:ext cx="1295400" cy="517525"/>
          </a:xfrm>
          <a:prstGeom prst="rect">
            <a:avLst/>
          </a:prstGeom>
          <a:noFill/>
          <a:ln w="9525">
            <a:noFill/>
            <a:miter lim="800000"/>
            <a:headEnd/>
            <a:tailEnd/>
          </a:ln>
          <a:effectLst/>
        </p:spPr>
        <p:txBody>
          <a:bodyPr>
            <a:spAutoFit/>
          </a:bodyPr>
          <a:lstStyle/>
          <a:p>
            <a:pPr algn="ctr">
              <a:spcBef>
                <a:spcPct val="50000"/>
              </a:spcBef>
            </a:pPr>
            <a:r>
              <a:rPr lang="en-US" altLang="ko-KR" sz="1400">
                <a:latin typeface="굴림" pitchFamily="34" charset="-127"/>
              </a:rPr>
              <a:t>First-Come First-Served</a:t>
            </a:r>
          </a:p>
        </p:txBody>
      </p:sp>
      <p:sp>
        <p:nvSpPr>
          <p:cNvPr id="231453" name="Rectangle 29" descr="Rectangle: Click to edit Master text styles&#10;Second level&#10;Third level&#10;Fourth level&#10;Fifth level"/>
          <p:cNvSpPr>
            <a:spLocks noChangeArrowheads="1"/>
          </p:cNvSpPr>
          <p:nvPr/>
        </p:nvSpPr>
        <p:spPr bwMode="auto">
          <a:xfrm>
            <a:off x="838200" y="4876800"/>
            <a:ext cx="7772400" cy="1219200"/>
          </a:xfrm>
          <a:prstGeom prst="rect">
            <a:avLst/>
          </a:prstGeom>
          <a:noFill/>
          <a:ln w="9525">
            <a:noFill/>
            <a:miter lim="800000"/>
            <a:headEnd/>
            <a:tailEnd/>
          </a:ln>
          <a:effectLst/>
        </p:spPr>
        <p:txBody>
          <a:bodyPr/>
          <a:lstStyle/>
          <a:p>
            <a:pPr marL="742950" lvl="1" indent="-285750">
              <a:spcBef>
                <a:spcPct val="20000"/>
              </a:spcBef>
              <a:buClr>
                <a:schemeClr val="tx1"/>
              </a:buClr>
              <a:buSzPct val="60000"/>
              <a:buFont typeface="Wingdings" pitchFamily="2" charset="2"/>
              <a:buChar char="n"/>
            </a:pPr>
            <a:r>
              <a:rPr lang="en-US" altLang="ko-KR" sz="1600">
                <a:latin typeface="굴림" pitchFamily="34" charset="-127"/>
              </a:rPr>
              <a:t>The distributions of loading time, weighing time, and travel time are given in Tables 3.3, 3.4, and 3.5, respectively, from Table A.1. </a:t>
            </a:r>
          </a:p>
          <a:p>
            <a:pPr marL="742950" lvl="1" indent="-285750">
              <a:spcBef>
                <a:spcPct val="20000"/>
              </a:spcBef>
              <a:buClr>
                <a:schemeClr val="tx1"/>
              </a:buClr>
              <a:buSzPct val="60000"/>
              <a:buFont typeface="Wingdings" pitchFamily="2" charset="2"/>
              <a:buChar char="n"/>
            </a:pPr>
            <a:r>
              <a:rPr lang="en-US" altLang="ko-KR" sz="1600">
                <a:latin typeface="굴림" pitchFamily="34" charset="-127"/>
              </a:rPr>
              <a:t>The purpose of the simulation is to estimate the loader and scale utilizations (percentage of time busy). </a:t>
            </a:r>
          </a:p>
          <a:p>
            <a:pPr marL="742950" lvl="1" indent="-285750">
              <a:spcBef>
                <a:spcPct val="20000"/>
              </a:spcBef>
              <a:buClr>
                <a:schemeClr val="tx1"/>
              </a:buClr>
              <a:buSzPct val="60000"/>
              <a:buFont typeface="Wingdings" pitchFamily="2" charset="2"/>
              <a:buChar char="n"/>
            </a:pPr>
            <a:endParaRPr lang="ko-KR" altLang="en-US" sz="1600">
              <a:latin typeface="굴림" pitchFamily="34" charset="-127"/>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descr="Rectangle: Click to edit Master text styles&#10;Second level&#10;Third level&#10;Fourth level&#10;Fifth level"/>
          <p:cNvSpPr>
            <a:spLocks noGrp="1" noChangeArrowheads="1"/>
          </p:cNvSpPr>
          <p:nvPr>
            <p:ph type="body" idx="1"/>
          </p:nvPr>
        </p:nvSpPr>
        <p:spPr>
          <a:xfrm>
            <a:off x="4038600" y="3694113"/>
            <a:ext cx="4572000" cy="641350"/>
          </a:xfrm>
        </p:spPr>
        <p:txBody>
          <a:bodyPr/>
          <a:lstStyle/>
          <a:p>
            <a:pPr lvl="1"/>
            <a:r>
              <a:rPr lang="en-US" altLang="ko-KR" sz="1600"/>
              <a:t>The activity times are taken from the following list as needed:</a:t>
            </a:r>
          </a:p>
        </p:txBody>
      </p:sp>
      <p:sp>
        <p:nvSpPr>
          <p:cNvPr id="232451" name="Rectangle 3"/>
          <p:cNvSpPr>
            <a:spLocks noGrp="1" noChangeArrowheads="1"/>
          </p:cNvSpPr>
          <p:nvPr>
            <p:ph type="title"/>
          </p:nvPr>
        </p:nvSpPr>
        <p:spPr>
          <a:xfrm>
            <a:off x="685800" y="587375"/>
            <a:ext cx="6705600" cy="609600"/>
          </a:xfrm>
          <a:noFill/>
          <a:ln/>
        </p:spPr>
        <p:txBody>
          <a:bodyPr/>
          <a:lstStyle/>
          <a:p>
            <a:r>
              <a:rPr lang="en-US" altLang="ko-KR" sz="1800"/>
              <a:t>3.1.3. Manual Simulation Using Event Scheduling (9)</a:t>
            </a:r>
          </a:p>
        </p:txBody>
      </p:sp>
      <p:pic>
        <p:nvPicPr>
          <p:cNvPr id="232452" name="Picture 4" descr="table3-3"/>
          <p:cNvPicPr>
            <a:picLocks noChangeAspect="1" noChangeArrowheads="1"/>
          </p:cNvPicPr>
          <p:nvPr/>
        </p:nvPicPr>
        <p:blipFill>
          <a:blip r:embed="rId2"/>
          <a:srcRect/>
          <a:stretch>
            <a:fillRect/>
          </a:stretch>
        </p:blipFill>
        <p:spPr bwMode="auto">
          <a:xfrm>
            <a:off x="762000" y="1905000"/>
            <a:ext cx="3635375" cy="1508125"/>
          </a:xfrm>
          <a:prstGeom prst="rect">
            <a:avLst/>
          </a:prstGeom>
          <a:noFill/>
        </p:spPr>
      </p:pic>
      <p:pic>
        <p:nvPicPr>
          <p:cNvPr id="232453" name="Picture 5" descr="table3-4"/>
          <p:cNvPicPr>
            <a:picLocks noChangeAspect="1" noChangeArrowheads="1"/>
          </p:cNvPicPr>
          <p:nvPr/>
        </p:nvPicPr>
        <p:blipFill>
          <a:blip r:embed="rId3"/>
          <a:srcRect/>
          <a:stretch>
            <a:fillRect/>
          </a:stretch>
        </p:blipFill>
        <p:spPr bwMode="auto">
          <a:xfrm>
            <a:off x="4724400" y="1905000"/>
            <a:ext cx="3692525" cy="1325563"/>
          </a:xfrm>
          <a:prstGeom prst="rect">
            <a:avLst/>
          </a:prstGeom>
          <a:noFill/>
        </p:spPr>
      </p:pic>
      <p:pic>
        <p:nvPicPr>
          <p:cNvPr id="232454" name="Picture 6" descr="table3-5"/>
          <p:cNvPicPr>
            <a:picLocks noChangeAspect="1" noChangeArrowheads="1"/>
          </p:cNvPicPr>
          <p:nvPr/>
        </p:nvPicPr>
        <p:blipFill>
          <a:blip r:embed="rId4"/>
          <a:srcRect/>
          <a:stretch>
            <a:fillRect/>
          </a:stretch>
        </p:blipFill>
        <p:spPr bwMode="auto">
          <a:xfrm>
            <a:off x="762000" y="3810000"/>
            <a:ext cx="3486150" cy="1725613"/>
          </a:xfrm>
          <a:prstGeom prst="rect">
            <a:avLst/>
          </a:prstGeom>
          <a:noFill/>
        </p:spPr>
      </p:pic>
      <p:pic>
        <p:nvPicPr>
          <p:cNvPr id="232455" name="Picture 7" descr="ex3-5"/>
          <p:cNvPicPr>
            <a:picLocks noChangeAspect="1" noChangeArrowheads="1"/>
          </p:cNvPicPr>
          <p:nvPr/>
        </p:nvPicPr>
        <p:blipFill>
          <a:blip r:embed="rId5"/>
          <a:srcRect/>
          <a:stretch>
            <a:fillRect/>
          </a:stretch>
        </p:blipFill>
        <p:spPr bwMode="auto">
          <a:xfrm>
            <a:off x="4572000" y="4495800"/>
            <a:ext cx="4000500" cy="731838"/>
          </a:xfrm>
          <a:prstGeom prst="rect">
            <a:avLst/>
          </a:prstGeom>
          <a:noFill/>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descr="Rectangle: Click to edit Master text styles&#10;Second level&#10;Third level&#10;Fourth level&#10;Fifth level"/>
          <p:cNvSpPr>
            <a:spLocks noGrp="1" noChangeArrowheads="1"/>
          </p:cNvSpPr>
          <p:nvPr>
            <p:ph type="body" idx="1"/>
          </p:nvPr>
        </p:nvSpPr>
        <p:spPr/>
        <p:txBody>
          <a:bodyPr/>
          <a:lstStyle/>
          <a:p>
            <a:r>
              <a:rPr lang="en-US" altLang="ko-KR" sz="2000"/>
              <a:t>Example 3.5 (Cont.)</a:t>
            </a:r>
          </a:p>
          <a:p>
            <a:pPr lvl="1"/>
            <a:r>
              <a:rPr lang="en-US" altLang="ko-KR" sz="1800"/>
              <a:t>System state [LQ(t), L(t), WQ(t), W(t)]</a:t>
            </a:r>
          </a:p>
          <a:p>
            <a:pPr lvl="2"/>
            <a:r>
              <a:rPr lang="en-US" altLang="ko-KR" sz="1600"/>
              <a:t>LQ(t) = number of trucks in loader queue</a:t>
            </a:r>
          </a:p>
          <a:p>
            <a:pPr lvl="2"/>
            <a:r>
              <a:rPr lang="en-US" altLang="ko-KR" sz="1600"/>
              <a:t>L(t) = number of trucks (0, 1, or 2) being loaded</a:t>
            </a:r>
          </a:p>
          <a:p>
            <a:pPr lvl="2"/>
            <a:r>
              <a:rPr lang="en-US" altLang="ko-KR" sz="1600"/>
              <a:t>WQ(t) = number of trucks in weigh queue</a:t>
            </a:r>
          </a:p>
          <a:p>
            <a:pPr lvl="2"/>
            <a:r>
              <a:rPr lang="en-US" altLang="ko-KR" sz="1600"/>
              <a:t>W(t) = number of trucks (0 or 1) being weighed, all at simulation </a:t>
            </a:r>
          </a:p>
          <a:p>
            <a:pPr lvl="2">
              <a:buFont typeface="Wingdings" pitchFamily="2" charset="2"/>
              <a:buNone/>
            </a:pPr>
            <a:r>
              <a:rPr lang="en-US" altLang="ko-KR" sz="1600"/>
              <a:t>             time t</a:t>
            </a:r>
          </a:p>
          <a:p>
            <a:pPr lvl="1"/>
            <a:r>
              <a:rPr lang="en-US" altLang="ko-KR" sz="1800"/>
              <a:t>Event notices :</a:t>
            </a:r>
          </a:p>
          <a:p>
            <a:pPr lvl="2"/>
            <a:r>
              <a:rPr lang="en-US" altLang="ko-KR" sz="1600"/>
              <a:t>(ALQ, t, DTi ), dump truck i arrives at loader queue (ALQ) at time t</a:t>
            </a:r>
          </a:p>
          <a:p>
            <a:pPr lvl="2"/>
            <a:r>
              <a:rPr lang="en-US" altLang="ko-KR" sz="1600"/>
              <a:t>(EL, t, DTi), dump truck i ends loading (EL) at time t</a:t>
            </a:r>
          </a:p>
          <a:p>
            <a:pPr lvl="2"/>
            <a:r>
              <a:rPr lang="en-US" altLang="ko-KR" sz="1600"/>
              <a:t>(EW, t, DTi), dump truck i ends weighing (EW) at time t</a:t>
            </a:r>
          </a:p>
          <a:p>
            <a:pPr lvl="1"/>
            <a:r>
              <a:rPr lang="en-US" altLang="ko-KR" sz="1800"/>
              <a:t>Entities : The six dump trucks (DT 1, </a:t>
            </a:r>
            <a:r>
              <a:rPr lang="en-US" altLang="ko-KR" sz="1800">
                <a:latin typeface="Times New Roman"/>
              </a:rPr>
              <a:t>…</a:t>
            </a:r>
            <a:r>
              <a:rPr lang="en-US" altLang="ko-KR" sz="1800"/>
              <a:t> , DT 6)</a:t>
            </a:r>
          </a:p>
        </p:txBody>
      </p:sp>
      <p:sp>
        <p:nvSpPr>
          <p:cNvPr id="233475" name="Rectangle 3"/>
          <p:cNvSpPr>
            <a:spLocks noGrp="1" noChangeArrowheads="1"/>
          </p:cNvSpPr>
          <p:nvPr>
            <p:ph type="title"/>
          </p:nvPr>
        </p:nvSpPr>
        <p:spPr>
          <a:xfrm>
            <a:off x="685800" y="587375"/>
            <a:ext cx="6705600" cy="609600"/>
          </a:xfrm>
          <a:noFill/>
          <a:ln/>
        </p:spPr>
        <p:txBody>
          <a:bodyPr/>
          <a:lstStyle/>
          <a:p>
            <a:r>
              <a:rPr lang="en-US" altLang="ko-KR" sz="1800"/>
              <a:t>3.1.3. Manual Simulation Using Event Scheduling (10)</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descr="Rectangle: Click to edit Master text styles&#10;Second level&#10;Third level&#10;Fourth level&#10;Fifth level"/>
          <p:cNvSpPr>
            <a:spLocks noGrp="1" noChangeArrowheads="1"/>
          </p:cNvSpPr>
          <p:nvPr>
            <p:ph type="body" idx="1"/>
          </p:nvPr>
        </p:nvSpPr>
        <p:spPr/>
        <p:txBody>
          <a:bodyPr/>
          <a:lstStyle/>
          <a:p>
            <a:r>
              <a:rPr lang="en-US" altLang="ko-KR" sz="2000"/>
              <a:t>Example 3.5 (Cont.)</a:t>
            </a:r>
          </a:p>
          <a:p>
            <a:pPr lvl="1"/>
            <a:r>
              <a:rPr lang="en-US" altLang="ko-KR" sz="1800"/>
              <a:t>Lists :</a:t>
            </a:r>
          </a:p>
          <a:p>
            <a:pPr lvl="2"/>
            <a:r>
              <a:rPr lang="en-US" altLang="ko-KR" sz="1600"/>
              <a:t>Loader queue : all trucks waiting to begin loading, ordered on </a:t>
            </a:r>
          </a:p>
          <a:p>
            <a:pPr lvl="2">
              <a:buFont typeface="Wingdings" pitchFamily="2" charset="2"/>
              <a:buNone/>
            </a:pPr>
            <a:r>
              <a:rPr lang="en-US" altLang="ko-KR" sz="1600"/>
              <a:t>                         a first come, first served basis</a:t>
            </a:r>
          </a:p>
          <a:p>
            <a:pPr lvl="2"/>
            <a:r>
              <a:rPr lang="en-US" altLang="ko-KR" sz="1600"/>
              <a:t>Weigh queue : all trucks waiting to be weighed, ordered on a first </a:t>
            </a:r>
          </a:p>
          <a:p>
            <a:pPr lvl="2">
              <a:buFont typeface="Wingdings" pitchFamily="2" charset="2"/>
              <a:buNone/>
            </a:pPr>
            <a:r>
              <a:rPr lang="en-US" altLang="ko-KR" sz="1600"/>
              <a:t>                         come, first served basis</a:t>
            </a:r>
          </a:p>
          <a:p>
            <a:pPr lvl="1"/>
            <a:r>
              <a:rPr lang="en-US" altLang="ko-KR" sz="1800"/>
              <a:t>Activities : Loading time, weighing time, and travel time</a:t>
            </a:r>
          </a:p>
          <a:p>
            <a:pPr lvl="1"/>
            <a:r>
              <a:rPr lang="en-US" altLang="ko-KR" sz="1800"/>
              <a:t>Delays : Delay at loader queue, and delay at scale</a:t>
            </a:r>
          </a:p>
          <a:p>
            <a:pPr lvl="1"/>
            <a:endParaRPr lang="en-US" altLang="ko-KR" sz="800"/>
          </a:p>
          <a:p>
            <a:pPr lvl="1"/>
            <a:r>
              <a:rPr lang="en-US" altLang="ko-KR" sz="1800"/>
              <a:t>It has been assumed that five of the trucks are at the loaders and one is at the scale at time 0. </a:t>
            </a:r>
          </a:p>
          <a:p>
            <a:pPr lvl="1"/>
            <a:endParaRPr lang="en-US" altLang="ko-KR" sz="800"/>
          </a:p>
          <a:p>
            <a:pPr lvl="1"/>
            <a:r>
              <a:rPr lang="en-US" altLang="ko-KR" sz="1800"/>
              <a:t>The simulation table is given in Table 3.6. </a:t>
            </a:r>
          </a:p>
        </p:txBody>
      </p:sp>
      <p:sp>
        <p:nvSpPr>
          <p:cNvPr id="234499" name="Rectangle 3"/>
          <p:cNvSpPr>
            <a:spLocks noGrp="1" noChangeArrowheads="1"/>
          </p:cNvSpPr>
          <p:nvPr>
            <p:ph type="title"/>
          </p:nvPr>
        </p:nvSpPr>
        <p:spPr>
          <a:xfrm>
            <a:off x="685800" y="587375"/>
            <a:ext cx="6705600" cy="609600"/>
          </a:xfrm>
          <a:noFill/>
          <a:ln/>
        </p:spPr>
        <p:txBody>
          <a:bodyPr/>
          <a:lstStyle/>
          <a:p>
            <a:r>
              <a:rPr lang="en-US" altLang="ko-KR" sz="1800"/>
              <a:t>3.1.3. Manual Simulation Using Event Scheduling (11)</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22" name="Picture 2" descr="table3-6"/>
          <p:cNvPicPr>
            <a:picLocks noChangeAspect="1" noChangeArrowheads="1"/>
          </p:cNvPicPr>
          <p:nvPr/>
        </p:nvPicPr>
        <p:blipFill>
          <a:blip r:embed="rId2"/>
          <a:srcRect/>
          <a:stretch>
            <a:fillRect/>
          </a:stretch>
        </p:blipFill>
        <p:spPr bwMode="auto">
          <a:xfrm>
            <a:off x="296863" y="304800"/>
            <a:ext cx="8550275" cy="6067425"/>
          </a:xfrm>
          <a:prstGeom prst="rect">
            <a:avLst/>
          </a:prstGeom>
          <a:noFill/>
        </p:spPr>
      </p:pic>
      <p:sp>
        <p:nvSpPr>
          <p:cNvPr id="235523" name="Rectangle 3"/>
          <p:cNvSpPr>
            <a:spLocks noChangeArrowheads="1"/>
          </p:cNvSpPr>
          <p:nvPr/>
        </p:nvSpPr>
        <p:spPr bwMode="auto">
          <a:xfrm>
            <a:off x="8836025" y="1125538"/>
            <a:ext cx="147638" cy="358775"/>
          </a:xfrm>
          <a:prstGeom prst="rect">
            <a:avLst/>
          </a:prstGeom>
          <a:solidFill>
            <a:schemeClr val="bg1"/>
          </a:solidFill>
          <a:ln w="9525">
            <a:noFill/>
            <a:miter lim="800000"/>
            <a:headEnd/>
            <a:tailEnd/>
          </a:ln>
          <a:effectLst/>
        </p:spPr>
        <p:txBody>
          <a:bodyPr wrap="none" anchor="ctr"/>
          <a:lstStyle/>
          <a:p>
            <a:endParaRPr 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6546" name="Picture 2" descr="table3-6-con"/>
          <p:cNvPicPr>
            <a:picLocks noChangeAspect="1" noChangeArrowheads="1"/>
          </p:cNvPicPr>
          <p:nvPr/>
        </p:nvPicPr>
        <p:blipFill>
          <a:blip r:embed="rId2"/>
          <a:srcRect/>
          <a:stretch>
            <a:fillRect/>
          </a:stretch>
        </p:blipFill>
        <p:spPr bwMode="auto">
          <a:xfrm>
            <a:off x="3352800" y="381000"/>
            <a:ext cx="5486400" cy="5829300"/>
          </a:xfrm>
          <a:prstGeom prst="rect">
            <a:avLst/>
          </a:prstGeom>
          <a:noFill/>
        </p:spPr>
      </p:pic>
      <p:sp>
        <p:nvSpPr>
          <p:cNvPr id="236547" name="Rectangle 3"/>
          <p:cNvSpPr>
            <a:spLocks noChangeArrowheads="1"/>
          </p:cNvSpPr>
          <p:nvPr/>
        </p:nvSpPr>
        <p:spPr bwMode="auto">
          <a:xfrm>
            <a:off x="8836025" y="1125538"/>
            <a:ext cx="147638" cy="358775"/>
          </a:xfrm>
          <a:prstGeom prst="rect">
            <a:avLst/>
          </a:prstGeom>
          <a:solidFill>
            <a:schemeClr val="bg1"/>
          </a:solidFill>
          <a:ln w="9525">
            <a:noFill/>
            <a:miter lim="800000"/>
            <a:headEnd/>
            <a:tailEnd/>
          </a:ln>
          <a:effectLst/>
        </p:spPr>
        <p:txBody>
          <a:bodyPr wrap="none" anchor="ctr"/>
          <a:lstStyle/>
          <a:p>
            <a:endParaRPr lang="en-US"/>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descr="Rectangle: Click to edit Master text styles&#10;Second level&#10;Third level&#10;Fourth level&#10;Fifth level"/>
          <p:cNvSpPr>
            <a:spLocks noGrp="1" noChangeArrowheads="1"/>
          </p:cNvSpPr>
          <p:nvPr>
            <p:ph type="body" idx="1"/>
          </p:nvPr>
        </p:nvSpPr>
        <p:spPr/>
        <p:txBody>
          <a:bodyPr/>
          <a:lstStyle/>
          <a:p>
            <a:r>
              <a:rPr lang="en-US" altLang="ko-KR" sz="2000"/>
              <a:t>Example 3.5 (Cont.)</a:t>
            </a:r>
          </a:p>
          <a:p>
            <a:pPr lvl="1"/>
            <a:r>
              <a:rPr lang="en-US" altLang="ko-KR" sz="1800"/>
              <a:t>This logic for the occurrence of the end-loading event</a:t>
            </a:r>
          </a:p>
          <a:p>
            <a:pPr lvl="2"/>
            <a:r>
              <a:rPr lang="en-US" altLang="ko-KR" sz="1600"/>
              <a:t>When an end-loading (EL) event occurs, say for truck j at time t , other events may be triggered. </a:t>
            </a:r>
          </a:p>
          <a:p>
            <a:pPr lvl="2"/>
            <a:r>
              <a:rPr lang="en-US" altLang="ko-KR" sz="1600"/>
              <a:t>If the scale is idle [W(t)=0], truck j begins weighing and an end-weighing event (EW) is scheduled on the FEL.</a:t>
            </a:r>
          </a:p>
          <a:p>
            <a:pPr lvl="2"/>
            <a:r>
              <a:rPr lang="en-US" altLang="ko-KR" sz="1600"/>
              <a:t>Otherwise, truck j joins the weigh queue. </a:t>
            </a:r>
          </a:p>
          <a:p>
            <a:pPr lvl="2"/>
            <a:r>
              <a:rPr lang="en-US" altLang="ko-KR" sz="1600"/>
              <a:t>If at this time there is another truck waiting for a loader, it will be removed from the loader queue and will begin loading by the scheduling of an end-loading event (EL) on the FEL.</a:t>
            </a:r>
          </a:p>
          <a:p>
            <a:pPr lvl="1"/>
            <a:r>
              <a:rPr lang="en-US" altLang="ko-KR" sz="1800"/>
              <a:t>In order to estimate the loader and scale utilizations, two cumulative statistics are maintained:</a:t>
            </a:r>
          </a:p>
          <a:p>
            <a:pPr lvl="2"/>
            <a:r>
              <a:rPr lang="en-US" altLang="ko-KR" sz="1600"/>
              <a:t>B</a:t>
            </a:r>
            <a:r>
              <a:rPr lang="en-US" altLang="ko-KR" sz="1600" baseline="-25000"/>
              <a:t>L</a:t>
            </a:r>
            <a:r>
              <a:rPr lang="en-US" altLang="ko-KR" sz="1600"/>
              <a:t> = total busy time of both loaders from time 0 to time t</a:t>
            </a:r>
          </a:p>
          <a:p>
            <a:pPr lvl="2"/>
            <a:r>
              <a:rPr lang="en-US" altLang="ko-KR" sz="1600"/>
              <a:t>B</a:t>
            </a:r>
            <a:r>
              <a:rPr lang="en-US" altLang="ko-KR" sz="1600" baseline="-25000"/>
              <a:t>S</a:t>
            </a:r>
            <a:r>
              <a:rPr lang="en-US" altLang="ko-KR" sz="1600"/>
              <a:t> = total busy time of the scale from time 0 to time t</a:t>
            </a:r>
          </a:p>
          <a:p>
            <a:pPr lvl="1"/>
            <a:endParaRPr lang="en-US" altLang="ko-KR" sz="1800"/>
          </a:p>
        </p:txBody>
      </p:sp>
      <p:sp>
        <p:nvSpPr>
          <p:cNvPr id="237571" name="Rectangle 3"/>
          <p:cNvSpPr>
            <a:spLocks noGrp="1" noChangeArrowheads="1"/>
          </p:cNvSpPr>
          <p:nvPr>
            <p:ph type="title"/>
          </p:nvPr>
        </p:nvSpPr>
        <p:spPr>
          <a:xfrm>
            <a:off x="685800" y="587375"/>
            <a:ext cx="6705600" cy="609600"/>
          </a:xfrm>
          <a:noFill/>
          <a:ln/>
        </p:spPr>
        <p:txBody>
          <a:bodyPr/>
          <a:lstStyle/>
          <a:p>
            <a:r>
              <a:rPr lang="en-US" altLang="ko-KR" sz="1800"/>
              <a:t>3.1.3. Manual Simulation Using Event Scheduling (12)</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descr="Rectangle: Click to edit Master text styles&#10;Second level&#10;Third level&#10;Fourth level&#10;Fifth level"/>
          <p:cNvSpPr>
            <a:spLocks noGrp="1" noChangeArrowheads="1"/>
          </p:cNvSpPr>
          <p:nvPr>
            <p:ph type="body" idx="1"/>
          </p:nvPr>
        </p:nvSpPr>
        <p:spPr/>
        <p:txBody>
          <a:bodyPr/>
          <a:lstStyle/>
          <a:p>
            <a:r>
              <a:rPr lang="en-US" altLang="ko-KR" sz="2000"/>
              <a:t>Example 3.5 (Cont.)</a:t>
            </a:r>
          </a:p>
          <a:p>
            <a:pPr lvl="1"/>
            <a:r>
              <a:rPr lang="en-US" altLang="ko-KR" sz="1800"/>
              <a:t>The utilizations are estimated as follows:</a:t>
            </a:r>
          </a:p>
          <a:p>
            <a:pPr lvl="2"/>
            <a:endParaRPr lang="en-US" altLang="ko-KR" sz="1600"/>
          </a:p>
          <a:p>
            <a:pPr lvl="2"/>
            <a:endParaRPr lang="en-US" altLang="ko-KR" sz="1600"/>
          </a:p>
          <a:p>
            <a:pPr lvl="2"/>
            <a:endParaRPr lang="en-US" altLang="ko-KR" sz="1600"/>
          </a:p>
          <a:p>
            <a:pPr lvl="1"/>
            <a:endParaRPr lang="ko-KR" altLang="en-US" sz="1800"/>
          </a:p>
        </p:txBody>
      </p:sp>
      <p:sp>
        <p:nvSpPr>
          <p:cNvPr id="238595" name="Rectangle 3"/>
          <p:cNvSpPr>
            <a:spLocks noGrp="1" noChangeArrowheads="1"/>
          </p:cNvSpPr>
          <p:nvPr>
            <p:ph type="title"/>
          </p:nvPr>
        </p:nvSpPr>
        <p:spPr>
          <a:xfrm>
            <a:off x="685800" y="587375"/>
            <a:ext cx="6705600" cy="609600"/>
          </a:xfrm>
          <a:noFill/>
          <a:ln/>
        </p:spPr>
        <p:txBody>
          <a:bodyPr/>
          <a:lstStyle/>
          <a:p>
            <a:r>
              <a:rPr lang="en-US" altLang="ko-KR" sz="1800"/>
              <a:t>3.1.3. Manual Simulation Using Event Scheduling (13)</a:t>
            </a:r>
          </a:p>
        </p:txBody>
      </p:sp>
      <p:graphicFrame>
        <p:nvGraphicFramePr>
          <p:cNvPr id="238596" name="Object 4"/>
          <p:cNvGraphicFramePr>
            <a:graphicFrameLocks noChangeAspect="1"/>
          </p:cNvGraphicFramePr>
          <p:nvPr/>
        </p:nvGraphicFramePr>
        <p:xfrm>
          <a:off x="4495800" y="2362200"/>
          <a:ext cx="1377950" cy="660400"/>
        </p:xfrm>
        <a:graphic>
          <a:graphicData uri="http://schemas.openxmlformats.org/presentationml/2006/ole">
            <mc:AlternateContent xmlns:mc="http://schemas.openxmlformats.org/markup-compatibility/2006">
              <mc:Choice xmlns:v="urn:schemas-microsoft-com:vml" Requires="v">
                <p:oleObj spid="_x0000_s238605" name="Equation" r:id="rId3" imgW="927000" imgH="393480" progId="Equation.3">
                  <p:embed/>
                </p:oleObj>
              </mc:Choice>
              <mc:Fallback>
                <p:oleObj name="Equation" r:id="rId3" imgW="927000" imgH="393480" progId="Equation.3">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2362200"/>
                        <a:ext cx="1377950" cy="660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8597" name="Rectangle 5" descr="Rectangle: Click to edit Master text styles&#10;Second level&#10;Third level&#10;Fourth level&#10;Fifth level"/>
          <p:cNvSpPr>
            <a:spLocks noChangeArrowheads="1"/>
          </p:cNvSpPr>
          <p:nvPr/>
        </p:nvSpPr>
        <p:spPr bwMode="auto">
          <a:xfrm>
            <a:off x="838200" y="2514600"/>
            <a:ext cx="4038600" cy="381000"/>
          </a:xfrm>
          <a:prstGeom prst="rect">
            <a:avLst/>
          </a:prstGeom>
          <a:noFill/>
          <a:ln w="9525">
            <a:noFill/>
            <a:miter lim="800000"/>
            <a:headEnd/>
            <a:tailEnd/>
          </a:ln>
          <a:effectLst/>
        </p:spPr>
        <p:txBody>
          <a:bodyPr/>
          <a:lstStyle/>
          <a:p>
            <a:pPr marL="1143000" lvl="2" indent="-228600">
              <a:spcBef>
                <a:spcPct val="20000"/>
              </a:spcBef>
              <a:buClr>
                <a:schemeClr val="hlink"/>
              </a:buClr>
              <a:buSzPct val="95000"/>
              <a:buFont typeface="Wingdings" pitchFamily="2" charset="2"/>
              <a:buChar char="w"/>
            </a:pPr>
            <a:r>
              <a:rPr lang="en-US" altLang="ko-KR" sz="1600">
                <a:latin typeface="굴림" pitchFamily="34" charset="-127"/>
              </a:rPr>
              <a:t>average loader utilization  </a:t>
            </a:r>
            <a:endParaRPr lang="en-US" altLang="ko-KR" sz="1800">
              <a:latin typeface="굴림" pitchFamily="34" charset="-127"/>
            </a:endParaRPr>
          </a:p>
        </p:txBody>
      </p:sp>
      <p:graphicFrame>
        <p:nvGraphicFramePr>
          <p:cNvPr id="238598" name="Object 6"/>
          <p:cNvGraphicFramePr>
            <a:graphicFrameLocks noChangeAspect="1"/>
          </p:cNvGraphicFramePr>
          <p:nvPr/>
        </p:nvGraphicFramePr>
        <p:xfrm>
          <a:off x="4551363" y="3048000"/>
          <a:ext cx="1114425" cy="660400"/>
        </p:xfrm>
        <a:graphic>
          <a:graphicData uri="http://schemas.openxmlformats.org/presentationml/2006/ole">
            <mc:AlternateContent xmlns:mc="http://schemas.openxmlformats.org/markup-compatibility/2006">
              <mc:Choice xmlns:v="urn:schemas-microsoft-com:vml" Requires="v">
                <p:oleObj spid="_x0000_s238606" name="Equation" r:id="rId5" imgW="749160" imgH="393480" progId="Equation.3">
                  <p:embed/>
                </p:oleObj>
              </mc:Choice>
              <mc:Fallback>
                <p:oleObj name="Equation" r:id="rId5" imgW="749160" imgH="393480" progId="Equation.3">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1363" y="3048000"/>
                        <a:ext cx="1114425" cy="660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8599" name="Rectangle 7" descr="Rectangle: Click to edit Master text styles&#10;Second level&#10;Third level&#10;Fourth level&#10;Fifth level"/>
          <p:cNvSpPr>
            <a:spLocks noChangeArrowheads="1"/>
          </p:cNvSpPr>
          <p:nvPr/>
        </p:nvSpPr>
        <p:spPr bwMode="auto">
          <a:xfrm>
            <a:off x="838200" y="3200400"/>
            <a:ext cx="4038600" cy="381000"/>
          </a:xfrm>
          <a:prstGeom prst="rect">
            <a:avLst/>
          </a:prstGeom>
          <a:noFill/>
          <a:ln w="9525">
            <a:noFill/>
            <a:miter lim="800000"/>
            <a:headEnd/>
            <a:tailEnd/>
          </a:ln>
          <a:effectLst/>
        </p:spPr>
        <p:txBody>
          <a:bodyPr/>
          <a:lstStyle/>
          <a:p>
            <a:pPr marL="1143000" lvl="2" indent="-228600">
              <a:spcBef>
                <a:spcPct val="20000"/>
              </a:spcBef>
              <a:buClr>
                <a:schemeClr val="hlink"/>
              </a:buClr>
              <a:buSzPct val="95000"/>
              <a:buFont typeface="Wingdings" pitchFamily="2" charset="2"/>
              <a:buChar char="w"/>
            </a:pPr>
            <a:r>
              <a:rPr lang="en-US" altLang="ko-KR" sz="1600">
                <a:latin typeface="굴림" pitchFamily="34" charset="-127"/>
              </a:rPr>
              <a:t>average scale utilization  </a:t>
            </a:r>
            <a:endParaRPr lang="en-US" altLang="ko-KR" sz="1800">
              <a:latin typeface="굴림" pitchFamily="34" charset="-127"/>
            </a:endParaRPr>
          </a:p>
        </p:txBody>
      </p:sp>
      <p:sp>
        <p:nvSpPr>
          <p:cNvPr id="238600" name="Rectangle 8" descr="Rectangle: Click to edit Master text styles&#10;Second level&#10;Third level&#10;Fourth level&#10;Fifth level"/>
          <p:cNvSpPr>
            <a:spLocks noChangeArrowheads="1"/>
          </p:cNvSpPr>
          <p:nvPr/>
        </p:nvSpPr>
        <p:spPr bwMode="auto">
          <a:xfrm>
            <a:off x="838200" y="3810000"/>
            <a:ext cx="7848600" cy="1828800"/>
          </a:xfrm>
          <a:prstGeom prst="rect">
            <a:avLst/>
          </a:prstGeom>
          <a:noFill/>
          <a:ln w="9525">
            <a:noFill/>
            <a:miter lim="800000"/>
            <a:headEnd/>
            <a:tailEnd/>
          </a:ln>
          <a:effectLst/>
        </p:spPr>
        <p:txBody>
          <a:bodyPr/>
          <a:lstStyle/>
          <a:p>
            <a:pPr marL="742950" lvl="1" indent="-285750">
              <a:spcBef>
                <a:spcPct val="20000"/>
              </a:spcBef>
              <a:buClr>
                <a:schemeClr val="tx1"/>
              </a:buClr>
              <a:buSzPct val="60000"/>
              <a:buFont typeface="Wingdings" pitchFamily="2" charset="2"/>
              <a:buChar char="n"/>
            </a:pPr>
            <a:r>
              <a:rPr lang="en-US" altLang="ko-KR" sz="1800">
                <a:latin typeface="굴림" pitchFamily="34" charset="-127"/>
              </a:rPr>
              <a:t>These estimates cannot be regarded as accurate estimates of the long-run </a:t>
            </a:r>
            <a:r>
              <a:rPr lang="en-US" altLang="ko-KR" sz="1800">
                <a:latin typeface="Times New Roman"/>
              </a:rPr>
              <a:t>“</a:t>
            </a:r>
            <a:r>
              <a:rPr lang="en-US" altLang="ko-KR" sz="1800">
                <a:latin typeface="굴림" pitchFamily="34" charset="-127"/>
              </a:rPr>
              <a:t>steady-state</a:t>
            </a:r>
            <a:r>
              <a:rPr lang="en-US" altLang="ko-KR" sz="1800">
                <a:latin typeface="Times New Roman"/>
              </a:rPr>
              <a:t>”</a:t>
            </a:r>
            <a:r>
              <a:rPr lang="en-US" altLang="ko-KR" sz="1800">
                <a:latin typeface="굴림" pitchFamily="34" charset="-127"/>
              </a:rPr>
              <a:t>  utilizations of the loader and scale.</a:t>
            </a:r>
          </a:p>
          <a:p>
            <a:pPr marL="742950" lvl="1" indent="-285750">
              <a:spcBef>
                <a:spcPct val="20000"/>
              </a:spcBef>
              <a:buClr>
                <a:schemeClr val="tx1"/>
              </a:buClr>
              <a:buSzPct val="60000"/>
              <a:buFont typeface="Wingdings" pitchFamily="2" charset="2"/>
              <a:buChar char="n"/>
            </a:pPr>
            <a:endParaRPr lang="en-US" altLang="ko-KR" sz="800">
              <a:latin typeface="굴림" pitchFamily="34" charset="-127"/>
            </a:endParaRPr>
          </a:p>
          <a:p>
            <a:pPr marL="742950" lvl="1" indent="-285750">
              <a:spcBef>
                <a:spcPct val="20000"/>
              </a:spcBef>
              <a:buClr>
                <a:schemeClr val="tx1"/>
              </a:buClr>
              <a:buSzPct val="60000"/>
              <a:buFont typeface="Wingdings" pitchFamily="2" charset="2"/>
              <a:buChar char="n"/>
            </a:pPr>
            <a:r>
              <a:rPr lang="en-US" altLang="ko-KR" sz="1800">
                <a:latin typeface="굴림" pitchFamily="34" charset="-127"/>
              </a:rPr>
              <a:t>A considerably longer simulation would be needed to reduce the effect of the assumed conditions at time 0 (five of the six trucks at the loaders) and to realize accurate estimates.</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descr="Rectangle: Click to edit Master text styles&#10;Second level&#10;Third level&#10;Fourth level&#10;Fifth level"/>
          <p:cNvSpPr>
            <a:spLocks noGrp="1" noChangeArrowheads="1"/>
          </p:cNvSpPr>
          <p:nvPr>
            <p:ph type="body" idx="1"/>
          </p:nvPr>
        </p:nvSpPr>
        <p:spPr/>
        <p:txBody>
          <a:bodyPr/>
          <a:lstStyle/>
          <a:p>
            <a:r>
              <a:rPr lang="en-US" altLang="ko-KR" sz="2000"/>
              <a:t>Example 3.6 (The Dump Truck Problem Revisited)</a:t>
            </a:r>
          </a:p>
          <a:p>
            <a:pPr lvl="1"/>
            <a:r>
              <a:rPr lang="en-US" altLang="ko-KR" sz="1800"/>
              <a:t>The events and activities were identified in Example 3.5. </a:t>
            </a:r>
          </a:p>
          <a:p>
            <a:pPr lvl="1"/>
            <a:r>
              <a:rPr lang="en-US" altLang="ko-KR" sz="1800"/>
              <a:t>Using the activity scanning approach </a:t>
            </a:r>
          </a:p>
          <a:p>
            <a:pPr lvl="1"/>
            <a:endParaRPr lang="en-US" altLang="ko-KR" sz="1800"/>
          </a:p>
          <a:p>
            <a:pPr lvl="1"/>
            <a:endParaRPr lang="en-US" altLang="ko-KR" sz="1800"/>
          </a:p>
          <a:p>
            <a:pPr lvl="1"/>
            <a:endParaRPr lang="en-US" altLang="ko-KR" sz="1800"/>
          </a:p>
          <a:p>
            <a:pPr lvl="1"/>
            <a:endParaRPr lang="en-US" altLang="ko-KR" sz="1800"/>
          </a:p>
          <a:p>
            <a:pPr lvl="1"/>
            <a:endParaRPr lang="en-US" altLang="ko-KR" sz="800"/>
          </a:p>
          <a:p>
            <a:pPr lvl="1"/>
            <a:r>
              <a:rPr lang="en-US" altLang="ko-KR" sz="1800"/>
              <a:t>Using the process-interaction approach </a:t>
            </a:r>
          </a:p>
        </p:txBody>
      </p:sp>
      <p:sp>
        <p:nvSpPr>
          <p:cNvPr id="239619" name="Rectangle 3"/>
          <p:cNvSpPr>
            <a:spLocks noGrp="1" noChangeArrowheads="1"/>
          </p:cNvSpPr>
          <p:nvPr>
            <p:ph type="title"/>
          </p:nvPr>
        </p:nvSpPr>
        <p:spPr>
          <a:xfrm>
            <a:off x="685800" y="587375"/>
            <a:ext cx="6705600" cy="609600"/>
          </a:xfrm>
          <a:noFill/>
          <a:ln/>
        </p:spPr>
        <p:txBody>
          <a:bodyPr/>
          <a:lstStyle/>
          <a:p>
            <a:r>
              <a:rPr lang="en-US" altLang="ko-KR" sz="1800"/>
              <a:t>3.1.3. Manual Simulation Using Event Scheduling (14)</a:t>
            </a:r>
          </a:p>
        </p:txBody>
      </p:sp>
      <p:graphicFrame>
        <p:nvGraphicFramePr>
          <p:cNvPr id="239639" name="Group 23"/>
          <p:cNvGraphicFramePr>
            <a:graphicFrameLocks noGrp="1"/>
          </p:cNvGraphicFramePr>
          <p:nvPr/>
        </p:nvGraphicFramePr>
        <p:xfrm>
          <a:off x="1371600" y="2636838"/>
          <a:ext cx="7010400" cy="1231900"/>
        </p:xfrm>
        <a:graphic>
          <a:graphicData uri="http://schemas.openxmlformats.org/drawingml/2006/table">
            <a:tbl>
              <a:tblPr/>
              <a:tblGrid>
                <a:gridCol w="1371600">
                  <a:extLst>
                    <a:ext uri="{9D8B030D-6E8A-4147-A177-3AD203B41FA5}">
                      <a16:colId xmlns:a16="http://schemas.microsoft.com/office/drawing/2014/main" val="20000"/>
                    </a:ext>
                  </a:extLst>
                </a:gridCol>
                <a:gridCol w="5638800">
                  <a:extLst>
                    <a:ext uri="{9D8B030D-6E8A-4147-A177-3AD203B41FA5}">
                      <a16:colId xmlns:a16="http://schemas.microsoft.com/office/drawing/2014/main" val="20001"/>
                    </a:ext>
                  </a:extLst>
                </a:gridCol>
              </a:tblGrid>
              <a:tr h="322263">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0" i="0" u="none" strike="noStrike" cap="none" normalizeH="0" baseline="0" smtClean="0">
                          <a:ln>
                            <a:noFill/>
                          </a:ln>
                          <a:solidFill>
                            <a:schemeClr val="tx1"/>
                          </a:solidFill>
                          <a:effectLst/>
                          <a:latin typeface="굴림" pitchFamily="34" charset="-127"/>
                          <a:ea typeface="굴림" pitchFamily="34" charset="-127"/>
                        </a:rPr>
                        <a:t>Activity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0" i="0" u="none" strike="noStrike" cap="none" normalizeH="0" baseline="0" smtClean="0">
                          <a:ln>
                            <a:noFill/>
                          </a:ln>
                          <a:solidFill>
                            <a:schemeClr val="tx1"/>
                          </a:solidFill>
                          <a:effectLst/>
                          <a:latin typeface="굴림" pitchFamily="34" charset="-127"/>
                          <a:ea typeface="굴림" pitchFamily="34" charset="-127"/>
                        </a:rPr>
                        <a:t>Condition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9400">
                <a:tc>
                  <a:txBody>
                    <a:bodyPr/>
                    <a:lstStyle/>
                    <a:p>
                      <a:pPr marL="0" marR="0" lvl="0" indent="0" algn="l"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0" i="0" u="none" strike="noStrike" cap="none" normalizeH="0" baseline="0" smtClean="0">
                          <a:ln>
                            <a:noFill/>
                          </a:ln>
                          <a:solidFill>
                            <a:schemeClr val="tx1"/>
                          </a:solidFill>
                          <a:effectLst/>
                          <a:latin typeface="굴림" pitchFamily="34" charset="-127"/>
                          <a:ea typeface="굴림" pitchFamily="34" charset="-127"/>
                        </a:rPr>
                        <a:t>Loading time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0" i="0" u="none" strike="noStrike" cap="none" normalizeH="0" baseline="0" smtClean="0">
                          <a:ln>
                            <a:noFill/>
                          </a:ln>
                          <a:solidFill>
                            <a:schemeClr val="tx1"/>
                          </a:solidFill>
                          <a:effectLst/>
                          <a:latin typeface="굴림" pitchFamily="34" charset="-127"/>
                          <a:ea typeface="굴림" pitchFamily="34" charset="-127"/>
                        </a:rPr>
                        <a:t>Truck is at front of loader queue, and at least one loader is idle.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988">
                <a:tc>
                  <a:txBody>
                    <a:bodyPr/>
                    <a:lstStyle/>
                    <a:p>
                      <a:pPr marL="0" marR="0" lvl="0" indent="0" algn="l"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0" i="0" u="none" strike="noStrike" cap="none" normalizeH="0" baseline="0" smtClean="0">
                          <a:ln>
                            <a:noFill/>
                          </a:ln>
                          <a:solidFill>
                            <a:schemeClr val="tx1"/>
                          </a:solidFill>
                          <a:effectLst/>
                          <a:latin typeface="굴림" pitchFamily="34" charset="-127"/>
                          <a:ea typeface="굴림" pitchFamily="34" charset="-127"/>
                        </a:rPr>
                        <a:t>Weighing time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0" i="0" u="none" strike="noStrike" cap="none" normalizeH="0" baseline="0" smtClean="0">
                          <a:ln>
                            <a:noFill/>
                          </a:ln>
                          <a:solidFill>
                            <a:schemeClr val="tx1"/>
                          </a:solidFill>
                          <a:effectLst/>
                          <a:latin typeface="굴림" pitchFamily="34" charset="-127"/>
                          <a:ea typeface="굴림" pitchFamily="34" charset="-127"/>
                        </a:rPr>
                        <a:t>Truck is at front of weigh queue and weigh scale is idle.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2575">
                <a:tc>
                  <a:txBody>
                    <a:bodyPr/>
                    <a:lstStyle/>
                    <a:p>
                      <a:pPr marL="0" marR="0" lvl="0" indent="0" algn="l"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0" i="0" u="none" strike="noStrike" cap="none" normalizeH="0" baseline="0" smtClean="0">
                          <a:ln>
                            <a:noFill/>
                          </a:ln>
                          <a:solidFill>
                            <a:schemeClr val="tx1"/>
                          </a:solidFill>
                          <a:effectLst/>
                          <a:latin typeface="굴림" pitchFamily="34" charset="-127"/>
                          <a:ea typeface="굴림" pitchFamily="34" charset="-127"/>
                        </a:rPr>
                        <a:t>Travel time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0" i="0" u="none" strike="noStrike" cap="none" normalizeH="0" baseline="0" smtClean="0">
                          <a:ln>
                            <a:noFill/>
                          </a:ln>
                          <a:solidFill>
                            <a:schemeClr val="tx1"/>
                          </a:solidFill>
                          <a:effectLst/>
                          <a:latin typeface="굴림" pitchFamily="34" charset="-127"/>
                          <a:ea typeface="굴림" pitchFamily="34" charset="-127"/>
                        </a:rPr>
                        <a:t>Truck has just completed weighing.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pic>
        <p:nvPicPr>
          <p:cNvPr id="239637" name="Picture 21" descr="figure3-8"/>
          <p:cNvPicPr>
            <a:picLocks noChangeAspect="1" noChangeArrowheads="1"/>
          </p:cNvPicPr>
          <p:nvPr/>
        </p:nvPicPr>
        <p:blipFill>
          <a:blip r:embed="rId2"/>
          <a:srcRect/>
          <a:stretch>
            <a:fillRect/>
          </a:stretch>
        </p:blipFill>
        <p:spPr bwMode="auto">
          <a:xfrm>
            <a:off x="1752600" y="4572000"/>
            <a:ext cx="6096000" cy="1676400"/>
          </a:xfrm>
          <a:prstGeom prst="rect">
            <a:avLst/>
          </a:prstGeom>
          <a:noFill/>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a:xfrm>
            <a:off x="533400" y="260350"/>
            <a:ext cx="6477000" cy="609600"/>
          </a:xfrm>
        </p:spPr>
        <p:txBody>
          <a:bodyPr/>
          <a:lstStyle/>
          <a:p>
            <a:r>
              <a:rPr lang="en-US" altLang="ko-KR" sz="2400"/>
              <a:t>3.2 List Processing</a:t>
            </a:r>
          </a:p>
        </p:txBody>
      </p:sp>
      <p:sp>
        <p:nvSpPr>
          <p:cNvPr id="240643" name="Rectangle 3" descr="Rectangle: Click to edit Master text styles&#10;Second level&#10;Third level&#10;Fourth level&#10;Fifth level"/>
          <p:cNvSpPr>
            <a:spLocks noGrp="1" noChangeArrowheads="1"/>
          </p:cNvSpPr>
          <p:nvPr>
            <p:ph type="body" idx="1"/>
          </p:nvPr>
        </p:nvSpPr>
        <p:spPr>
          <a:xfrm>
            <a:off x="838200" y="4014788"/>
            <a:ext cx="7772400" cy="801687"/>
          </a:xfrm>
        </p:spPr>
        <p:txBody>
          <a:bodyPr/>
          <a:lstStyle/>
          <a:p>
            <a:r>
              <a:rPr lang="en-US" altLang="ko-KR" sz="2000"/>
              <a:t>List : a set of ordered or ranked records. </a:t>
            </a:r>
          </a:p>
          <a:p>
            <a:r>
              <a:rPr lang="en-US" altLang="ko-KR" sz="2000"/>
              <a:t>Record : one entity or one event notice.</a:t>
            </a:r>
          </a:p>
        </p:txBody>
      </p:sp>
      <p:sp>
        <p:nvSpPr>
          <p:cNvPr id="240644" name="Rectangle 4"/>
          <p:cNvSpPr>
            <a:spLocks noChangeArrowheads="1"/>
          </p:cNvSpPr>
          <p:nvPr/>
        </p:nvSpPr>
        <p:spPr bwMode="auto">
          <a:xfrm>
            <a:off x="533400" y="620713"/>
            <a:ext cx="7010400" cy="609600"/>
          </a:xfrm>
          <a:prstGeom prst="rect">
            <a:avLst/>
          </a:prstGeom>
          <a:noFill/>
          <a:ln w="9525">
            <a:noFill/>
            <a:miter lim="800000"/>
            <a:headEnd/>
            <a:tailEnd/>
          </a:ln>
          <a:effectLst/>
        </p:spPr>
        <p:txBody>
          <a:bodyPr anchor="b"/>
          <a:lstStyle/>
          <a:p>
            <a:r>
              <a:rPr lang="en-US" altLang="ko-KR" sz="2000">
                <a:solidFill>
                  <a:schemeClr val="tx2"/>
                </a:solidFill>
                <a:latin typeface="굴림" pitchFamily="34" charset="-127"/>
              </a:rPr>
              <a:t>3.2.1 List : Basic Properties and Operations (1)</a:t>
            </a:r>
          </a:p>
        </p:txBody>
      </p:sp>
      <p:grpSp>
        <p:nvGrpSpPr>
          <p:cNvPr id="240645" name="Group 5"/>
          <p:cNvGrpSpPr>
            <a:grpSpLocks/>
          </p:cNvGrpSpPr>
          <p:nvPr/>
        </p:nvGrpSpPr>
        <p:grpSpPr bwMode="auto">
          <a:xfrm>
            <a:off x="838200" y="1828800"/>
            <a:ext cx="7632700" cy="2447925"/>
            <a:chOff x="568" y="1632"/>
            <a:chExt cx="4808" cy="1542"/>
          </a:xfrm>
        </p:grpSpPr>
        <p:grpSp>
          <p:nvGrpSpPr>
            <p:cNvPr id="240646" name="Group 6"/>
            <p:cNvGrpSpPr>
              <a:grpSpLocks/>
            </p:cNvGrpSpPr>
            <p:nvPr/>
          </p:nvGrpSpPr>
          <p:grpSpPr bwMode="auto">
            <a:xfrm>
              <a:off x="864" y="2016"/>
              <a:ext cx="864" cy="774"/>
              <a:chOff x="1968" y="2160"/>
              <a:chExt cx="864" cy="774"/>
            </a:xfrm>
          </p:grpSpPr>
          <p:sp>
            <p:nvSpPr>
              <p:cNvPr id="240647" name="Rectangle 7"/>
              <p:cNvSpPr>
                <a:spLocks noChangeArrowheads="1"/>
              </p:cNvSpPr>
              <p:nvPr/>
            </p:nvSpPr>
            <p:spPr bwMode="auto">
              <a:xfrm>
                <a:off x="1968" y="2160"/>
                <a:ext cx="864" cy="768"/>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240648" name="Text Box 8"/>
              <p:cNvSpPr txBox="1">
                <a:spLocks noChangeArrowheads="1"/>
              </p:cNvSpPr>
              <p:nvPr/>
            </p:nvSpPr>
            <p:spPr bwMode="auto">
              <a:xfrm>
                <a:off x="1968" y="2160"/>
                <a:ext cx="864" cy="198"/>
              </a:xfrm>
              <a:prstGeom prst="rect">
                <a:avLst/>
              </a:prstGeom>
              <a:noFill/>
              <a:ln w="9525" cap="rnd">
                <a:solidFill>
                  <a:schemeClr val="tx1"/>
                </a:solidFill>
                <a:prstDash val="sysDot"/>
                <a:miter lim="800000"/>
                <a:headEnd/>
                <a:tailEnd/>
              </a:ln>
              <a:effectLst/>
            </p:spPr>
            <p:txBody>
              <a:bodyPr>
                <a:spAutoFit/>
              </a:bodyPr>
              <a:lstStyle/>
              <a:p>
                <a:pPr algn="ctr">
                  <a:spcBef>
                    <a:spcPct val="50000"/>
                  </a:spcBef>
                </a:pPr>
                <a:r>
                  <a:rPr lang="en-US" altLang="ko-KR" sz="1400">
                    <a:latin typeface="굴림" pitchFamily="34" charset="-127"/>
                  </a:rPr>
                  <a:t>Event type</a:t>
                </a:r>
              </a:p>
            </p:txBody>
          </p:sp>
          <p:sp>
            <p:nvSpPr>
              <p:cNvPr id="240649" name="Text Box 9"/>
              <p:cNvSpPr txBox="1">
                <a:spLocks noChangeArrowheads="1"/>
              </p:cNvSpPr>
              <p:nvPr/>
            </p:nvSpPr>
            <p:spPr bwMode="auto">
              <a:xfrm>
                <a:off x="1968" y="2352"/>
                <a:ext cx="864" cy="198"/>
              </a:xfrm>
              <a:prstGeom prst="rect">
                <a:avLst/>
              </a:prstGeom>
              <a:noFill/>
              <a:ln w="9525" cap="rnd">
                <a:solidFill>
                  <a:schemeClr val="tx1"/>
                </a:solidFill>
                <a:prstDash val="sysDot"/>
                <a:miter lim="800000"/>
                <a:headEnd/>
                <a:tailEnd/>
              </a:ln>
              <a:effectLst/>
            </p:spPr>
            <p:txBody>
              <a:bodyPr>
                <a:spAutoFit/>
              </a:bodyPr>
              <a:lstStyle/>
              <a:p>
                <a:pPr algn="ctr">
                  <a:spcBef>
                    <a:spcPct val="50000"/>
                  </a:spcBef>
                </a:pPr>
                <a:r>
                  <a:rPr lang="en-US" altLang="ko-KR" sz="1400">
                    <a:latin typeface="굴림" pitchFamily="34" charset="-127"/>
                  </a:rPr>
                  <a:t>Event time</a:t>
                </a:r>
              </a:p>
            </p:txBody>
          </p:sp>
          <p:sp>
            <p:nvSpPr>
              <p:cNvPr id="240650" name="Text Box 10"/>
              <p:cNvSpPr txBox="1">
                <a:spLocks noChangeArrowheads="1"/>
              </p:cNvSpPr>
              <p:nvPr/>
            </p:nvSpPr>
            <p:spPr bwMode="auto">
              <a:xfrm>
                <a:off x="1968" y="2544"/>
                <a:ext cx="864" cy="198"/>
              </a:xfrm>
              <a:prstGeom prst="rect">
                <a:avLst/>
              </a:prstGeom>
              <a:noFill/>
              <a:ln w="9525" cap="rnd">
                <a:solidFill>
                  <a:schemeClr val="tx1"/>
                </a:solidFill>
                <a:prstDash val="sysDot"/>
                <a:miter lim="800000"/>
                <a:headEnd/>
                <a:tailEnd/>
              </a:ln>
              <a:effectLst/>
            </p:spPr>
            <p:txBody>
              <a:bodyPr>
                <a:spAutoFit/>
              </a:bodyPr>
              <a:lstStyle/>
              <a:p>
                <a:pPr algn="ctr">
                  <a:spcBef>
                    <a:spcPct val="50000"/>
                  </a:spcBef>
                </a:pPr>
                <a:r>
                  <a:rPr lang="en-US" altLang="ko-KR" sz="1400">
                    <a:latin typeface="굴림" pitchFamily="34" charset="-127"/>
                  </a:rPr>
                  <a:t>Any data</a:t>
                </a:r>
              </a:p>
            </p:txBody>
          </p:sp>
          <p:sp>
            <p:nvSpPr>
              <p:cNvPr id="240651" name="Text Box 11"/>
              <p:cNvSpPr txBox="1">
                <a:spLocks noChangeArrowheads="1"/>
              </p:cNvSpPr>
              <p:nvPr/>
            </p:nvSpPr>
            <p:spPr bwMode="auto">
              <a:xfrm>
                <a:off x="1968" y="2736"/>
                <a:ext cx="864" cy="198"/>
              </a:xfrm>
              <a:prstGeom prst="rect">
                <a:avLst/>
              </a:prstGeom>
              <a:noFill/>
              <a:ln w="9525" cap="rnd">
                <a:solidFill>
                  <a:schemeClr val="tx1"/>
                </a:solidFill>
                <a:prstDash val="sysDot"/>
                <a:miter lim="800000"/>
                <a:headEnd/>
                <a:tailEnd/>
              </a:ln>
              <a:effectLst/>
            </p:spPr>
            <p:txBody>
              <a:bodyPr>
                <a:spAutoFit/>
              </a:bodyPr>
              <a:lstStyle/>
              <a:p>
                <a:pPr algn="ctr">
                  <a:spcBef>
                    <a:spcPct val="50000"/>
                  </a:spcBef>
                </a:pPr>
                <a:r>
                  <a:rPr lang="en-US" altLang="ko-KR" sz="1400">
                    <a:latin typeface="굴림" pitchFamily="34" charset="-127"/>
                  </a:rPr>
                  <a:t>Next pointer</a:t>
                </a:r>
              </a:p>
            </p:txBody>
          </p:sp>
        </p:grpSp>
        <p:grpSp>
          <p:nvGrpSpPr>
            <p:cNvPr id="240652" name="Group 12"/>
            <p:cNvGrpSpPr>
              <a:grpSpLocks/>
            </p:cNvGrpSpPr>
            <p:nvPr/>
          </p:nvGrpSpPr>
          <p:grpSpPr bwMode="auto">
            <a:xfrm>
              <a:off x="1968" y="2016"/>
              <a:ext cx="864" cy="774"/>
              <a:chOff x="1968" y="2160"/>
              <a:chExt cx="864" cy="774"/>
            </a:xfrm>
          </p:grpSpPr>
          <p:sp>
            <p:nvSpPr>
              <p:cNvPr id="240653" name="Rectangle 13"/>
              <p:cNvSpPr>
                <a:spLocks noChangeArrowheads="1"/>
              </p:cNvSpPr>
              <p:nvPr/>
            </p:nvSpPr>
            <p:spPr bwMode="auto">
              <a:xfrm>
                <a:off x="1968" y="2160"/>
                <a:ext cx="864" cy="768"/>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240654" name="Text Box 14"/>
              <p:cNvSpPr txBox="1">
                <a:spLocks noChangeArrowheads="1"/>
              </p:cNvSpPr>
              <p:nvPr/>
            </p:nvSpPr>
            <p:spPr bwMode="auto">
              <a:xfrm>
                <a:off x="1968" y="2160"/>
                <a:ext cx="864" cy="198"/>
              </a:xfrm>
              <a:prstGeom prst="rect">
                <a:avLst/>
              </a:prstGeom>
              <a:noFill/>
              <a:ln w="9525" cap="rnd">
                <a:solidFill>
                  <a:schemeClr val="tx1"/>
                </a:solidFill>
                <a:prstDash val="sysDot"/>
                <a:miter lim="800000"/>
                <a:headEnd/>
                <a:tailEnd/>
              </a:ln>
              <a:effectLst/>
            </p:spPr>
            <p:txBody>
              <a:bodyPr>
                <a:spAutoFit/>
              </a:bodyPr>
              <a:lstStyle/>
              <a:p>
                <a:pPr algn="ctr">
                  <a:spcBef>
                    <a:spcPct val="50000"/>
                  </a:spcBef>
                </a:pPr>
                <a:r>
                  <a:rPr lang="en-US" altLang="ko-KR" sz="1400">
                    <a:latin typeface="굴림" pitchFamily="34" charset="-127"/>
                  </a:rPr>
                  <a:t>Event type</a:t>
                </a:r>
              </a:p>
            </p:txBody>
          </p:sp>
          <p:sp>
            <p:nvSpPr>
              <p:cNvPr id="240655" name="Text Box 15"/>
              <p:cNvSpPr txBox="1">
                <a:spLocks noChangeArrowheads="1"/>
              </p:cNvSpPr>
              <p:nvPr/>
            </p:nvSpPr>
            <p:spPr bwMode="auto">
              <a:xfrm>
                <a:off x="1968" y="2352"/>
                <a:ext cx="864" cy="198"/>
              </a:xfrm>
              <a:prstGeom prst="rect">
                <a:avLst/>
              </a:prstGeom>
              <a:noFill/>
              <a:ln w="9525" cap="rnd">
                <a:solidFill>
                  <a:schemeClr val="tx1"/>
                </a:solidFill>
                <a:prstDash val="sysDot"/>
                <a:miter lim="800000"/>
                <a:headEnd/>
                <a:tailEnd/>
              </a:ln>
              <a:effectLst/>
            </p:spPr>
            <p:txBody>
              <a:bodyPr>
                <a:spAutoFit/>
              </a:bodyPr>
              <a:lstStyle/>
              <a:p>
                <a:pPr algn="ctr">
                  <a:spcBef>
                    <a:spcPct val="50000"/>
                  </a:spcBef>
                </a:pPr>
                <a:r>
                  <a:rPr lang="en-US" altLang="ko-KR" sz="1400">
                    <a:latin typeface="굴림" pitchFamily="34" charset="-127"/>
                  </a:rPr>
                  <a:t>Event time</a:t>
                </a:r>
              </a:p>
            </p:txBody>
          </p:sp>
          <p:sp>
            <p:nvSpPr>
              <p:cNvPr id="240656" name="Text Box 16"/>
              <p:cNvSpPr txBox="1">
                <a:spLocks noChangeArrowheads="1"/>
              </p:cNvSpPr>
              <p:nvPr/>
            </p:nvSpPr>
            <p:spPr bwMode="auto">
              <a:xfrm>
                <a:off x="1968" y="2544"/>
                <a:ext cx="864" cy="198"/>
              </a:xfrm>
              <a:prstGeom prst="rect">
                <a:avLst/>
              </a:prstGeom>
              <a:noFill/>
              <a:ln w="9525" cap="rnd">
                <a:solidFill>
                  <a:schemeClr val="tx1"/>
                </a:solidFill>
                <a:prstDash val="sysDot"/>
                <a:miter lim="800000"/>
                <a:headEnd/>
                <a:tailEnd/>
              </a:ln>
              <a:effectLst/>
            </p:spPr>
            <p:txBody>
              <a:bodyPr>
                <a:spAutoFit/>
              </a:bodyPr>
              <a:lstStyle/>
              <a:p>
                <a:pPr algn="ctr">
                  <a:spcBef>
                    <a:spcPct val="50000"/>
                  </a:spcBef>
                </a:pPr>
                <a:r>
                  <a:rPr lang="en-US" altLang="ko-KR" sz="1400">
                    <a:latin typeface="굴림" pitchFamily="34" charset="-127"/>
                  </a:rPr>
                  <a:t>Any data</a:t>
                </a:r>
              </a:p>
            </p:txBody>
          </p:sp>
          <p:sp>
            <p:nvSpPr>
              <p:cNvPr id="240657" name="Text Box 17"/>
              <p:cNvSpPr txBox="1">
                <a:spLocks noChangeArrowheads="1"/>
              </p:cNvSpPr>
              <p:nvPr/>
            </p:nvSpPr>
            <p:spPr bwMode="auto">
              <a:xfrm>
                <a:off x="1968" y="2736"/>
                <a:ext cx="864" cy="198"/>
              </a:xfrm>
              <a:prstGeom prst="rect">
                <a:avLst/>
              </a:prstGeom>
              <a:noFill/>
              <a:ln w="9525" cap="rnd">
                <a:solidFill>
                  <a:schemeClr val="tx1"/>
                </a:solidFill>
                <a:prstDash val="sysDot"/>
                <a:miter lim="800000"/>
                <a:headEnd/>
                <a:tailEnd/>
              </a:ln>
              <a:effectLst/>
            </p:spPr>
            <p:txBody>
              <a:bodyPr>
                <a:spAutoFit/>
              </a:bodyPr>
              <a:lstStyle/>
              <a:p>
                <a:pPr algn="ctr">
                  <a:spcBef>
                    <a:spcPct val="50000"/>
                  </a:spcBef>
                </a:pPr>
                <a:r>
                  <a:rPr lang="en-US" altLang="ko-KR" sz="1400">
                    <a:latin typeface="굴림" pitchFamily="34" charset="-127"/>
                  </a:rPr>
                  <a:t>Next pointer</a:t>
                </a:r>
              </a:p>
            </p:txBody>
          </p:sp>
        </p:grpSp>
        <p:grpSp>
          <p:nvGrpSpPr>
            <p:cNvPr id="240658" name="Group 18"/>
            <p:cNvGrpSpPr>
              <a:grpSpLocks/>
            </p:cNvGrpSpPr>
            <p:nvPr/>
          </p:nvGrpSpPr>
          <p:grpSpPr bwMode="auto">
            <a:xfrm>
              <a:off x="3072" y="2016"/>
              <a:ext cx="864" cy="774"/>
              <a:chOff x="1968" y="2160"/>
              <a:chExt cx="864" cy="774"/>
            </a:xfrm>
          </p:grpSpPr>
          <p:sp>
            <p:nvSpPr>
              <p:cNvPr id="240659" name="Rectangle 19"/>
              <p:cNvSpPr>
                <a:spLocks noChangeArrowheads="1"/>
              </p:cNvSpPr>
              <p:nvPr/>
            </p:nvSpPr>
            <p:spPr bwMode="auto">
              <a:xfrm>
                <a:off x="1968" y="2160"/>
                <a:ext cx="864" cy="768"/>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240660" name="Text Box 20"/>
              <p:cNvSpPr txBox="1">
                <a:spLocks noChangeArrowheads="1"/>
              </p:cNvSpPr>
              <p:nvPr/>
            </p:nvSpPr>
            <p:spPr bwMode="auto">
              <a:xfrm>
                <a:off x="1968" y="2160"/>
                <a:ext cx="864" cy="198"/>
              </a:xfrm>
              <a:prstGeom prst="rect">
                <a:avLst/>
              </a:prstGeom>
              <a:noFill/>
              <a:ln w="9525" cap="rnd">
                <a:solidFill>
                  <a:schemeClr val="tx1"/>
                </a:solidFill>
                <a:prstDash val="sysDot"/>
                <a:miter lim="800000"/>
                <a:headEnd/>
                <a:tailEnd/>
              </a:ln>
              <a:effectLst/>
            </p:spPr>
            <p:txBody>
              <a:bodyPr>
                <a:spAutoFit/>
              </a:bodyPr>
              <a:lstStyle/>
              <a:p>
                <a:pPr algn="ctr">
                  <a:spcBef>
                    <a:spcPct val="50000"/>
                  </a:spcBef>
                </a:pPr>
                <a:r>
                  <a:rPr lang="en-US" altLang="ko-KR" sz="1400">
                    <a:latin typeface="굴림" pitchFamily="34" charset="-127"/>
                  </a:rPr>
                  <a:t>Event type</a:t>
                </a:r>
              </a:p>
            </p:txBody>
          </p:sp>
          <p:sp>
            <p:nvSpPr>
              <p:cNvPr id="240661" name="Text Box 21"/>
              <p:cNvSpPr txBox="1">
                <a:spLocks noChangeArrowheads="1"/>
              </p:cNvSpPr>
              <p:nvPr/>
            </p:nvSpPr>
            <p:spPr bwMode="auto">
              <a:xfrm>
                <a:off x="1968" y="2352"/>
                <a:ext cx="864" cy="198"/>
              </a:xfrm>
              <a:prstGeom prst="rect">
                <a:avLst/>
              </a:prstGeom>
              <a:noFill/>
              <a:ln w="9525" cap="rnd">
                <a:solidFill>
                  <a:schemeClr val="tx1"/>
                </a:solidFill>
                <a:prstDash val="sysDot"/>
                <a:miter lim="800000"/>
                <a:headEnd/>
                <a:tailEnd/>
              </a:ln>
              <a:effectLst/>
            </p:spPr>
            <p:txBody>
              <a:bodyPr>
                <a:spAutoFit/>
              </a:bodyPr>
              <a:lstStyle/>
              <a:p>
                <a:pPr algn="ctr">
                  <a:spcBef>
                    <a:spcPct val="50000"/>
                  </a:spcBef>
                </a:pPr>
                <a:r>
                  <a:rPr lang="en-US" altLang="ko-KR" sz="1400">
                    <a:latin typeface="굴림" pitchFamily="34" charset="-127"/>
                  </a:rPr>
                  <a:t>Event time</a:t>
                </a:r>
              </a:p>
            </p:txBody>
          </p:sp>
          <p:sp>
            <p:nvSpPr>
              <p:cNvPr id="240662" name="Text Box 22"/>
              <p:cNvSpPr txBox="1">
                <a:spLocks noChangeArrowheads="1"/>
              </p:cNvSpPr>
              <p:nvPr/>
            </p:nvSpPr>
            <p:spPr bwMode="auto">
              <a:xfrm>
                <a:off x="1968" y="2544"/>
                <a:ext cx="864" cy="198"/>
              </a:xfrm>
              <a:prstGeom prst="rect">
                <a:avLst/>
              </a:prstGeom>
              <a:noFill/>
              <a:ln w="9525" cap="rnd">
                <a:solidFill>
                  <a:schemeClr val="tx1"/>
                </a:solidFill>
                <a:prstDash val="sysDot"/>
                <a:miter lim="800000"/>
                <a:headEnd/>
                <a:tailEnd/>
              </a:ln>
              <a:effectLst/>
            </p:spPr>
            <p:txBody>
              <a:bodyPr>
                <a:spAutoFit/>
              </a:bodyPr>
              <a:lstStyle/>
              <a:p>
                <a:pPr algn="ctr">
                  <a:spcBef>
                    <a:spcPct val="50000"/>
                  </a:spcBef>
                </a:pPr>
                <a:r>
                  <a:rPr lang="en-US" altLang="ko-KR" sz="1400">
                    <a:latin typeface="굴림" pitchFamily="34" charset="-127"/>
                  </a:rPr>
                  <a:t>Any data</a:t>
                </a:r>
              </a:p>
            </p:txBody>
          </p:sp>
          <p:sp>
            <p:nvSpPr>
              <p:cNvPr id="240663" name="Text Box 23"/>
              <p:cNvSpPr txBox="1">
                <a:spLocks noChangeArrowheads="1"/>
              </p:cNvSpPr>
              <p:nvPr/>
            </p:nvSpPr>
            <p:spPr bwMode="auto">
              <a:xfrm>
                <a:off x="1968" y="2736"/>
                <a:ext cx="864" cy="198"/>
              </a:xfrm>
              <a:prstGeom prst="rect">
                <a:avLst/>
              </a:prstGeom>
              <a:noFill/>
              <a:ln w="9525" cap="rnd">
                <a:solidFill>
                  <a:schemeClr val="tx1"/>
                </a:solidFill>
                <a:prstDash val="sysDot"/>
                <a:miter lim="800000"/>
                <a:headEnd/>
                <a:tailEnd/>
              </a:ln>
              <a:effectLst/>
            </p:spPr>
            <p:txBody>
              <a:bodyPr>
                <a:spAutoFit/>
              </a:bodyPr>
              <a:lstStyle/>
              <a:p>
                <a:pPr algn="ctr">
                  <a:spcBef>
                    <a:spcPct val="50000"/>
                  </a:spcBef>
                </a:pPr>
                <a:r>
                  <a:rPr lang="en-US" altLang="ko-KR" sz="1400">
                    <a:latin typeface="굴림" pitchFamily="34" charset="-127"/>
                  </a:rPr>
                  <a:t>Next pointer</a:t>
                </a:r>
              </a:p>
            </p:txBody>
          </p:sp>
        </p:grpSp>
        <p:sp>
          <p:nvSpPr>
            <p:cNvPr id="240664" name="Text Box 24"/>
            <p:cNvSpPr txBox="1">
              <a:spLocks noChangeArrowheads="1"/>
            </p:cNvSpPr>
            <p:nvPr/>
          </p:nvSpPr>
          <p:spPr bwMode="auto">
            <a:xfrm>
              <a:off x="624" y="1632"/>
              <a:ext cx="864" cy="198"/>
            </a:xfrm>
            <a:prstGeom prst="rect">
              <a:avLst/>
            </a:prstGeom>
            <a:solidFill>
              <a:schemeClr val="bg2"/>
            </a:solidFill>
            <a:ln w="9525">
              <a:solidFill>
                <a:schemeClr val="tx1"/>
              </a:solidFill>
              <a:miter lim="800000"/>
              <a:headEnd/>
              <a:tailEnd/>
            </a:ln>
            <a:effectLst/>
          </p:spPr>
          <p:txBody>
            <a:bodyPr>
              <a:spAutoFit/>
            </a:bodyPr>
            <a:lstStyle/>
            <a:p>
              <a:pPr algn="ctr">
                <a:spcBef>
                  <a:spcPct val="50000"/>
                </a:spcBef>
              </a:pPr>
              <a:r>
                <a:rPr lang="en-US" altLang="ko-KR" sz="1400">
                  <a:latin typeface="굴림" pitchFamily="34" charset="-127"/>
                </a:rPr>
                <a:t>Head Pointer</a:t>
              </a:r>
            </a:p>
          </p:txBody>
        </p:sp>
        <p:sp>
          <p:nvSpPr>
            <p:cNvPr id="240665" name="Text Box 25"/>
            <p:cNvSpPr txBox="1">
              <a:spLocks noChangeArrowheads="1"/>
            </p:cNvSpPr>
            <p:nvPr/>
          </p:nvSpPr>
          <p:spPr bwMode="auto">
            <a:xfrm>
              <a:off x="4512" y="2976"/>
              <a:ext cx="864" cy="198"/>
            </a:xfrm>
            <a:prstGeom prst="rect">
              <a:avLst/>
            </a:prstGeom>
            <a:solidFill>
              <a:schemeClr val="bg2"/>
            </a:solidFill>
            <a:ln w="9525">
              <a:solidFill>
                <a:schemeClr val="tx1"/>
              </a:solidFill>
              <a:miter lim="800000"/>
              <a:headEnd/>
              <a:tailEnd/>
            </a:ln>
            <a:effectLst/>
          </p:spPr>
          <p:txBody>
            <a:bodyPr>
              <a:spAutoFit/>
            </a:bodyPr>
            <a:lstStyle/>
            <a:p>
              <a:pPr algn="ctr">
                <a:spcBef>
                  <a:spcPct val="50000"/>
                </a:spcBef>
              </a:pPr>
              <a:r>
                <a:rPr lang="en-US" altLang="ko-KR" sz="1400">
                  <a:latin typeface="굴림" pitchFamily="34" charset="-127"/>
                </a:rPr>
                <a:t>Tail Pointer</a:t>
              </a:r>
            </a:p>
          </p:txBody>
        </p:sp>
        <p:grpSp>
          <p:nvGrpSpPr>
            <p:cNvPr id="240666" name="Group 26"/>
            <p:cNvGrpSpPr>
              <a:grpSpLocks/>
            </p:cNvGrpSpPr>
            <p:nvPr/>
          </p:nvGrpSpPr>
          <p:grpSpPr bwMode="auto">
            <a:xfrm>
              <a:off x="4176" y="2016"/>
              <a:ext cx="864" cy="774"/>
              <a:chOff x="1968" y="2160"/>
              <a:chExt cx="864" cy="774"/>
            </a:xfrm>
          </p:grpSpPr>
          <p:sp>
            <p:nvSpPr>
              <p:cNvPr id="240667" name="Rectangle 27"/>
              <p:cNvSpPr>
                <a:spLocks noChangeArrowheads="1"/>
              </p:cNvSpPr>
              <p:nvPr/>
            </p:nvSpPr>
            <p:spPr bwMode="auto">
              <a:xfrm>
                <a:off x="1968" y="2160"/>
                <a:ext cx="864" cy="768"/>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240668" name="Text Box 28"/>
              <p:cNvSpPr txBox="1">
                <a:spLocks noChangeArrowheads="1"/>
              </p:cNvSpPr>
              <p:nvPr/>
            </p:nvSpPr>
            <p:spPr bwMode="auto">
              <a:xfrm>
                <a:off x="1968" y="2160"/>
                <a:ext cx="864" cy="198"/>
              </a:xfrm>
              <a:prstGeom prst="rect">
                <a:avLst/>
              </a:prstGeom>
              <a:noFill/>
              <a:ln w="9525" cap="rnd">
                <a:solidFill>
                  <a:schemeClr val="tx1"/>
                </a:solidFill>
                <a:prstDash val="sysDot"/>
                <a:miter lim="800000"/>
                <a:headEnd/>
                <a:tailEnd/>
              </a:ln>
              <a:effectLst/>
            </p:spPr>
            <p:txBody>
              <a:bodyPr>
                <a:spAutoFit/>
              </a:bodyPr>
              <a:lstStyle/>
              <a:p>
                <a:pPr algn="ctr">
                  <a:spcBef>
                    <a:spcPct val="50000"/>
                  </a:spcBef>
                </a:pPr>
                <a:r>
                  <a:rPr lang="en-US" altLang="ko-KR" sz="1400">
                    <a:latin typeface="굴림" pitchFamily="34" charset="-127"/>
                  </a:rPr>
                  <a:t>Event type</a:t>
                </a:r>
              </a:p>
            </p:txBody>
          </p:sp>
          <p:sp>
            <p:nvSpPr>
              <p:cNvPr id="240669" name="Text Box 29"/>
              <p:cNvSpPr txBox="1">
                <a:spLocks noChangeArrowheads="1"/>
              </p:cNvSpPr>
              <p:nvPr/>
            </p:nvSpPr>
            <p:spPr bwMode="auto">
              <a:xfrm>
                <a:off x="1968" y="2352"/>
                <a:ext cx="864" cy="198"/>
              </a:xfrm>
              <a:prstGeom prst="rect">
                <a:avLst/>
              </a:prstGeom>
              <a:noFill/>
              <a:ln w="9525" cap="rnd">
                <a:solidFill>
                  <a:schemeClr val="tx1"/>
                </a:solidFill>
                <a:prstDash val="sysDot"/>
                <a:miter lim="800000"/>
                <a:headEnd/>
                <a:tailEnd/>
              </a:ln>
              <a:effectLst/>
            </p:spPr>
            <p:txBody>
              <a:bodyPr>
                <a:spAutoFit/>
              </a:bodyPr>
              <a:lstStyle/>
              <a:p>
                <a:pPr algn="ctr">
                  <a:spcBef>
                    <a:spcPct val="50000"/>
                  </a:spcBef>
                </a:pPr>
                <a:r>
                  <a:rPr lang="en-US" altLang="ko-KR" sz="1400">
                    <a:latin typeface="굴림" pitchFamily="34" charset="-127"/>
                  </a:rPr>
                  <a:t>Event time</a:t>
                </a:r>
              </a:p>
            </p:txBody>
          </p:sp>
          <p:sp>
            <p:nvSpPr>
              <p:cNvPr id="240670" name="Text Box 30"/>
              <p:cNvSpPr txBox="1">
                <a:spLocks noChangeArrowheads="1"/>
              </p:cNvSpPr>
              <p:nvPr/>
            </p:nvSpPr>
            <p:spPr bwMode="auto">
              <a:xfrm>
                <a:off x="1968" y="2544"/>
                <a:ext cx="864" cy="198"/>
              </a:xfrm>
              <a:prstGeom prst="rect">
                <a:avLst/>
              </a:prstGeom>
              <a:noFill/>
              <a:ln w="9525" cap="rnd">
                <a:solidFill>
                  <a:schemeClr val="tx1"/>
                </a:solidFill>
                <a:prstDash val="sysDot"/>
                <a:miter lim="800000"/>
                <a:headEnd/>
                <a:tailEnd/>
              </a:ln>
              <a:effectLst/>
            </p:spPr>
            <p:txBody>
              <a:bodyPr>
                <a:spAutoFit/>
              </a:bodyPr>
              <a:lstStyle/>
              <a:p>
                <a:pPr algn="ctr">
                  <a:spcBef>
                    <a:spcPct val="50000"/>
                  </a:spcBef>
                </a:pPr>
                <a:r>
                  <a:rPr lang="en-US" altLang="ko-KR" sz="1400">
                    <a:latin typeface="굴림" pitchFamily="34" charset="-127"/>
                  </a:rPr>
                  <a:t>Any data</a:t>
                </a:r>
              </a:p>
            </p:txBody>
          </p:sp>
          <p:sp>
            <p:nvSpPr>
              <p:cNvPr id="240671" name="Text Box 31"/>
              <p:cNvSpPr txBox="1">
                <a:spLocks noChangeArrowheads="1"/>
              </p:cNvSpPr>
              <p:nvPr/>
            </p:nvSpPr>
            <p:spPr bwMode="auto">
              <a:xfrm>
                <a:off x="1968" y="2736"/>
                <a:ext cx="864" cy="198"/>
              </a:xfrm>
              <a:prstGeom prst="rect">
                <a:avLst/>
              </a:prstGeom>
              <a:noFill/>
              <a:ln w="9525" cap="rnd">
                <a:solidFill>
                  <a:schemeClr val="tx1"/>
                </a:solidFill>
                <a:prstDash val="sysDot"/>
                <a:miter lim="800000"/>
                <a:headEnd/>
                <a:tailEnd/>
              </a:ln>
              <a:effectLst/>
            </p:spPr>
            <p:txBody>
              <a:bodyPr>
                <a:spAutoFit/>
              </a:bodyPr>
              <a:lstStyle/>
              <a:p>
                <a:pPr algn="ctr">
                  <a:spcBef>
                    <a:spcPct val="50000"/>
                  </a:spcBef>
                </a:pPr>
                <a:r>
                  <a:rPr lang="en-US" altLang="ko-KR" sz="1400">
                    <a:latin typeface="굴림" pitchFamily="34" charset="-127"/>
                  </a:rPr>
                  <a:t>Next pointer</a:t>
                </a:r>
              </a:p>
            </p:txBody>
          </p:sp>
        </p:grpSp>
        <p:sp>
          <p:nvSpPr>
            <p:cNvPr id="240672" name="Freeform 32"/>
            <p:cNvSpPr>
              <a:spLocks/>
            </p:cNvSpPr>
            <p:nvPr/>
          </p:nvSpPr>
          <p:spPr bwMode="auto">
            <a:xfrm>
              <a:off x="568" y="1728"/>
              <a:ext cx="1176" cy="672"/>
            </a:xfrm>
            <a:custGeom>
              <a:avLst/>
              <a:gdLst/>
              <a:ahLst/>
              <a:cxnLst>
                <a:cxn ang="0">
                  <a:pos x="920" y="0"/>
                </a:cxn>
                <a:cxn ang="0">
                  <a:pos x="1112" y="48"/>
                </a:cxn>
                <a:cxn ang="0">
                  <a:pos x="1016" y="192"/>
                </a:cxn>
                <a:cxn ang="0">
                  <a:pos x="152" y="240"/>
                </a:cxn>
                <a:cxn ang="0">
                  <a:pos x="104" y="576"/>
                </a:cxn>
                <a:cxn ang="0">
                  <a:pos x="296" y="672"/>
                </a:cxn>
              </a:cxnLst>
              <a:rect l="0" t="0" r="r" b="b"/>
              <a:pathLst>
                <a:path w="1176" h="672">
                  <a:moveTo>
                    <a:pt x="920" y="0"/>
                  </a:moveTo>
                  <a:cubicBezTo>
                    <a:pt x="1008" y="8"/>
                    <a:pt x="1096" y="16"/>
                    <a:pt x="1112" y="48"/>
                  </a:cubicBezTo>
                  <a:cubicBezTo>
                    <a:pt x="1128" y="80"/>
                    <a:pt x="1176" y="160"/>
                    <a:pt x="1016" y="192"/>
                  </a:cubicBezTo>
                  <a:cubicBezTo>
                    <a:pt x="856" y="224"/>
                    <a:pt x="304" y="176"/>
                    <a:pt x="152" y="240"/>
                  </a:cubicBezTo>
                  <a:cubicBezTo>
                    <a:pt x="0" y="304"/>
                    <a:pt x="80" y="504"/>
                    <a:pt x="104" y="576"/>
                  </a:cubicBezTo>
                  <a:cubicBezTo>
                    <a:pt x="128" y="648"/>
                    <a:pt x="212" y="660"/>
                    <a:pt x="296" y="672"/>
                  </a:cubicBezTo>
                </a:path>
              </a:pathLst>
            </a:custGeom>
            <a:noFill/>
            <a:ln w="9525">
              <a:solidFill>
                <a:schemeClr val="tx1"/>
              </a:solidFill>
              <a:round/>
              <a:headEnd type="none" w="med" len="med"/>
              <a:tailEnd type="triangle" w="med" len="med"/>
            </a:ln>
            <a:effectLst/>
          </p:spPr>
          <p:txBody>
            <a:bodyPr wrap="none"/>
            <a:lstStyle/>
            <a:p>
              <a:endParaRPr lang="en-US"/>
            </a:p>
          </p:txBody>
        </p:sp>
        <p:sp>
          <p:nvSpPr>
            <p:cNvPr id="240673" name="Freeform 33"/>
            <p:cNvSpPr>
              <a:spLocks/>
            </p:cNvSpPr>
            <p:nvPr/>
          </p:nvSpPr>
          <p:spPr bwMode="auto">
            <a:xfrm>
              <a:off x="1632" y="2400"/>
              <a:ext cx="336" cy="328"/>
            </a:xfrm>
            <a:custGeom>
              <a:avLst/>
              <a:gdLst/>
              <a:ahLst/>
              <a:cxnLst>
                <a:cxn ang="0">
                  <a:pos x="0" y="288"/>
                </a:cxn>
                <a:cxn ang="0">
                  <a:pos x="144" y="288"/>
                </a:cxn>
                <a:cxn ang="0">
                  <a:pos x="192" y="48"/>
                </a:cxn>
                <a:cxn ang="0">
                  <a:pos x="336" y="0"/>
                </a:cxn>
              </a:cxnLst>
              <a:rect l="0" t="0" r="r" b="b"/>
              <a:pathLst>
                <a:path w="336" h="328">
                  <a:moveTo>
                    <a:pt x="0" y="288"/>
                  </a:moveTo>
                  <a:cubicBezTo>
                    <a:pt x="56" y="308"/>
                    <a:pt x="112" y="328"/>
                    <a:pt x="144" y="288"/>
                  </a:cubicBezTo>
                  <a:cubicBezTo>
                    <a:pt x="176" y="248"/>
                    <a:pt x="160" y="96"/>
                    <a:pt x="192" y="48"/>
                  </a:cubicBezTo>
                  <a:cubicBezTo>
                    <a:pt x="224" y="0"/>
                    <a:pt x="280" y="0"/>
                    <a:pt x="336" y="0"/>
                  </a:cubicBezTo>
                </a:path>
              </a:pathLst>
            </a:custGeom>
            <a:noFill/>
            <a:ln w="9525">
              <a:solidFill>
                <a:schemeClr val="tx1"/>
              </a:solidFill>
              <a:round/>
              <a:headEnd type="none" w="med" len="med"/>
              <a:tailEnd type="triangle" w="med" len="med"/>
            </a:ln>
            <a:effectLst/>
          </p:spPr>
          <p:txBody>
            <a:bodyPr wrap="none"/>
            <a:lstStyle/>
            <a:p>
              <a:endParaRPr lang="en-US"/>
            </a:p>
          </p:txBody>
        </p:sp>
        <p:sp>
          <p:nvSpPr>
            <p:cNvPr id="240674" name="Freeform 34"/>
            <p:cNvSpPr>
              <a:spLocks/>
            </p:cNvSpPr>
            <p:nvPr/>
          </p:nvSpPr>
          <p:spPr bwMode="auto">
            <a:xfrm>
              <a:off x="2736" y="2400"/>
              <a:ext cx="336" cy="328"/>
            </a:xfrm>
            <a:custGeom>
              <a:avLst/>
              <a:gdLst/>
              <a:ahLst/>
              <a:cxnLst>
                <a:cxn ang="0">
                  <a:pos x="0" y="288"/>
                </a:cxn>
                <a:cxn ang="0">
                  <a:pos x="144" y="288"/>
                </a:cxn>
                <a:cxn ang="0">
                  <a:pos x="192" y="48"/>
                </a:cxn>
                <a:cxn ang="0">
                  <a:pos x="336" y="0"/>
                </a:cxn>
              </a:cxnLst>
              <a:rect l="0" t="0" r="r" b="b"/>
              <a:pathLst>
                <a:path w="336" h="328">
                  <a:moveTo>
                    <a:pt x="0" y="288"/>
                  </a:moveTo>
                  <a:cubicBezTo>
                    <a:pt x="56" y="308"/>
                    <a:pt x="112" y="328"/>
                    <a:pt x="144" y="288"/>
                  </a:cubicBezTo>
                  <a:cubicBezTo>
                    <a:pt x="176" y="248"/>
                    <a:pt x="160" y="96"/>
                    <a:pt x="192" y="48"/>
                  </a:cubicBezTo>
                  <a:cubicBezTo>
                    <a:pt x="224" y="0"/>
                    <a:pt x="280" y="0"/>
                    <a:pt x="336" y="0"/>
                  </a:cubicBezTo>
                </a:path>
              </a:pathLst>
            </a:custGeom>
            <a:noFill/>
            <a:ln w="9525">
              <a:solidFill>
                <a:schemeClr val="tx1"/>
              </a:solidFill>
              <a:round/>
              <a:headEnd type="none" w="med" len="med"/>
              <a:tailEnd type="triangle" w="med" len="med"/>
            </a:ln>
            <a:effectLst/>
          </p:spPr>
          <p:txBody>
            <a:bodyPr wrap="none"/>
            <a:lstStyle/>
            <a:p>
              <a:endParaRPr lang="en-US"/>
            </a:p>
          </p:txBody>
        </p:sp>
        <p:sp>
          <p:nvSpPr>
            <p:cNvPr id="240675" name="Freeform 35"/>
            <p:cNvSpPr>
              <a:spLocks/>
            </p:cNvSpPr>
            <p:nvPr/>
          </p:nvSpPr>
          <p:spPr bwMode="auto">
            <a:xfrm>
              <a:off x="3840" y="2400"/>
              <a:ext cx="336" cy="328"/>
            </a:xfrm>
            <a:custGeom>
              <a:avLst/>
              <a:gdLst/>
              <a:ahLst/>
              <a:cxnLst>
                <a:cxn ang="0">
                  <a:pos x="0" y="288"/>
                </a:cxn>
                <a:cxn ang="0">
                  <a:pos x="144" y="288"/>
                </a:cxn>
                <a:cxn ang="0">
                  <a:pos x="192" y="48"/>
                </a:cxn>
                <a:cxn ang="0">
                  <a:pos x="336" y="0"/>
                </a:cxn>
              </a:cxnLst>
              <a:rect l="0" t="0" r="r" b="b"/>
              <a:pathLst>
                <a:path w="336" h="328">
                  <a:moveTo>
                    <a:pt x="0" y="288"/>
                  </a:moveTo>
                  <a:cubicBezTo>
                    <a:pt x="56" y="308"/>
                    <a:pt x="112" y="328"/>
                    <a:pt x="144" y="288"/>
                  </a:cubicBezTo>
                  <a:cubicBezTo>
                    <a:pt x="176" y="248"/>
                    <a:pt x="160" y="96"/>
                    <a:pt x="192" y="48"/>
                  </a:cubicBezTo>
                  <a:cubicBezTo>
                    <a:pt x="224" y="0"/>
                    <a:pt x="280" y="0"/>
                    <a:pt x="336" y="0"/>
                  </a:cubicBezTo>
                </a:path>
              </a:pathLst>
            </a:custGeom>
            <a:noFill/>
            <a:ln w="9525">
              <a:solidFill>
                <a:schemeClr val="tx1"/>
              </a:solidFill>
              <a:round/>
              <a:headEnd type="none" w="med" len="med"/>
              <a:tailEnd type="triangle" w="med" len="med"/>
            </a:ln>
            <a:effectLst/>
          </p:spPr>
          <p:txBody>
            <a:bodyPr wrap="none"/>
            <a:lstStyle/>
            <a:p>
              <a:endParaRPr lang="en-US"/>
            </a:p>
          </p:txBody>
        </p:sp>
        <p:sp>
          <p:nvSpPr>
            <p:cNvPr id="240676" name="Freeform 36"/>
            <p:cNvSpPr>
              <a:spLocks/>
            </p:cNvSpPr>
            <p:nvPr/>
          </p:nvSpPr>
          <p:spPr bwMode="auto">
            <a:xfrm>
              <a:off x="4232" y="2400"/>
              <a:ext cx="1064" cy="672"/>
            </a:xfrm>
            <a:custGeom>
              <a:avLst/>
              <a:gdLst/>
              <a:ahLst/>
              <a:cxnLst>
                <a:cxn ang="0">
                  <a:pos x="280" y="672"/>
                </a:cxn>
                <a:cxn ang="0">
                  <a:pos x="88" y="624"/>
                </a:cxn>
                <a:cxn ang="0">
                  <a:pos x="136" y="480"/>
                </a:cxn>
                <a:cxn ang="0">
                  <a:pos x="904" y="480"/>
                </a:cxn>
                <a:cxn ang="0">
                  <a:pos x="1048" y="96"/>
                </a:cxn>
                <a:cxn ang="0">
                  <a:pos x="808" y="0"/>
                </a:cxn>
              </a:cxnLst>
              <a:rect l="0" t="0" r="r" b="b"/>
              <a:pathLst>
                <a:path w="1064" h="672">
                  <a:moveTo>
                    <a:pt x="280" y="672"/>
                  </a:moveTo>
                  <a:cubicBezTo>
                    <a:pt x="196" y="664"/>
                    <a:pt x="112" y="656"/>
                    <a:pt x="88" y="624"/>
                  </a:cubicBezTo>
                  <a:cubicBezTo>
                    <a:pt x="64" y="592"/>
                    <a:pt x="0" y="504"/>
                    <a:pt x="136" y="480"/>
                  </a:cubicBezTo>
                  <a:cubicBezTo>
                    <a:pt x="272" y="456"/>
                    <a:pt x="752" y="544"/>
                    <a:pt x="904" y="480"/>
                  </a:cubicBezTo>
                  <a:cubicBezTo>
                    <a:pt x="1056" y="416"/>
                    <a:pt x="1064" y="176"/>
                    <a:pt x="1048" y="96"/>
                  </a:cubicBezTo>
                  <a:cubicBezTo>
                    <a:pt x="1032" y="16"/>
                    <a:pt x="920" y="8"/>
                    <a:pt x="808" y="0"/>
                  </a:cubicBezTo>
                </a:path>
              </a:pathLst>
            </a:custGeom>
            <a:noFill/>
            <a:ln w="9525">
              <a:solidFill>
                <a:schemeClr val="tx1"/>
              </a:solidFill>
              <a:round/>
              <a:headEnd type="none" w="med" len="med"/>
              <a:tailEnd type="triangle" w="med" len="med"/>
            </a:ln>
            <a:effectLst/>
          </p:spPr>
          <p:txBody>
            <a:bodyPr wrap="none"/>
            <a:lstStyle/>
            <a:p>
              <a:endParaRPr lang="en-US"/>
            </a:p>
          </p:txBody>
        </p:sp>
        <p:sp>
          <p:nvSpPr>
            <p:cNvPr id="240677" name="Text Box 37"/>
            <p:cNvSpPr txBox="1">
              <a:spLocks noChangeArrowheads="1"/>
            </p:cNvSpPr>
            <p:nvPr/>
          </p:nvSpPr>
          <p:spPr bwMode="auto">
            <a:xfrm>
              <a:off x="864" y="2784"/>
              <a:ext cx="864" cy="192"/>
            </a:xfrm>
            <a:prstGeom prst="rect">
              <a:avLst/>
            </a:prstGeom>
            <a:noFill/>
            <a:ln w="9525">
              <a:noFill/>
              <a:miter lim="800000"/>
              <a:headEnd/>
              <a:tailEnd/>
            </a:ln>
            <a:effectLst/>
          </p:spPr>
          <p:txBody>
            <a:bodyPr>
              <a:spAutoFit/>
            </a:bodyPr>
            <a:lstStyle/>
            <a:p>
              <a:pPr algn="ctr">
                <a:spcBef>
                  <a:spcPct val="50000"/>
                </a:spcBef>
              </a:pPr>
              <a:r>
                <a:rPr lang="en-US" altLang="ko-KR" sz="1400">
                  <a:latin typeface="굴림" pitchFamily="34" charset="-127"/>
                </a:rPr>
                <a:t>Record</a:t>
              </a:r>
            </a:p>
          </p:txBody>
        </p:sp>
        <p:sp>
          <p:nvSpPr>
            <p:cNvPr id="240678" name="Text Box 38"/>
            <p:cNvSpPr txBox="1">
              <a:spLocks noChangeArrowheads="1"/>
            </p:cNvSpPr>
            <p:nvPr/>
          </p:nvSpPr>
          <p:spPr bwMode="auto">
            <a:xfrm>
              <a:off x="1968" y="2784"/>
              <a:ext cx="864" cy="192"/>
            </a:xfrm>
            <a:prstGeom prst="rect">
              <a:avLst/>
            </a:prstGeom>
            <a:noFill/>
            <a:ln w="9525">
              <a:noFill/>
              <a:miter lim="800000"/>
              <a:headEnd/>
              <a:tailEnd/>
            </a:ln>
            <a:effectLst/>
          </p:spPr>
          <p:txBody>
            <a:bodyPr>
              <a:spAutoFit/>
            </a:bodyPr>
            <a:lstStyle/>
            <a:p>
              <a:pPr algn="ctr">
                <a:spcBef>
                  <a:spcPct val="50000"/>
                </a:spcBef>
              </a:pPr>
              <a:r>
                <a:rPr lang="en-US" altLang="ko-KR" sz="1400">
                  <a:latin typeface="굴림" pitchFamily="34" charset="-127"/>
                </a:rPr>
                <a:t>Record</a:t>
              </a:r>
            </a:p>
          </p:txBody>
        </p:sp>
        <p:sp>
          <p:nvSpPr>
            <p:cNvPr id="240679" name="Text Box 39"/>
            <p:cNvSpPr txBox="1">
              <a:spLocks noChangeArrowheads="1"/>
            </p:cNvSpPr>
            <p:nvPr/>
          </p:nvSpPr>
          <p:spPr bwMode="auto">
            <a:xfrm>
              <a:off x="3072" y="2784"/>
              <a:ext cx="864" cy="192"/>
            </a:xfrm>
            <a:prstGeom prst="rect">
              <a:avLst/>
            </a:prstGeom>
            <a:noFill/>
            <a:ln w="9525">
              <a:noFill/>
              <a:miter lim="800000"/>
              <a:headEnd/>
              <a:tailEnd/>
            </a:ln>
            <a:effectLst/>
          </p:spPr>
          <p:txBody>
            <a:bodyPr>
              <a:spAutoFit/>
            </a:bodyPr>
            <a:lstStyle/>
            <a:p>
              <a:pPr algn="ctr">
                <a:spcBef>
                  <a:spcPct val="50000"/>
                </a:spcBef>
              </a:pPr>
              <a:r>
                <a:rPr lang="en-US" altLang="ko-KR" sz="1400">
                  <a:latin typeface="굴림" pitchFamily="34" charset="-127"/>
                </a:rPr>
                <a:t>Record</a:t>
              </a:r>
            </a:p>
          </p:txBody>
        </p:sp>
      </p:grpSp>
      <p:sp>
        <p:nvSpPr>
          <p:cNvPr id="240680" name="Rectangle 40" descr="Rectangle: Click to edit Master text styles&#10;Second level&#10;Third level&#10;Fourth level&#10;Fifth level"/>
          <p:cNvSpPr>
            <a:spLocks noChangeArrowheads="1"/>
          </p:cNvSpPr>
          <p:nvPr/>
        </p:nvSpPr>
        <p:spPr bwMode="auto">
          <a:xfrm>
            <a:off x="838200" y="4876800"/>
            <a:ext cx="7772400" cy="1143000"/>
          </a:xfrm>
          <a:prstGeom prst="rect">
            <a:avLst/>
          </a:prstGeom>
          <a:noFill/>
          <a:ln w="9525">
            <a:noFill/>
            <a:miter lim="800000"/>
            <a:headEnd/>
            <a:tailEnd/>
          </a:ln>
          <a:effectLst/>
        </p:spPr>
        <p:txBody>
          <a:bodyPr/>
          <a:lstStyle/>
          <a:p>
            <a:pPr marL="342900" indent="-342900">
              <a:spcBef>
                <a:spcPct val="20000"/>
              </a:spcBef>
              <a:buClr>
                <a:schemeClr val="hlink"/>
              </a:buClr>
              <a:buSzPct val="110000"/>
              <a:buFont typeface="Wingdings" pitchFamily="2" charset="2"/>
              <a:buBlip>
                <a:blip r:embed="rId2"/>
              </a:buBlip>
            </a:pPr>
            <a:r>
              <a:rPr lang="en-US" altLang="ko-KR" sz="2000">
                <a:latin typeface="굴림" pitchFamily="34" charset="-127"/>
              </a:rPr>
              <a:t>Field : an entity identifier and its attributes </a:t>
            </a:r>
          </a:p>
          <a:p>
            <a:pPr marL="342900" indent="-342900">
              <a:spcBef>
                <a:spcPct val="20000"/>
              </a:spcBef>
              <a:buClr>
                <a:schemeClr val="hlink"/>
              </a:buClr>
              <a:buSzPct val="110000"/>
              <a:buFont typeface="Wingdings" pitchFamily="2" charset="2"/>
              <a:buNone/>
            </a:pPr>
            <a:r>
              <a:rPr lang="en-US" altLang="ko-KR" sz="2000">
                <a:latin typeface="굴림" pitchFamily="34" charset="-127"/>
              </a:rPr>
              <a:t>            : the event type, event time, and any other event </a:t>
            </a:r>
          </a:p>
          <a:p>
            <a:pPr marL="342900" indent="-342900">
              <a:spcBef>
                <a:spcPct val="20000"/>
              </a:spcBef>
              <a:buClr>
                <a:schemeClr val="hlink"/>
              </a:buClr>
              <a:buSzPct val="110000"/>
              <a:buFont typeface="Wingdings" pitchFamily="2" charset="2"/>
              <a:buNone/>
            </a:pPr>
            <a:r>
              <a:rPr lang="en-US" altLang="ko-KR" sz="2000">
                <a:latin typeface="굴림" pitchFamily="34" charset="-127"/>
              </a:rPr>
              <a:t>              related data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altLang="ko-KR" sz="2000"/>
              <a:t>1.5 Systems and System Environment</a:t>
            </a:r>
          </a:p>
        </p:txBody>
      </p:sp>
      <p:sp>
        <p:nvSpPr>
          <p:cNvPr id="117763" name="Rectangle 3" descr="Rectangle: Click to edit Master text styles&#10;Second level&#10;Third level&#10;Fourth level&#10;Fifth level"/>
          <p:cNvSpPr>
            <a:spLocks noGrp="1" noChangeArrowheads="1"/>
          </p:cNvSpPr>
          <p:nvPr>
            <p:ph type="body" idx="1"/>
          </p:nvPr>
        </p:nvSpPr>
        <p:spPr/>
        <p:txBody>
          <a:bodyPr/>
          <a:lstStyle/>
          <a:p>
            <a:r>
              <a:rPr lang="en-US" altLang="ko-KR" sz="2000"/>
              <a:t>System</a:t>
            </a:r>
          </a:p>
          <a:p>
            <a:pPr lvl="1"/>
            <a:r>
              <a:rPr lang="en-US" altLang="ko-KR" sz="1800"/>
              <a:t>defined as a group of objects that are joined together in some regular interaction or interdependence toward the accomplishment of some purpose.</a:t>
            </a:r>
          </a:p>
          <a:p>
            <a:pPr lvl="1"/>
            <a:endParaRPr lang="en-US" altLang="ko-KR" sz="1800"/>
          </a:p>
          <a:p>
            <a:r>
              <a:rPr lang="en-US" altLang="ko-KR" sz="2000"/>
              <a:t>System Environment </a:t>
            </a:r>
          </a:p>
          <a:p>
            <a:pPr lvl="1"/>
            <a:r>
              <a:rPr lang="en-US" altLang="ko-KR" sz="1800"/>
              <a:t>changes occurring outside the system.</a:t>
            </a:r>
          </a:p>
          <a:p>
            <a:pPr lvl="1"/>
            <a:endParaRPr lang="en-US" altLang="ko-KR" sz="1800"/>
          </a:p>
          <a:p>
            <a:r>
              <a:rPr lang="en-US" altLang="ko-KR" sz="2000"/>
              <a:t>The decision on the boundary between the system and its environment may depend on the purpose of the study.</a:t>
            </a: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descr="Rectangle: Click to edit Master text styles&#10;Second level&#10;Third level&#10;Fourth level&#10;Fifth level"/>
          <p:cNvSpPr>
            <a:spLocks noGrp="1" noChangeArrowheads="1"/>
          </p:cNvSpPr>
          <p:nvPr>
            <p:ph type="body" idx="1"/>
          </p:nvPr>
        </p:nvSpPr>
        <p:spPr>
          <a:xfrm>
            <a:off x="609600" y="1600200"/>
            <a:ext cx="8153400" cy="4343400"/>
          </a:xfrm>
        </p:spPr>
        <p:txBody>
          <a:bodyPr/>
          <a:lstStyle/>
          <a:p>
            <a:r>
              <a:rPr lang="en-US" altLang="ko-KR" sz="2000"/>
              <a:t>How to store record in a physical location in computer memory</a:t>
            </a:r>
          </a:p>
          <a:p>
            <a:pPr lvl="1"/>
            <a:r>
              <a:rPr lang="en-US" altLang="ko-KR" sz="1800"/>
              <a:t>in arrays : successive records in contiguous locations </a:t>
            </a:r>
          </a:p>
          <a:p>
            <a:pPr lvl="1"/>
            <a:r>
              <a:rPr lang="en-US" altLang="ko-KR" sz="1800"/>
              <a:t>by pointers to a record  : structures in C, classes in C++ </a:t>
            </a:r>
          </a:p>
          <a:p>
            <a:pPr lvl="1"/>
            <a:endParaRPr lang="en-US" altLang="ko-KR" sz="800"/>
          </a:p>
          <a:p>
            <a:r>
              <a:rPr lang="en-US" altLang="ko-KR" sz="2000"/>
              <a:t>The main operations on a list :</a:t>
            </a:r>
          </a:p>
          <a:p>
            <a:pPr lvl="1"/>
            <a:r>
              <a:rPr lang="en-US" altLang="ko-KR" sz="1800"/>
              <a:t>Removing a record from the top of the list.</a:t>
            </a:r>
          </a:p>
          <a:p>
            <a:pPr lvl="2"/>
            <a:r>
              <a:rPr lang="en-US" altLang="ko-KR" sz="1600"/>
              <a:t>when time is advanced and the imminent event is due to be executed.</a:t>
            </a:r>
          </a:p>
          <a:p>
            <a:pPr lvl="2"/>
            <a:r>
              <a:rPr lang="en-US" altLang="ko-KR" sz="1600"/>
              <a:t>by adjusting the head pointer on the FEL </a:t>
            </a:r>
            <a:r>
              <a:rPr lang="en-US" altLang="ko-KR" sz="1600">
                <a:sym typeface="Symbol" pitchFamily="18" charset="2"/>
              </a:rPr>
              <a:t></a:t>
            </a:r>
            <a:r>
              <a:rPr lang="en-US" altLang="ko-KR" sz="1600"/>
              <a:t> by removing the event at the top of the FEL. </a:t>
            </a:r>
          </a:p>
          <a:p>
            <a:pPr lvl="1"/>
            <a:r>
              <a:rPr lang="en-US" altLang="ko-KR" sz="1800"/>
              <a:t>Removing a record from any location on the list.</a:t>
            </a:r>
          </a:p>
          <a:p>
            <a:pPr lvl="2"/>
            <a:r>
              <a:rPr lang="en-US" altLang="ko-KR" sz="1600"/>
              <a:t>If an arbitrary event is being canceled, or an entity is removed from a list based on some of its attributes (say, for example, its priority and due date) to begin an activity.</a:t>
            </a:r>
          </a:p>
          <a:p>
            <a:pPr lvl="2"/>
            <a:r>
              <a:rPr lang="en-US" altLang="ko-KR" sz="1600"/>
              <a:t>by making a partial search through the list.</a:t>
            </a:r>
          </a:p>
        </p:txBody>
      </p:sp>
      <p:sp>
        <p:nvSpPr>
          <p:cNvPr id="241667" name="Rectangle 3"/>
          <p:cNvSpPr>
            <a:spLocks noChangeArrowheads="1"/>
          </p:cNvSpPr>
          <p:nvPr/>
        </p:nvSpPr>
        <p:spPr bwMode="auto">
          <a:xfrm>
            <a:off x="685800" y="609600"/>
            <a:ext cx="7010400" cy="609600"/>
          </a:xfrm>
          <a:prstGeom prst="rect">
            <a:avLst/>
          </a:prstGeom>
          <a:noFill/>
          <a:ln w="9525">
            <a:noFill/>
            <a:miter lim="800000"/>
            <a:headEnd/>
            <a:tailEnd/>
          </a:ln>
          <a:effectLst/>
        </p:spPr>
        <p:txBody>
          <a:bodyPr anchor="b"/>
          <a:lstStyle/>
          <a:p>
            <a:r>
              <a:rPr lang="en-US" altLang="ko-KR" sz="2000">
                <a:solidFill>
                  <a:schemeClr val="tx2"/>
                </a:solidFill>
                <a:latin typeface="굴림" pitchFamily="34" charset="-127"/>
              </a:rPr>
              <a:t>3.2.1 List : Basic Properties and Operations (2)</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descr="Rectangle: Click to edit Master text styles&#10;Second level&#10;Third level&#10;Fourth level&#10;Fifth level"/>
          <p:cNvSpPr>
            <a:spLocks noGrp="1" noChangeArrowheads="1"/>
          </p:cNvSpPr>
          <p:nvPr>
            <p:ph type="body" idx="1"/>
          </p:nvPr>
        </p:nvSpPr>
        <p:spPr>
          <a:xfrm>
            <a:off x="838200" y="1676400"/>
            <a:ext cx="7924800" cy="4343400"/>
          </a:xfrm>
        </p:spPr>
        <p:txBody>
          <a:bodyPr/>
          <a:lstStyle/>
          <a:p>
            <a:r>
              <a:rPr lang="en-US" altLang="ko-KR" sz="2000"/>
              <a:t>The main operations on a list (Cont.)</a:t>
            </a:r>
          </a:p>
          <a:p>
            <a:pPr lvl="1"/>
            <a:r>
              <a:rPr lang="en-US" altLang="ko-KR" sz="1800"/>
              <a:t>Adding an entity record to the top or bottom of the list.</a:t>
            </a:r>
          </a:p>
          <a:p>
            <a:pPr lvl="2"/>
            <a:r>
              <a:rPr lang="en-US" altLang="ko-KR" sz="1600"/>
              <a:t>when an entity joins the back of a first-in first-out queue.</a:t>
            </a:r>
          </a:p>
          <a:p>
            <a:pPr lvl="2"/>
            <a:r>
              <a:rPr lang="en-US" altLang="ko-KR" sz="1600"/>
              <a:t>by adjusting the tail pointer on the FEL </a:t>
            </a:r>
            <a:r>
              <a:rPr lang="en-US" altLang="ko-KR" sz="1600">
                <a:sym typeface="Symbol" pitchFamily="18" charset="2"/>
              </a:rPr>
              <a:t> by </a:t>
            </a:r>
            <a:r>
              <a:rPr lang="en-US" altLang="ko-KR" sz="1600"/>
              <a:t>adding an entity to the bottom of the FEL</a:t>
            </a:r>
          </a:p>
          <a:p>
            <a:pPr lvl="1"/>
            <a:r>
              <a:rPr lang="en-US" altLang="ko-KR" sz="1800"/>
              <a:t>Adding a record to an arbitrary position on the list, determined </a:t>
            </a:r>
          </a:p>
          <a:p>
            <a:pPr lvl="1">
              <a:buFont typeface="Wingdings" pitchFamily="2" charset="2"/>
              <a:buNone/>
            </a:pPr>
            <a:r>
              <a:rPr lang="en-US" altLang="ko-KR" sz="1800"/>
              <a:t>    by the ranking rule.</a:t>
            </a:r>
          </a:p>
          <a:p>
            <a:pPr lvl="2"/>
            <a:r>
              <a:rPr lang="en-US" altLang="ko-KR" sz="1600"/>
              <a:t>if a queue has a ranking rule of earliest due date first (EDF).</a:t>
            </a:r>
          </a:p>
          <a:p>
            <a:pPr lvl="2"/>
            <a:r>
              <a:rPr lang="en-US" altLang="ko-KR" sz="1600"/>
              <a:t>by making a partial search through the list.</a:t>
            </a:r>
          </a:p>
          <a:p>
            <a:pPr lvl="2"/>
            <a:endParaRPr lang="en-US" altLang="ko-KR" sz="800"/>
          </a:p>
          <a:p>
            <a:r>
              <a:rPr lang="en-US" altLang="ko-KR" sz="2000"/>
              <a:t>The goal of list-processing techniques </a:t>
            </a:r>
          </a:p>
          <a:p>
            <a:pPr>
              <a:buFont typeface="Wingdings" pitchFamily="2" charset="2"/>
              <a:buNone/>
            </a:pPr>
            <a:r>
              <a:rPr lang="en-US" altLang="ko-KR" sz="2000"/>
              <a:t>    : to make second and fourth operations efficient </a:t>
            </a:r>
          </a:p>
          <a:p>
            <a:endParaRPr lang="ko-KR" altLang="en-US" sz="2000"/>
          </a:p>
        </p:txBody>
      </p:sp>
      <p:sp>
        <p:nvSpPr>
          <p:cNvPr id="242691" name="Rectangle 3"/>
          <p:cNvSpPr>
            <a:spLocks noChangeArrowheads="1"/>
          </p:cNvSpPr>
          <p:nvPr/>
        </p:nvSpPr>
        <p:spPr bwMode="auto">
          <a:xfrm>
            <a:off x="685800" y="609600"/>
            <a:ext cx="7010400" cy="609600"/>
          </a:xfrm>
          <a:prstGeom prst="rect">
            <a:avLst/>
          </a:prstGeom>
          <a:noFill/>
          <a:ln w="9525">
            <a:noFill/>
            <a:miter lim="800000"/>
            <a:headEnd/>
            <a:tailEnd/>
          </a:ln>
          <a:effectLst/>
        </p:spPr>
        <p:txBody>
          <a:bodyPr anchor="b"/>
          <a:lstStyle/>
          <a:p>
            <a:r>
              <a:rPr lang="en-US" altLang="ko-KR" sz="2000">
                <a:solidFill>
                  <a:schemeClr val="tx2"/>
                </a:solidFill>
                <a:latin typeface="굴림" pitchFamily="34" charset="-127"/>
              </a:rPr>
              <a:t>3.2.1 List : Basic Properties and Operations (3)</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descr="Rectangle: Click to edit Master text styles&#10;Second level&#10;Third level&#10;Fourth level&#10;Fifth level"/>
          <p:cNvSpPr>
            <a:spLocks noGrp="1" noChangeArrowheads="1"/>
          </p:cNvSpPr>
          <p:nvPr>
            <p:ph type="body" idx="1"/>
          </p:nvPr>
        </p:nvSpPr>
        <p:spPr/>
        <p:txBody>
          <a:bodyPr/>
          <a:lstStyle/>
          <a:p>
            <a:r>
              <a:rPr lang="en-US" altLang="ko-KR" sz="2000"/>
              <a:t>The notation R(i) : the i</a:t>
            </a:r>
            <a:r>
              <a:rPr lang="en-US" altLang="ko-KR" sz="2000" baseline="30000"/>
              <a:t>th</a:t>
            </a:r>
            <a:r>
              <a:rPr lang="en-US" altLang="ko-KR" sz="2000"/>
              <a:t> record in the array </a:t>
            </a:r>
          </a:p>
          <a:p>
            <a:r>
              <a:rPr lang="en-US" altLang="ko-KR" sz="2000"/>
              <a:t>Advantage </a:t>
            </a:r>
          </a:p>
          <a:p>
            <a:pPr lvl="1"/>
            <a:r>
              <a:rPr lang="en-US" altLang="ko-KR" sz="1800"/>
              <a:t>Any specified record, say the i</a:t>
            </a:r>
            <a:r>
              <a:rPr lang="en-US" altLang="ko-KR" sz="1800" baseline="30000"/>
              <a:t>th</a:t>
            </a:r>
            <a:r>
              <a:rPr lang="en-US" altLang="ko-KR" sz="1800"/>
              <a:t>, can be retrieved quickly without searching, merely by referencing R(i ). </a:t>
            </a:r>
          </a:p>
          <a:p>
            <a:r>
              <a:rPr lang="en-US" altLang="ko-KR" sz="2000"/>
              <a:t>Disadvantage </a:t>
            </a:r>
          </a:p>
          <a:p>
            <a:pPr lvl="1"/>
            <a:r>
              <a:rPr lang="en-US" altLang="ko-KR" sz="1800"/>
              <a:t>When items are added to the middle of a list or the list must be rearranged. </a:t>
            </a:r>
          </a:p>
          <a:p>
            <a:pPr lvl="1"/>
            <a:r>
              <a:rPr lang="en-US" altLang="ko-KR" sz="1800"/>
              <a:t>Arrays typically have a fixed size, determined at compile time or upon initial allocation when a program first begins to execute.</a:t>
            </a:r>
          </a:p>
          <a:p>
            <a:pPr lvl="1"/>
            <a:r>
              <a:rPr lang="en-US" altLang="ko-KR" sz="1800"/>
              <a:t>In simulation, the maximum number of records for any list may be difficult or impossible to determine ahead of time, while the current number in a list may vary widely over the course of the simulation run. </a:t>
            </a:r>
          </a:p>
          <a:p>
            <a:pPr lvl="1"/>
            <a:endParaRPr lang="en-US" altLang="ko-KR" sz="1800"/>
          </a:p>
        </p:txBody>
      </p:sp>
      <p:sp>
        <p:nvSpPr>
          <p:cNvPr id="243715" name="Rectangle 3"/>
          <p:cNvSpPr>
            <a:spLocks noChangeArrowheads="1"/>
          </p:cNvSpPr>
          <p:nvPr/>
        </p:nvSpPr>
        <p:spPr bwMode="auto">
          <a:xfrm>
            <a:off x="685800" y="609600"/>
            <a:ext cx="7010400" cy="609600"/>
          </a:xfrm>
          <a:prstGeom prst="rect">
            <a:avLst/>
          </a:prstGeom>
          <a:noFill/>
          <a:ln w="9525">
            <a:noFill/>
            <a:miter lim="800000"/>
            <a:headEnd/>
            <a:tailEnd/>
          </a:ln>
          <a:effectLst/>
        </p:spPr>
        <p:txBody>
          <a:bodyPr anchor="b"/>
          <a:lstStyle/>
          <a:p>
            <a:r>
              <a:rPr lang="en-US" altLang="ko-KR" sz="2000">
                <a:solidFill>
                  <a:schemeClr val="tx2"/>
                </a:solidFill>
                <a:latin typeface="굴림" pitchFamily="34" charset="-127"/>
              </a:rPr>
              <a:t>3.2.2 Using Arrays for List Processing (1)</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ChangeArrowheads="1"/>
          </p:cNvSpPr>
          <p:nvPr>
            <p:ph type="title"/>
          </p:nvPr>
        </p:nvSpPr>
        <p:spPr>
          <a:noFill/>
          <a:ln/>
        </p:spPr>
        <p:txBody>
          <a:bodyPr/>
          <a:lstStyle/>
          <a:p>
            <a:r>
              <a:rPr lang="en-US" altLang="ko-KR" sz="1800"/>
              <a:t>3.2.2 Using Arrays for List Processing (2)</a:t>
            </a:r>
          </a:p>
        </p:txBody>
      </p:sp>
      <p:sp>
        <p:nvSpPr>
          <p:cNvPr id="244739" name="Text Box 3"/>
          <p:cNvSpPr txBox="1">
            <a:spLocks noChangeArrowheads="1"/>
          </p:cNvSpPr>
          <p:nvPr/>
        </p:nvSpPr>
        <p:spPr bwMode="auto">
          <a:xfrm>
            <a:off x="3048000" y="1905000"/>
            <a:ext cx="457200" cy="314325"/>
          </a:xfrm>
          <a:prstGeom prst="rect">
            <a:avLst/>
          </a:prstGeom>
          <a:noFill/>
          <a:ln w="9525">
            <a:solidFill>
              <a:schemeClr val="tx1"/>
            </a:solidFill>
            <a:miter lim="800000"/>
            <a:headEnd/>
            <a:tailEnd/>
          </a:ln>
          <a:effectLst/>
        </p:spPr>
        <p:txBody>
          <a:bodyPr>
            <a:spAutoFit/>
          </a:bodyPr>
          <a:lstStyle/>
          <a:p>
            <a:pPr algn="ctr">
              <a:spcBef>
                <a:spcPct val="50000"/>
              </a:spcBef>
            </a:pPr>
            <a:r>
              <a:rPr lang="en-US" altLang="ko-KR" sz="1400">
                <a:latin typeface="굴림" pitchFamily="34" charset="-127"/>
              </a:rPr>
              <a:t>2</a:t>
            </a:r>
          </a:p>
        </p:txBody>
      </p:sp>
      <p:sp>
        <p:nvSpPr>
          <p:cNvPr id="244740" name="Text Box 4"/>
          <p:cNvSpPr txBox="1">
            <a:spLocks noChangeArrowheads="1"/>
          </p:cNvSpPr>
          <p:nvPr/>
        </p:nvSpPr>
        <p:spPr bwMode="auto">
          <a:xfrm>
            <a:off x="2590800" y="1905000"/>
            <a:ext cx="457200" cy="314325"/>
          </a:xfrm>
          <a:prstGeom prst="rect">
            <a:avLst/>
          </a:prstGeom>
          <a:noFill/>
          <a:ln w="9525">
            <a:solidFill>
              <a:schemeClr val="tx1"/>
            </a:solidFill>
            <a:miter lim="800000"/>
            <a:headEnd/>
            <a:tailEnd/>
          </a:ln>
          <a:effectLst/>
        </p:spPr>
        <p:txBody>
          <a:bodyPr>
            <a:spAutoFit/>
          </a:bodyPr>
          <a:lstStyle/>
          <a:p>
            <a:pPr algn="ctr">
              <a:spcBef>
                <a:spcPct val="50000"/>
              </a:spcBef>
            </a:pPr>
            <a:r>
              <a:rPr lang="en-US" altLang="ko-KR" sz="1400">
                <a:latin typeface="굴림" pitchFamily="34" charset="-127"/>
              </a:rPr>
              <a:t>1</a:t>
            </a:r>
          </a:p>
        </p:txBody>
      </p:sp>
      <p:sp>
        <p:nvSpPr>
          <p:cNvPr id="244741" name="Text Box 5"/>
          <p:cNvSpPr txBox="1">
            <a:spLocks noChangeArrowheads="1"/>
          </p:cNvSpPr>
          <p:nvPr/>
        </p:nvSpPr>
        <p:spPr bwMode="auto">
          <a:xfrm>
            <a:off x="3505200" y="1905000"/>
            <a:ext cx="457200" cy="314325"/>
          </a:xfrm>
          <a:prstGeom prst="rect">
            <a:avLst/>
          </a:prstGeom>
          <a:noFill/>
          <a:ln w="9525">
            <a:solidFill>
              <a:schemeClr val="tx1"/>
            </a:solidFill>
            <a:miter lim="800000"/>
            <a:headEnd/>
            <a:tailEnd/>
          </a:ln>
          <a:effectLst/>
        </p:spPr>
        <p:txBody>
          <a:bodyPr>
            <a:spAutoFit/>
          </a:bodyPr>
          <a:lstStyle/>
          <a:p>
            <a:pPr algn="ctr">
              <a:spcBef>
                <a:spcPct val="50000"/>
              </a:spcBef>
            </a:pPr>
            <a:r>
              <a:rPr lang="en-US" altLang="ko-KR" sz="1400">
                <a:latin typeface="굴림" pitchFamily="34" charset="-127"/>
              </a:rPr>
              <a:t>3</a:t>
            </a:r>
          </a:p>
        </p:txBody>
      </p:sp>
      <p:sp>
        <p:nvSpPr>
          <p:cNvPr id="244742" name="Text Box 6"/>
          <p:cNvSpPr txBox="1">
            <a:spLocks noChangeArrowheads="1"/>
          </p:cNvSpPr>
          <p:nvPr/>
        </p:nvSpPr>
        <p:spPr bwMode="auto">
          <a:xfrm>
            <a:off x="3962400" y="1905000"/>
            <a:ext cx="457200" cy="314325"/>
          </a:xfrm>
          <a:prstGeom prst="rect">
            <a:avLst/>
          </a:prstGeom>
          <a:noFill/>
          <a:ln w="9525">
            <a:solidFill>
              <a:schemeClr val="tx1"/>
            </a:solidFill>
            <a:miter lim="800000"/>
            <a:headEnd/>
            <a:tailEnd/>
          </a:ln>
          <a:effectLst/>
        </p:spPr>
        <p:txBody>
          <a:bodyPr>
            <a:spAutoFit/>
          </a:bodyPr>
          <a:lstStyle/>
          <a:p>
            <a:pPr algn="ctr">
              <a:spcBef>
                <a:spcPct val="50000"/>
              </a:spcBef>
            </a:pPr>
            <a:r>
              <a:rPr lang="en-US" altLang="ko-KR" sz="1400">
                <a:latin typeface="굴림" pitchFamily="34" charset="-127"/>
              </a:rPr>
              <a:t>4</a:t>
            </a:r>
          </a:p>
        </p:txBody>
      </p:sp>
      <p:sp>
        <p:nvSpPr>
          <p:cNvPr id="244743" name="Text Box 7"/>
          <p:cNvSpPr txBox="1">
            <a:spLocks noChangeArrowheads="1"/>
          </p:cNvSpPr>
          <p:nvPr/>
        </p:nvSpPr>
        <p:spPr bwMode="auto">
          <a:xfrm>
            <a:off x="4419600" y="1905000"/>
            <a:ext cx="457200" cy="314325"/>
          </a:xfrm>
          <a:prstGeom prst="rect">
            <a:avLst/>
          </a:prstGeom>
          <a:noFill/>
          <a:ln w="9525">
            <a:solidFill>
              <a:schemeClr val="tx1"/>
            </a:solidFill>
            <a:miter lim="800000"/>
            <a:headEnd/>
            <a:tailEnd/>
          </a:ln>
          <a:effectLst/>
        </p:spPr>
        <p:txBody>
          <a:bodyPr>
            <a:spAutoFit/>
          </a:bodyPr>
          <a:lstStyle/>
          <a:p>
            <a:pPr algn="ctr">
              <a:spcBef>
                <a:spcPct val="50000"/>
              </a:spcBef>
            </a:pPr>
            <a:r>
              <a:rPr lang="en-US" altLang="ko-KR" sz="1400">
                <a:latin typeface="굴림" pitchFamily="34" charset="-127"/>
              </a:rPr>
              <a:t>5</a:t>
            </a:r>
          </a:p>
        </p:txBody>
      </p:sp>
      <p:sp>
        <p:nvSpPr>
          <p:cNvPr id="244744" name="Text Box 8"/>
          <p:cNvSpPr txBox="1">
            <a:spLocks noChangeArrowheads="1"/>
          </p:cNvSpPr>
          <p:nvPr/>
        </p:nvSpPr>
        <p:spPr bwMode="auto">
          <a:xfrm>
            <a:off x="5334000" y="1905000"/>
            <a:ext cx="457200" cy="314325"/>
          </a:xfrm>
          <a:prstGeom prst="rect">
            <a:avLst/>
          </a:prstGeom>
          <a:noFill/>
          <a:ln w="9525">
            <a:solidFill>
              <a:schemeClr val="tx1"/>
            </a:solidFill>
            <a:miter lim="800000"/>
            <a:headEnd/>
            <a:tailEnd/>
          </a:ln>
          <a:effectLst/>
        </p:spPr>
        <p:txBody>
          <a:bodyPr>
            <a:spAutoFit/>
          </a:bodyPr>
          <a:lstStyle/>
          <a:p>
            <a:pPr algn="ctr">
              <a:spcBef>
                <a:spcPct val="50000"/>
              </a:spcBef>
            </a:pPr>
            <a:r>
              <a:rPr lang="en-US" altLang="ko-KR" sz="1400">
                <a:latin typeface="굴림" pitchFamily="34" charset="-127"/>
              </a:rPr>
              <a:t>8</a:t>
            </a:r>
          </a:p>
        </p:txBody>
      </p:sp>
      <p:sp>
        <p:nvSpPr>
          <p:cNvPr id="244745" name="Text Box 9"/>
          <p:cNvSpPr txBox="1">
            <a:spLocks noChangeArrowheads="1"/>
          </p:cNvSpPr>
          <p:nvPr/>
        </p:nvSpPr>
        <p:spPr bwMode="auto">
          <a:xfrm>
            <a:off x="4876800" y="1905000"/>
            <a:ext cx="457200" cy="314325"/>
          </a:xfrm>
          <a:prstGeom prst="rect">
            <a:avLst/>
          </a:prstGeom>
          <a:noFill/>
          <a:ln w="9525">
            <a:solidFill>
              <a:schemeClr val="tx1"/>
            </a:solidFill>
            <a:miter lim="800000"/>
            <a:headEnd/>
            <a:tailEnd/>
          </a:ln>
          <a:effectLst/>
        </p:spPr>
        <p:txBody>
          <a:bodyPr>
            <a:spAutoFit/>
          </a:bodyPr>
          <a:lstStyle/>
          <a:p>
            <a:pPr algn="ctr">
              <a:spcBef>
                <a:spcPct val="50000"/>
              </a:spcBef>
            </a:pPr>
            <a:r>
              <a:rPr lang="en-US" altLang="ko-KR" sz="1400">
                <a:latin typeface="굴림" pitchFamily="34" charset="-127"/>
              </a:rPr>
              <a:t>7</a:t>
            </a:r>
          </a:p>
        </p:txBody>
      </p:sp>
      <p:sp>
        <p:nvSpPr>
          <p:cNvPr id="244746" name="Text Box 10"/>
          <p:cNvSpPr txBox="1">
            <a:spLocks noChangeArrowheads="1"/>
          </p:cNvSpPr>
          <p:nvPr/>
        </p:nvSpPr>
        <p:spPr bwMode="auto">
          <a:xfrm>
            <a:off x="5791200" y="1905000"/>
            <a:ext cx="457200" cy="314325"/>
          </a:xfrm>
          <a:prstGeom prst="rect">
            <a:avLst/>
          </a:prstGeom>
          <a:noFill/>
          <a:ln w="9525">
            <a:solidFill>
              <a:schemeClr val="tx1"/>
            </a:solidFill>
            <a:miter lim="800000"/>
            <a:headEnd/>
            <a:tailEnd/>
          </a:ln>
          <a:effectLst/>
        </p:spPr>
        <p:txBody>
          <a:bodyPr>
            <a:spAutoFit/>
          </a:bodyPr>
          <a:lstStyle/>
          <a:p>
            <a:pPr algn="ctr">
              <a:spcBef>
                <a:spcPct val="50000"/>
              </a:spcBef>
            </a:pPr>
            <a:r>
              <a:rPr lang="en-US" altLang="ko-KR" sz="1400">
                <a:latin typeface="굴림" pitchFamily="34" charset="-127"/>
              </a:rPr>
              <a:t>9</a:t>
            </a:r>
          </a:p>
        </p:txBody>
      </p:sp>
      <p:sp>
        <p:nvSpPr>
          <p:cNvPr id="244747" name="Text Box 11"/>
          <p:cNvSpPr txBox="1">
            <a:spLocks noChangeArrowheads="1"/>
          </p:cNvSpPr>
          <p:nvPr/>
        </p:nvSpPr>
        <p:spPr bwMode="auto">
          <a:xfrm>
            <a:off x="6248400" y="1905000"/>
            <a:ext cx="457200" cy="314325"/>
          </a:xfrm>
          <a:prstGeom prst="rect">
            <a:avLst/>
          </a:prstGeom>
          <a:noFill/>
          <a:ln w="9525">
            <a:solidFill>
              <a:schemeClr val="tx1"/>
            </a:solidFill>
            <a:miter lim="800000"/>
            <a:headEnd/>
            <a:tailEnd/>
          </a:ln>
          <a:effectLst/>
        </p:spPr>
        <p:txBody>
          <a:bodyPr>
            <a:spAutoFit/>
          </a:bodyPr>
          <a:lstStyle/>
          <a:p>
            <a:pPr algn="ctr">
              <a:spcBef>
                <a:spcPct val="50000"/>
              </a:spcBef>
            </a:pPr>
            <a:r>
              <a:rPr lang="en-US" altLang="ko-KR" sz="1400">
                <a:latin typeface="굴림" pitchFamily="34" charset="-127"/>
              </a:rPr>
              <a:t>10</a:t>
            </a:r>
          </a:p>
        </p:txBody>
      </p:sp>
      <p:sp>
        <p:nvSpPr>
          <p:cNvPr id="244748" name="Text Box 12"/>
          <p:cNvSpPr txBox="1">
            <a:spLocks noChangeArrowheads="1"/>
          </p:cNvSpPr>
          <p:nvPr/>
        </p:nvSpPr>
        <p:spPr bwMode="auto">
          <a:xfrm>
            <a:off x="6705600" y="1905000"/>
            <a:ext cx="457200" cy="314325"/>
          </a:xfrm>
          <a:prstGeom prst="rect">
            <a:avLst/>
          </a:prstGeom>
          <a:noFill/>
          <a:ln w="9525">
            <a:solidFill>
              <a:schemeClr val="tx1"/>
            </a:solidFill>
            <a:miter lim="800000"/>
            <a:headEnd/>
            <a:tailEnd/>
          </a:ln>
          <a:effectLst/>
        </p:spPr>
        <p:txBody>
          <a:bodyPr>
            <a:spAutoFit/>
          </a:bodyPr>
          <a:lstStyle/>
          <a:p>
            <a:pPr algn="ctr">
              <a:spcBef>
                <a:spcPct val="50000"/>
              </a:spcBef>
            </a:pPr>
            <a:endParaRPr lang="ko-KR" altLang="en-US" sz="1400">
              <a:latin typeface="굴림" pitchFamily="34" charset="-127"/>
            </a:endParaRPr>
          </a:p>
        </p:txBody>
      </p:sp>
      <p:sp>
        <p:nvSpPr>
          <p:cNvPr id="244749" name="Text Box 13"/>
          <p:cNvSpPr txBox="1">
            <a:spLocks noChangeArrowheads="1"/>
          </p:cNvSpPr>
          <p:nvPr/>
        </p:nvSpPr>
        <p:spPr bwMode="auto">
          <a:xfrm>
            <a:off x="2362200" y="1676400"/>
            <a:ext cx="457200" cy="274638"/>
          </a:xfrm>
          <a:prstGeom prst="rect">
            <a:avLst/>
          </a:prstGeom>
          <a:noFill/>
          <a:ln w="9525">
            <a:noFill/>
            <a:miter lim="800000"/>
            <a:headEnd/>
            <a:tailEnd/>
          </a:ln>
          <a:effectLst/>
        </p:spPr>
        <p:txBody>
          <a:bodyPr>
            <a:spAutoFit/>
          </a:bodyPr>
          <a:lstStyle/>
          <a:p>
            <a:pPr algn="ctr">
              <a:spcBef>
                <a:spcPct val="50000"/>
              </a:spcBef>
            </a:pPr>
            <a:r>
              <a:rPr lang="en-US" altLang="ko-KR" sz="1200">
                <a:latin typeface="굴림" pitchFamily="34" charset="-127"/>
              </a:rPr>
              <a:t>100</a:t>
            </a:r>
          </a:p>
        </p:txBody>
      </p:sp>
      <p:sp>
        <p:nvSpPr>
          <p:cNvPr id="244750" name="Text Box 14"/>
          <p:cNvSpPr txBox="1">
            <a:spLocks noChangeArrowheads="1"/>
          </p:cNvSpPr>
          <p:nvPr/>
        </p:nvSpPr>
        <p:spPr bwMode="auto">
          <a:xfrm>
            <a:off x="2819400" y="1676400"/>
            <a:ext cx="457200" cy="274638"/>
          </a:xfrm>
          <a:prstGeom prst="rect">
            <a:avLst/>
          </a:prstGeom>
          <a:noFill/>
          <a:ln w="9525">
            <a:noFill/>
            <a:miter lim="800000"/>
            <a:headEnd/>
            <a:tailEnd/>
          </a:ln>
          <a:effectLst/>
        </p:spPr>
        <p:txBody>
          <a:bodyPr>
            <a:spAutoFit/>
          </a:bodyPr>
          <a:lstStyle/>
          <a:p>
            <a:pPr algn="ctr">
              <a:spcBef>
                <a:spcPct val="50000"/>
              </a:spcBef>
            </a:pPr>
            <a:r>
              <a:rPr lang="en-US" altLang="ko-KR" sz="1200">
                <a:latin typeface="굴림" pitchFamily="34" charset="-127"/>
              </a:rPr>
              <a:t>101</a:t>
            </a:r>
          </a:p>
        </p:txBody>
      </p:sp>
      <p:sp>
        <p:nvSpPr>
          <p:cNvPr id="244751" name="Text Box 15"/>
          <p:cNvSpPr txBox="1">
            <a:spLocks noChangeArrowheads="1"/>
          </p:cNvSpPr>
          <p:nvPr/>
        </p:nvSpPr>
        <p:spPr bwMode="auto">
          <a:xfrm>
            <a:off x="3276600" y="1676400"/>
            <a:ext cx="457200" cy="274638"/>
          </a:xfrm>
          <a:prstGeom prst="rect">
            <a:avLst/>
          </a:prstGeom>
          <a:noFill/>
          <a:ln w="9525">
            <a:noFill/>
            <a:miter lim="800000"/>
            <a:headEnd/>
            <a:tailEnd/>
          </a:ln>
          <a:effectLst/>
        </p:spPr>
        <p:txBody>
          <a:bodyPr>
            <a:spAutoFit/>
          </a:bodyPr>
          <a:lstStyle/>
          <a:p>
            <a:pPr algn="ctr">
              <a:spcBef>
                <a:spcPct val="50000"/>
              </a:spcBef>
            </a:pPr>
            <a:r>
              <a:rPr lang="en-US" altLang="ko-KR" sz="1200">
                <a:latin typeface="굴림" pitchFamily="34" charset="-127"/>
              </a:rPr>
              <a:t>102</a:t>
            </a:r>
          </a:p>
        </p:txBody>
      </p:sp>
      <p:sp>
        <p:nvSpPr>
          <p:cNvPr id="244752" name="Text Box 16"/>
          <p:cNvSpPr txBox="1">
            <a:spLocks noChangeArrowheads="1"/>
          </p:cNvSpPr>
          <p:nvPr/>
        </p:nvSpPr>
        <p:spPr bwMode="auto">
          <a:xfrm>
            <a:off x="3733800" y="1676400"/>
            <a:ext cx="457200" cy="274638"/>
          </a:xfrm>
          <a:prstGeom prst="rect">
            <a:avLst/>
          </a:prstGeom>
          <a:noFill/>
          <a:ln w="9525">
            <a:noFill/>
            <a:miter lim="800000"/>
            <a:headEnd/>
            <a:tailEnd/>
          </a:ln>
          <a:effectLst/>
        </p:spPr>
        <p:txBody>
          <a:bodyPr>
            <a:spAutoFit/>
          </a:bodyPr>
          <a:lstStyle/>
          <a:p>
            <a:pPr algn="ctr">
              <a:spcBef>
                <a:spcPct val="50000"/>
              </a:spcBef>
            </a:pPr>
            <a:r>
              <a:rPr lang="en-US" altLang="ko-KR" sz="1200">
                <a:latin typeface="굴림" pitchFamily="34" charset="-127"/>
              </a:rPr>
              <a:t>103</a:t>
            </a:r>
          </a:p>
        </p:txBody>
      </p:sp>
      <p:sp>
        <p:nvSpPr>
          <p:cNvPr id="244753" name="Text Box 17"/>
          <p:cNvSpPr txBox="1">
            <a:spLocks noChangeArrowheads="1"/>
          </p:cNvSpPr>
          <p:nvPr/>
        </p:nvSpPr>
        <p:spPr bwMode="auto">
          <a:xfrm>
            <a:off x="4191000" y="1676400"/>
            <a:ext cx="457200" cy="274638"/>
          </a:xfrm>
          <a:prstGeom prst="rect">
            <a:avLst/>
          </a:prstGeom>
          <a:noFill/>
          <a:ln w="9525">
            <a:noFill/>
            <a:miter lim="800000"/>
            <a:headEnd/>
            <a:tailEnd/>
          </a:ln>
          <a:effectLst/>
        </p:spPr>
        <p:txBody>
          <a:bodyPr>
            <a:spAutoFit/>
          </a:bodyPr>
          <a:lstStyle/>
          <a:p>
            <a:pPr algn="ctr">
              <a:spcBef>
                <a:spcPct val="50000"/>
              </a:spcBef>
            </a:pPr>
            <a:r>
              <a:rPr lang="en-US" altLang="ko-KR" sz="1200">
                <a:latin typeface="굴림" pitchFamily="34" charset="-127"/>
              </a:rPr>
              <a:t>104</a:t>
            </a:r>
          </a:p>
        </p:txBody>
      </p:sp>
      <p:sp>
        <p:nvSpPr>
          <p:cNvPr id="244754" name="Text Box 18"/>
          <p:cNvSpPr txBox="1">
            <a:spLocks noChangeArrowheads="1"/>
          </p:cNvSpPr>
          <p:nvPr/>
        </p:nvSpPr>
        <p:spPr bwMode="auto">
          <a:xfrm>
            <a:off x="4648200" y="1676400"/>
            <a:ext cx="457200" cy="274638"/>
          </a:xfrm>
          <a:prstGeom prst="rect">
            <a:avLst/>
          </a:prstGeom>
          <a:noFill/>
          <a:ln w="9525">
            <a:noFill/>
            <a:miter lim="800000"/>
            <a:headEnd/>
            <a:tailEnd/>
          </a:ln>
          <a:effectLst/>
        </p:spPr>
        <p:txBody>
          <a:bodyPr>
            <a:spAutoFit/>
          </a:bodyPr>
          <a:lstStyle/>
          <a:p>
            <a:pPr algn="ctr">
              <a:spcBef>
                <a:spcPct val="50000"/>
              </a:spcBef>
            </a:pPr>
            <a:r>
              <a:rPr lang="en-US" altLang="ko-KR" sz="1200">
                <a:latin typeface="굴림" pitchFamily="34" charset="-127"/>
              </a:rPr>
              <a:t>105</a:t>
            </a:r>
          </a:p>
        </p:txBody>
      </p:sp>
      <p:sp>
        <p:nvSpPr>
          <p:cNvPr id="244755" name="Text Box 19"/>
          <p:cNvSpPr txBox="1">
            <a:spLocks noChangeArrowheads="1"/>
          </p:cNvSpPr>
          <p:nvPr/>
        </p:nvSpPr>
        <p:spPr bwMode="auto">
          <a:xfrm>
            <a:off x="5105400" y="1676400"/>
            <a:ext cx="457200" cy="274638"/>
          </a:xfrm>
          <a:prstGeom prst="rect">
            <a:avLst/>
          </a:prstGeom>
          <a:noFill/>
          <a:ln w="9525">
            <a:noFill/>
            <a:miter lim="800000"/>
            <a:headEnd/>
            <a:tailEnd/>
          </a:ln>
          <a:effectLst/>
        </p:spPr>
        <p:txBody>
          <a:bodyPr>
            <a:spAutoFit/>
          </a:bodyPr>
          <a:lstStyle/>
          <a:p>
            <a:pPr algn="ctr">
              <a:spcBef>
                <a:spcPct val="50000"/>
              </a:spcBef>
            </a:pPr>
            <a:r>
              <a:rPr lang="en-US" altLang="ko-KR" sz="1200">
                <a:latin typeface="굴림" pitchFamily="34" charset="-127"/>
              </a:rPr>
              <a:t>106</a:t>
            </a:r>
          </a:p>
        </p:txBody>
      </p:sp>
      <p:sp>
        <p:nvSpPr>
          <p:cNvPr id="244756" name="Text Box 20"/>
          <p:cNvSpPr txBox="1">
            <a:spLocks noChangeArrowheads="1"/>
          </p:cNvSpPr>
          <p:nvPr/>
        </p:nvSpPr>
        <p:spPr bwMode="auto">
          <a:xfrm>
            <a:off x="5562600" y="1676400"/>
            <a:ext cx="457200" cy="274638"/>
          </a:xfrm>
          <a:prstGeom prst="rect">
            <a:avLst/>
          </a:prstGeom>
          <a:noFill/>
          <a:ln w="9525">
            <a:noFill/>
            <a:miter lim="800000"/>
            <a:headEnd/>
            <a:tailEnd/>
          </a:ln>
          <a:effectLst/>
        </p:spPr>
        <p:txBody>
          <a:bodyPr>
            <a:spAutoFit/>
          </a:bodyPr>
          <a:lstStyle/>
          <a:p>
            <a:pPr algn="ctr">
              <a:spcBef>
                <a:spcPct val="50000"/>
              </a:spcBef>
            </a:pPr>
            <a:r>
              <a:rPr lang="en-US" altLang="ko-KR" sz="1200">
                <a:latin typeface="굴림" pitchFamily="34" charset="-127"/>
              </a:rPr>
              <a:t>107</a:t>
            </a:r>
          </a:p>
        </p:txBody>
      </p:sp>
      <p:sp>
        <p:nvSpPr>
          <p:cNvPr id="244757" name="Text Box 21"/>
          <p:cNvSpPr txBox="1">
            <a:spLocks noChangeArrowheads="1"/>
          </p:cNvSpPr>
          <p:nvPr/>
        </p:nvSpPr>
        <p:spPr bwMode="auto">
          <a:xfrm>
            <a:off x="6019800" y="1676400"/>
            <a:ext cx="457200" cy="274638"/>
          </a:xfrm>
          <a:prstGeom prst="rect">
            <a:avLst/>
          </a:prstGeom>
          <a:noFill/>
          <a:ln w="9525">
            <a:noFill/>
            <a:miter lim="800000"/>
            <a:headEnd/>
            <a:tailEnd/>
          </a:ln>
          <a:effectLst/>
        </p:spPr>
        <p:txBody>
          <a:bodyPr>
            <a:spAutoFit/>
          </a:bodyPr>
          <a:lstStyle/>
          <a:p>
            <a:pPr algn="ctr">
              <a:spcBef>
                <a:spcPct val="50000"/>
              </a:spcBef>
            </a:pPr>
            <a:r>
              <a:rPr lang="en-US" altLang="ko-KR" sz="1200">
                <a:latin typeface="굴림" pitchFamily="34" charset="-127"/>
              </a:rPr>
              <a:t>108</a:t>
            </a:r>
          </a:p>
        </p:txBody>
      </p:sp>
      <p:sp>
        <p:nvSpPr>
          <p:cNvPr id="244758" name="Text Box 22"/>
          <p:cNvSpPr txBox="1">
            <a:spLocks noChangeArrowheads="1"/>
          </p:cNvSpPr>
          <p:nvPr/>
        </p:nvSpPr>
        <p:spPr bwMode="auto">
          <a:xfrm>
            <a:off x="6477000" y="1676400"/>
            <a:ext cx="457200" cy="274638"/>
          </a:xfrm>
          <a:prstGeom prst="rect">
            <a:avLst/>
          </a:prstGeom>
          <a:noFill/>
          <a:ln w="9525">
            <a:noFill/>
            <a:miter lim="800000"/>
            <a:headEnd/>
            <a:tailEnd/>
          </a:ln>
          <a:effectLst/>
        </p:spPr>
        <p:txBody>
          <a:bodyPr>
            <a:spAutoFit/>
          </a:bodyPr>
          <a:lstStyle/>
          <a:p>
            <a:pPr algn="ctr">
              <a:spcBef>
                <a:spcPct val="50000"/>
              </a:spcBef>
            </a:pPr>
            <a:r>
              <a:rPr lang="en-US" altLang="ko-KR" sz="1200">
                <a:latin typeface="굴림" pitchFamily="34" charset="-127"/>
              </a:rPr>
              <a:t>109</a:t>
            </a:r>
          </a:p>
        </p:txBody>
      </p:sp>
      <p:sp>
        <p:nvSpPr>
          <p:cNvPr id="244759" name="Text Box 23"/>
          <p:cNvSpPr txBox="1">
            <a:spLocks noChangeArrowheads="1"/>
          </p:cNvSpPr>
          <p:nvPr/>
        </p:nvSpPr>
        <p:spPr bwMode="auto">
          <a:xfrm>
            <a:off x="6934200" y="1676400"/>
            <a:ext cx="457200" cy="274638"/>
          </a:xfrm>
          <a:prstGeom prst="rect">
            <a:avLst/>
          </a:prstGeom>
          <a:noFill/>
          <a:ln w="9525">
            <a:noFill/>
            <a:miter lim="800000"/>
            <a:headEnd/>
            <a:tailEnd/>
          </a:ln>
          <a:effectLst/>
        </p:spPr>
        <p:txBody>
          <a:bodyPr>
            <a:spAutoFit/>
          </a:bodyPr>
          <a:lstStyle/>
          <a:p>
            <a:pPr algn="ctr">
              <a:spcBef>
                <a:spcPct val="50000"/>
              </a:spcBef>
            </a:pPr>
            <a:r>
              <a:rPr lang="en-US" altLang="ko-KR" sz="1200">
                <a:latin typeface="굴림" pitchFamily="34" charset="-127"/>
              </a:rPr>
              <a:t>110</a:t>
            </a:r>
          </a:p>
        </p:txBody>
      </p:sp>
      <p:sp>
        <p:nvSpPr>
          <p:cNvPr id="244760" name="Text Box 24"/>
          <p:cNvSpPr txBox="1">
            <a:spLocks noChangeArrowheads="1"/>
          </p:cNvSpPr>
          <p:nvPr/>
        </p:nvSpPr>
        <p:spPr bwMode="auto">
          <a:xfrm>
            <a:off x="838200" y="1676400"/>
            <a:ext cx="1447800" cy="274638"/>
          </a:xfrm>
          <a:prstGeom prst="rect">
            <a:avLst/>
          </a:prstGeom>
          <a:noFill/>
          <a:ln w="9525">
            <a:noFill/>
            <a:miter lim="800000"/>
            <a:headEnd/>
            <a:tailEnd/>
          </a:ln>
          <a:effectLst/>
        </p:spPr>
        <p:txBody>
          <a:bodyPr>
            <a:spAutoFit/>
          </a:bodyPr>
          <a:lstStyle/>
          <a:p>
            <a:pPr algn="ctr">
              <a:spcBef>
                <a:spcPct val="50000"/>
              </a:spcBef>
            </a:pPr>
            <a:r>
              <a:rPr lang="en-US" altLang="ko-KR" sz="1200">
                <a:latin typeface="굴림" pitchFamily="34" charset="-127"/>
              </a:rPr>
              <a:t>Memory address</a:t>
            </a:r>
          </a:p>
        </p:txBody>
      </p:sp>
      <p:sp>
        <p:nvSpPr>
          <p:cNvPr id="244761" name="Text Box 25"/>
          <p:cNvSpPr txBox="1">
            <a:spLocks noChangeArrowheads="1"/>
          </p:cNvSpPr>
          <p:nvPr/>
        </p:nvSpPr>
        <p:spPr bwMode="auto">
          <a:xfrm>
            <a:off x="3048000" y="3352800"/>
            <a:ext cx="457200" cy="314325"/>
          </a:xfrm>
          <a:prstGeom prst="rect">
            <a:avLst/>
          </a:prstGeom>
          <a:noFill/>
          <a:ln w="9525">
            <a:solidFill>
              <a:schemeClr val="tx1"/>
            </a:solidFill>
            <a:miter lim="800000"/>
            <a:headEnd/>
            <a:tailEnd/>
          </a:ln>
          <a:effectLst/>
        </p:spPr>
        <p:txBody>
          <a:bodyPr>
            <a:spAutoFit/>
          </a:bodyPr>
          <a:lstStyle/>
          <a:p>
            <a:pPr algn="ctr">
              <a:spcBef>
                <a:spcPct val="50000"/>
              </a:spcBef>
            </a:pPr>
            <a:r>
              <a:rPr lang="en-US" altLang="ko-KR" sz="1400">
                <a:latin typeface="굴림" pitchFamily="34" charset="-127"/>
              </a:rPr>
              <a:t>2</a:t>
            </a:r>
          </a:p>
        </p:txBody>
      </p:sp>
      <p:sp>
        <p:nvSpPr>
          <p:cNvPr id="244762" name="Text Box 26"/>
          <p:cNvSpPr txBox="1">
            <a:spLocks noChangeArrowheads="1"/>
          </p:cNvSpPr>
          <p:nvPr/>
        </p:nvSpPr>
        <p:spPr bwMode="auto">
          <a:xfrm>
            <a:off x="2590800" y="3352800"/>
            <a:ext cx="457200" cy="314325"/>
          </a:xfrm>
          <a:prstGeom prst="rect">
            <a:avLst/>
          </a:prstGeom>
          <a:noFill/>
          <a:ln w="9525">
            <a:solidFill>
              <a:schemeClr val="tx1"/>
            </a:solidFill>
            <a:miter lim="800000"/>
            <a:headEnd/>
            <a:tailEnd/>
          </a:ln>
          <a:effectLst/>
        </p:spPr>
        <p:txBody>
          <a:bodyPr>
            <a:spAutoFit/>
          </a:bodyPr>
          <a:lstStyle/>
          <a:p>
            <a:pPr algn="ctr">
              <a:spcBef>
                <a:spcPct val="50000"/>
              </a:spcBef>
            </a:pPr>
            <a:r>
              <a:rPr lang="en-US" altLang="ko-KR" sz="1400">
                <a:latin typeface="굴림" pitchFamily="34" charset="-127"/>
              </a:rPr>
              <a:t>1</a:t>
            </a:r>
          </a:p>
        </p:txBody>
      </p:sp>
      <p:sp>
        <p:nvSpPr>
          <p:cNvPr id="244763" name="Text Box 27"/>
          <p:cNvSpPr txBox="1">
            <a:spLocks noChangeArrowheads="1"/>
          </p:cNvSpPr>
          <p:nvPr/>
        </p:nvSpPr>
        <p:spPr bwMode="auto">
          <a:xfrm>
            <a:off x="3505200" y="3352800"/>
            <a:ext cx="457200" cy="314325"/>
          </a:xfrm>
          <a:prstGeom prst="rect">
            <a:avLst/>
          </a:prstGeom>
          <a:noFill/>
          <a:ln w="9525">
            <a:solidFill>
              <a:schemeClr val="tx1"/>
            </a:solidFill>
            <a:miter lim="800000"/>
            <a:headEnd/>
            <a:tailEnd/>
          </a:ln>
          <a:effectLst/>
        </p:spPr>
        <p:txBody>
          <a:bodyPr>
            <a:spAutoFit/>
          </a:bodyPr>
          <a:lstStyle/>
          <a:p>
            <a:pPr algn="ctr">
              <a:spcBef>
                <a:spcPct val="50000"/>
              </a:spcBef>
            </a:pPr>
            <a:r>
              <a:rPr lang="en-US" altLang="ko-KR" sz="1400">
                <a:latin typeface="굴림" pitchFamily="34" charset="-127"/>
              </a:rPr>
              <a:t>3</a:t>
            </a:r>
          </a:p>
        </p:txBody>
      </p:sp>
      <p:sp>
        <p:nvSpPr>
          <p:cNvPr id="244764" name="Text Box 28"/>
          <p:cNvSpPr txBox="1">
            <a:spLocks noChangeArrowheads="1"/>
          </p:cNvSpPr>
          <p:nvPr/>
        </p:nvSpPr>
        <p:spPr bwMode="auto">
          <a:xfrm>
            <a:off x="3962400" y="3352800"/>
            <a:ext cx="457200" cy="314325"/>
          </a:xfrm>
          <a:prstGeom prst="rect">
            <a:avLst/>
          </a:prstGeom>
          <a:noFill/>
          <a:ln w="9525">
            <a:solidFill>
              <a:schemeClr val="tx1"/>
            </a:solidFill>
            <a:miter lim="800000"/>
            <a:headEnd/>
            <a:tailEnd/>
          </a:ln>
          <a:effectLst/>
        </p:spPr>
        <p:txBody>
          <a:bodyPr>
            <a:spAutoFit/>
          </a:bodyPr>
          <a:lstStyle/>
          <a:p>
            <a:pPr algn="ctr">
              <a:spcBef>
                <a:spcPct val="50000"/>
              </a:spcBef>
            </a:pPr>
            <a:r>
              <a:rPr lang="en-US" altLang="ko-KR" sz="1400">
                <a:latin typeface="굴림" pitchFamily="34" charset="-127"/>
              </a:rPr>
              <a:t>4</a:t>
            </a:r>
          </a:p>
        </p:txBody>
      </p:sp>
      <p:sp>
        <p:nvSpPr>
          <p:cNvPr id="244765" name="Text Box 29"/>
          <p:cNvSpPr txBox="1">
            <a:spLocks noChangeArrowheads="1"/>
          </p:cNvSpPr>
          <p:nvPr/>
        </p:nvSpPr>
        <p:spPr bwMode="auto">
          <a:xfrm>
            <a:off x="4419600" y="3352800"/>
            <a:ext cx="457200" cy="314325"/>
          </a:xfrm>
          <a:prstGeom prst="rect">
            <a:avLst/>
          </a:prstGeom>
          <a:noFill/>
          <a:ln w="9525">
            <a:solidFill>
              <a:schemeClr val="tx1"/>
            </a:solidFill>
            <a:miter lim="800000"/>
            <a:headEnd/>
            <a:tailEnd/>
          </a:ln>
          <a:effectLst/>
        </p:spPr>
        <p:txBody>
          <a:bodyPr>
            <a:spAutoFit/>
          </a:bodyPr>
          <a:lstStyle/>
          <a:p>
            <a:pPr algn="ctr">
              <a:spcBef>
                <a:spcPct val="50000"/>
              </a:spcBef>
            </a:pPr>
            <a:r>
              <a:rPr lang="en-US" altLang="ko-KR" sz="1400">
                <a:latin typeface="굴림" pitchFamily="34" charset="-127"/>
              </a:rPr>
              <a:t>5</a:t>
            </a:r>
          </a:p>
        </p:txBody>
      </p:sp>
      <p:sp>
        <p:nvSpPr>
          <p:cNvPr id="244766" name="Text Box 30"/>
          <p:cNvSpPr txBox="1">
            <a:spLocks noChangeArrowheads="1"/>
          </p:cNvSpPr>
          <p:nvPr/>
        </p:nvSpPr>
        <p:spPr bwMode="auto">
          <a:xfrm>
            <a:off x="5791200" y="3352800"/>
            <a:ext cx="457200" cy="314325"/>
          </a:xfrm>
          <a:prstGeom prst="rect">
            <a:avLst/>
          </a:prstGeom>
          <a:noFill/>
          <a:ln w="9525">
            <a:solidFill>
              <a:schemeClr val="tx1"/>
            </a:solidFill>
            <a:miter lim="800000"/>
            <a:headEnd/>
            <a:tailEnd/>
          </a:ln>
          <a:effectLst/>
        </p:spPr>
        <p:txBody>
          <a:bodyPr>
            <a:spAutoFit/>
          </a:bodyPr>
          <a:lstStyle/>
          <a:p>
            <a:pPr algn="ctr">
              <a:spcBef>
                <a:spcPct val="50000"/>
              </a:spcBef>
            </a:pPr>
            <a:r>
              <a:rPr lang="en-US" altLang="ko-KR" sz="1400">
                <a:latin typeface="굴림" pitchFamily="34" charset="-127"/>
              </a:rPr>
              <a:t>8</a:t>
            </a:r>
          </a:p>
        </p:txBody>
      </p:sp>
      <p:sp>
        <p:nvSpPr>
          <p:cNvPr id="244767" name="Text Box 31"/>
          <p:cNvSpPr txBox="1">
            <a:spLocks noChangeArrowheads="1"/>
          </p:cNvSpPr>
          <p:nvPr/>
        </p:nvSpPr>
        <p:spPr bwMode="auto">
          <a:xfrm>
            <a:off x="5334000" y="3352800"/>
            <a:ext cx="457200" cy="314325"/>
          </a:xfrm>
          <a:prstGeom prst="rect">
            <a:avLst/>
          </a:prstGeom>
          <a:noFill/>
          <a:ln w="9525">
            <a:solidFill>
              <a:schemeClr val="tx1"/>
            </a:solidFill>
            <a:miter lim="800000"/>
            <a:headEnd/>
            <a:tailEnd/>
          </a:ln>
          <a:effectLst/>
        </p:spPr>
        <p:txBody>
          <a:bodyPr>
            <a:spAutoFit/>
          </a:bodyPr>
          <a:lstStyle/>
          <a:p>
            <a:pPr algn="ctr">
              <a:spcBef>
                <a:spcPct val="50000"/>
              </a:spcBef>
            </a:pPr>
            <a:r>
              <a:rPr lang="en-US" altLang="ko-KR" sz="1400">
                <a:latin typeface="굴림" pitchFamily="34" charset="-127"/>
              </a:rPr>
              <a:t>7</a:t>
            </a:r>
          </a:p>
        </p:txBody>
      </p:sp>
      <p:sp>
        <p:nvSpPr>
          <p:cNvPr id="244768" name="Text Box 32"/>
          <p:cNvSpPr txBox="1">
            <a:spLocks noChangeArrowheads="1"/>
          </p:cNvSpPr>
          <p:nvPr/>
        </p:nvSpPr>
        <p:spPr bwMode="auto">
          <a:xfrm>
            <a:off x="6248400" y="3352800"/>
            <a:ext cx="457200" cy="314325"/>
          </a:xfrm>
          <a:prstGeom prst="rect">
            <a:avLst/>
          </a:prstGeom>
          <a:noFill/>
          <a:ln w="9525">
            <a:solidFill>
              <a:schemeClr val="tx1"/>
            </a:solidFill>
            <a:miter lim="800000"/>
            <a:headEnd/>
            <a:tailEnd/>
          </a:ln>
          <a:effectLst/>
        </p:spPr>
        <p:txBody>
          <a:bodyPr>
            <a:spAutoFit/>
          </a:bodyPr>
          <a:lstStyle/>
          <a:p>
            <a:pPr algn="ctr">
              <a:spcBef>
                <a:spcPct val="50000"/>
              </a:spcBef>
            </a:pPr>
            <a:r>
              <a:rPr lang="en-US" altLang="ko-KR" sz="1400">
                <a:latin typeface="굴림" pitchFamily="34" charset="-127"/>
              </a:rPr>
              <a:t>9</a:t>
            </a:r>
          </a:p>
        </p:txBody>
      </p:sp>
      <p:sp>
        <p:nvSpPr>
          <p:cNvPr id="244769" name="Text Box 33"/>
          <p:cNvSpPr txBox="1">
            <a:spLocks noChangeArrowheads="1"/>
          </p:cNvSpPr>
          <p:nvPr/>
        </p:nvSpPr>
        <p:spPr bwMode="auto">
          <a:xfrm>
            <a:off x="6705600" y="3352800"/>
            <a:ext cx="457200" cy="314325"/>
          </a:xfrm>
          <a:prstGeom prst="rect">
            <a:avLst/>
          </a:prstGeom>
          <a:noFill/>
          <a:ln w="9525">
            <a:solidFill>
              <a:schemeClr val="tx1"/>
            </a:solidFill>
            <a:miter lim="800000"/>
            <a:headEnd/>
            <a:tailEnd/>
          </a:ln>
          <a:effectLst/>
        </p:spPr>
        <p:txBody>
          <a:bodyPr>
            <a:spAutoFit/>
          </a:bodyPr>
          <a:lstStyle/>
          <a:p>
            <a:pPr algn="ctr">
              <a:spcBef>
                <a:spcPct val="50000"/>
              </a:spcBef>
            </a:pPr>
            <a:r>
              <a:rPr lang="en-US" altLang="ko-KR" sz="1400">
                <a:latin typeface="굴림" pitchFamily="34" charset="-127"/>
              </a:rPr>
              <a:t>10</a:t>
            </a:r>
          </a:p>
        </p:txBody>
      </p:sp>
      <p:sp>
        <p:nvSpPr>
          <p:cNvPr id="244770" name="Text Box 34"/>
          <p:cNvSpPr txBox="1">
            <a:spLocks noChangeArrowheads="1"/>
          </p:cNvSpPr>
          <p:nvPr/>
        </p:nvSpPr>
        <p:spPr bwMode="auto">
          <a:xfrm>
            <a:off x="2362200" y="3124200"/>
            <a:ext cx="457200" cy="274638"/>
          </a:xfrm>
          <a:prstGeom prst="rect">
            <a:avLst/>
          </a:prstGeom>
          <a:noFill/>
          <a:ln w="9525">
            <a:noFill/>
            <a:miter lim="800000"/>
            <a:headEnd/>
            <a:tailEnd/>
          </a:ln>
          <a:effectLst/>
        </p:spPr>
        <p:txBody>
          <a:bodyPr>
            <a:spAutoFit/>
          </a:bodyPr>
          <a:lstStyle/>
          <a:p>
            <a:pPr algn="ctr">
              <a:spcBef>
                <a:spcPct val="50000"/>
              </a:spcBef>
            </a:pPr>
            <a:r>
              <a:rPr lang="en-US" altLang="ko-KR" sz="1200">
                <a:latin typeface="굴림" pitchFamily="34" charset="-127"/>
              </a:rPr>
              <a:t>100</a:t>
            </a:r>
          </a:p>
        </p:txBody>
      </p:sp>
      <p:sp>
        <p:nvSpPr>
          <p:cNvPr id="244771" name="Text Box 35"/>
          <p:cNvSpPr txBox="1">
            <a:spLocks noChangeArrowheads="1"/>
          </p:cNvSpPr>
          <p:nvPr/>
        </p:nvSpPr>
        <p:spPr bwMode="auto">
          <a:xfrm>
            <a:off x="2819400" y="3124200"/>
            <a:ext cx="457200" cy="274638"/>
          </a:xfrm>
          <a:prstGeom prst="rect">
            <a:avLst/>
          </a:prstGeom>
          <a:noFill/>
          <a:ln w="9525">
            <a:noFill/>
            <a:miter lim="800000"/>
            <a:headEnd/>
            <a:tailEnd/>
          </a:ln>
          <a:effectLst/>
        </p:spPr>
        <p:txBody>
          <a:bodyPr>
            <a:spAutoFit/>
          </a:bodyPr>
          <a:lstStyle/>
          <a:p>
            <a:pPr algn="ctr">
              <a:spcBef>
                <a:spcPct val="50000"/>
              </a:spcBef>
            </a:pPr>
            <a:r>
              <a:rPr lang="en-US" altLang="ko-KR" sz="1200">
                <a:latin typeface="굴림" pitchFamily="34" charset="-127"/>
              </a:rPr>
              <a:t>101</a:t>
            </a:r>
          </a:p>
        </p:txBody>
      </p:sp>
      <p:sp>
        <p:nvSpPr>
          <p:cNvPr id="244772" name="Text Box 36"/>
          <p:cNvSpPr txBox="1">
            <a:spLocks noChangeArrowheads="1"/>
          </p:cNvSpPr>
          <p:nvPr/>
        </p:nvSpPr>
        <p:spPr bwMode="auto">
          <a:xfrm>
            <a:off x="3276600" y="3124200"/>
            <a:ext cx="457200" cy="274638"/>
          </a:xfrm>
          <a:prstGeom prst="rect">
            <a:avLst/>
          </a:prstGeom>
          <a:noFill/>
          <a:ln w="9525">
            <a:noFill/>
            <a:miter lim="800000"/>
            <a:headEnd/>
            <a:tailEnd/>
          </a:ln>
          <a:effectLst/>
        </p:spPr>
        <p:txBody>
          <a:bodyPr>
            <a:spAutoFit/>
          </a:bodyPr>
          <a:lstStyle/>
          <a:p>
            <a:pPr algn="ctr">
              <a:spcBef>
                <a:spcPct val="50000"/>
              </a:spcBef>
            </a:pPr>
            <a:r>
              <a:rPr lang="en-US" altLang="ko-KR" sz="1200">
                <a:latin typeface="굴림" pitchFamily="34" charset="-127"/>
              </a:rPr>
              <a:t>102</a:t>
            </a:r>
          </a:p>
        </p:txBody>
      </p:sp>
      <p:sp>
        <p:nvSpPr>
          <p:cNvPr id="244773" name="Text Box 37"/>
          <p:cNvSpPr txBox="1">
            <a:spLocks noChangeArrowheads="1"/>
          </p:cNvSpPr>
          <p:nvPr/>
        </p:nvSpPr>
        <p:spPr bwMode="auto">
          <a:xfrm>
            <a:off x="3733800" y="3124200"/>
            <a:ext cx="457200" cy="274638"/>
          </a:xfrm>
          <a:prstGeom prst="rect">
            <a:avLst/>
          </a:prstGeom>
          <a:noFill/>
          <a:ln w="9525">
            <a:noFill/>
            <a:miter lim="800000"/>
            <a:headEnd/>
            <a:tailEnd/>
          </a:ln>
          <a:effectLst/>
        </p:spPr>
        <p:txBody>
          <a:bodyPr>
            <a:spAutoFit/>
          </a:bodyPr>
          <a:lstStyle/>
          <a:p>
            <a:pPr algn="ctr">
              <a:spcBef>
                <a:spcPct val="50000"/>
              </a:spcBef>
            </a:pPr>
            <a:r>
              <a:rPr lang="en-US" altLang="ko-KR" sz="1200">
                <a:latin typeface="굴림" pitchFamily="34" charset="-127"/>
              </a:rPr>
              <a:t>103</a:t>
            </a:r>
          </a:p>
        </p:txBody>
      </p:sp>
      <p:sp>
        <p:nvSpPr>
          <p:cNvPr id="244774" name="Text Box 38"/>
          <p:cNvSpPr txBox="1">
            <a:spLocks noChangeArrowheads="1"/>
          </p:cNvSpPr>
          <p:nvPr/>
        </p:nvSpPr>
        <p:spPr bwMode="auto">
          <a:xfrm>
            <a:off x="4191000" y="3124200"/>
            <a:ext cx="457200" cy="274638"/>
          </a:xfrm>
          <a:prstGeom prst="rect">
            <a:avLst/>
          </a:prstGeom>
          <a:noFill/>
          <a:ln w="9525">
            <a:noFill/>
            <a:miter lim="800000"/>
            <a:headEnd/>
            <a:tailEnd/>
          </a:ln>
          <a:effectLst/>
        </p:spPr>
        <p:txBody>
          <a:bodyPr>
            <a:spAutoFit/>
          </a:bodyPr>
          <a:lstStyle/>
          <a:p>
            <a:pPr algn="ctr">
              <a:spcBef>
                <a:spcPct val="50000"/>
              </a:spcBef>
            </a:pPr>
            <a:r>
              <a:rPr lang="en-US" altLang="ko-KR" sz="1200">
                <a:latin typeface="굴림" pitchFamily="34" charset="-127"/>
              </a:rPr>
              <a:t>104</a:t>
            </a:r>
          </a:p>
        </p:txBody>
      </p:sp>
      <p:sp>
        <p:nvSpPr>
          <p:cNvPr id="244775" name="Text Box 39"/>
          <p:cNvSpPr txBox="1">
            <a:spLocks noChangeArrowheads="1"/>
          </p:cNvSpPr>
          <p:nvPr/>
        </p:nvSpPr>
        <p:spPr bwMode="auto">
          <a:xfrm>
            <a:off x="4648200" y="3124200"/>
            <a:ext cx="457200" cy="274638"/>
          </a:xfrm>
          <a:prstGeom prst="rect">
            <a:avLst/>
          </a:prstGeom>
          <a:noFill/>
          <a:ln w="9525">
            <a:noFill/>
            <a:miter lim="800000"/>
            <a:headEnd/>
            <a:tailEnd/>
          </a:ln>
          <a:effectLst/>
        </p:spPr>
        <p:txBody>
          <a:bodyPr>
            <a:spAutoFit/>
          </a:bodyPr>
          <a:lstStyle/>
          <a:p>
            <a:pPr algn="ctr">
              <a:spcBef>
                <a:spcPct val="50000"/>
              </a:spcBef>
            </a:pPr>
            <a:r>
              <a:rPr lang="en-US" altLang="ko-KR" sz="1200">
                <a:latin typeface="굴림" pitchFamily="34" charset="-127"/>
              </a:rPr>
              <a:t>105</a:t>
            </a:r>
          </a:p>
        </p:txBody>
      </p:sp>
      <p:sp>
        <p:nvSpPr>
          <p:cNvPr id="244776" name="Text Box 40"/>
          <p:cNvSpPr txBox="1">
            <a:spLocks noChangeArrowheads="1"/>
          </p:cNvSpPr>
          <p:nvPr/>
        </p:nvSpPr>
        <p:spPr bwMode="auto">
          <a:xfrm>
            <a:off x="5105400" y="3124200"/>
            <a:ext cx="457200" cy="274638"/>
          </a:xfrm>
          <a:prstGeom prst="rect">
            <a:avLst/>
          </a:prstGeom>
          <a:noFill/>
          <a:ln w="9525">
            <a:noFill/>
            <a:miter lim="800000"/>
            <a:headEnd/>
            <a:tailEnd/>
          </a:ln>
          <a:effectLst/>
        </p:spPr>
        <p:txBody>
          <a:bodyPr>
            <a:spAutoFit/>
          </a:bodyPr>
          <a:lstStyle/>
          <a:p>
            <a:pPr algn="ctr">
              <a:spcBef>
                <a:spcPct val="50000"/>
              </a:spcBef>
            </a:pPr>
            <a:r>
              <a:rPr lang="en-US" altLang="ko-KR" sz="1200">
                <a:latin typeface="굴림" pitchFamily="34" charset="-127"/>
              </a:rPr>
              <a:t>106</a:t>
            </a:r>
          </a:p>
        </p:txBody>
      </p:sp>
      <p:sp>
        <p:nvSpPr>
          <p:cNvPr id="244777" name="Text Box 41"/>
          <p:cNvSpPr txBox="1">
            <a:spLocks noChangeArrowheads="1"/>
          </p:cNvSpPr>
          <p:nvPr/>
        </p:nvSpPr>
        <p:spPr bwMode="auto">
          <a:xfrm>
            <a:off x="5562600" y="3124200"/>
            <a:ext cx="457200" cy="274638"/>
          </a:xfrm>
          <a:prstGeom prst="rect">
            <a:avLst/>
          </a:prstGeom>
          <a:noFill/>
          <a:ln w="9525">
            <a:noFill/>
            <a:miter lim="800000"/>
            <a:headEnd/>
            <a:tailEnd/>
          </a:ln>
          <a:effectLst/>
        </p:spPr>
        <p:txBody>
          <a:bodyPr>
            <a:spAutoFit/>
          </a:bodyPr>
          <a:lstStyle/>
          <a:p>
            <a:pPr algn="ctr">
              <a:spcBef>
                <a:spcPct val="50000"/>
              </a:spcBef>
            </a:pPr>
            <a:r>
              <a:rPr lang="en-US" altLang="ko-KR" sz="1200">
                <a:latin typeface="굴림" pitchFamily="34" charset="-127"/>
              </a:rPr>
              <a:t>107</a:t>
            </a:r>
          </a:p>
        </p:txBody>
      </p:sp>
      <p:sp>
        <p:nvSpPr>
          <p:cNvPr id="244778" name="Text Box 42"/>
          <p:cNvSpPr txBox="1">
            <a:spLocks noChangeArrowheads="1"/>
          </p:cNvSpPr>
          <p:nvPr/>
        </p:nvSpPr>
        <p:spPr bwMode="auto">
          <a:xfrm>
            <a:off x="6019800" y="3124200"/>
            <a:ext cx="457200" cy="274638"/>
          </a:xfrm>
          <a:prstGeom prst="rect">
            <a:avLst/>
          </a:prstGeom>
          <a:noFill/>
          <a:ln w="9525">
            <a:noFill/>
            <a:miter lim="800000"/>
            <a:headEnd/>
            <a:tailEnd/>
          </a:ln>
          <a:effectLst/>
        </p:spPr>
        <p:txBody>
          <a:bodyPr>
            <a:spAutoFit/>
          </a:bodyPr>
          <a:lstStyle/>
          <a:p>
            <a:pPr algn="ctr">
              <a:spcBef>
                <a:spcPct val="50000"/>
              </a:spcBef>
            </a:pPr>
            <a:r>
              <a:rPr lang="en-US" altLang="ko-KR" sz="1200">
                <a:latin typeface="굴림" pitchFamily="34" charset="-127"/>
              </a:rPr>
              <a:t>108</a:t>
            </a:r>
          </a:p>
        </p:txBody>
      </p:sp>
      <p:sp>
        <p:nvSpPr>
          <p:cNvPr id="244779" name="Text Box 43"/>
          <p:cNvSpPr txBox="1">
            <a:spLocks noChangeArrowheads="1"/>
          </p:cNvSpPr>
          <p:nvPr/>
        </p:nvSpPr>
        <p:spPr bwMode="auto">
          <a:xfrm>
            <a:off x="6477000" y="3124200"/>
            <a:ext cx="457200" cy="274638"/>
          </a:xfrm>
          <a:prstGeom prst="rect">
            <a:avLst/>
          </a:prstGeom>
          <a:noFill/>
          <a:ln w="9525">
            <a:noFill/>
            <a:miter lim="800000"/>
            <a:headEnd/>
            <a:tailEnd/>
          </a:ln>
          <a:effectLst/>
        </p:spPr>
        <p:txBody>
          <a:bodyPr>
            <a:spAutoFit/>
          </a:bodyPr>
          <a:lstStyle/>
          <a:p>
            <a:pPr algn="ctr">
              <a:spcBef>
                <a:spcPct val="50000"/>
              </a:spcBef>
            </a:pPr>
            <a:r>
              <a:rPr lang="en-US" altLang="ko-KR" sz="1200">
                <a:latin typeface="굴림" pitchFamily="34" charset="-127"/>
              </a:rPr>
              <a:t>109</a:t>
            </a:r>
          </a:p>
        </p:txBody>
      </p:sp>
      <p:sp>
        <p:nvSpPr>
          <p:cNvPr id="244780" name="Text Box 44"/>
          <p:cNvSpPr txBox="1">
            <a:spLocks noChangeArrowheads="1"/>
          </p:cNvSpPr>
          <p:nvPr/>
        </p:nvSpPr>
        <p:spPr bwMode="auto">
          <a:xfrm>
            <a:off x="6934200" y="3124200"/>
            <a:ext cx="457200" cy="274638"/>
          </a:xfrm>
          <a:prstGeom prst="rect">
            <a:avLst/>
          </a:prstGeom>
          <a:noFill/>
          <a:ln w="9525">
            <a:noFill/>
            <a:miter lim="800000"/>
            <a:headEnd/>
            <a:tailEnd/>
          </a:ln>
          <a:effectLst/>
        </p:spPr>
        <p:txBody>
          <a:bodyPr>
            <a:spAutoFit/>
          </a:bodyPr>
          <a:lstStyle/>
          <a:p>
            <a:pPr algn="ctr">
              <a:spcBef>
                <a:spcPct val="50000"/>
              </a:spcBef>
            </a:pPr>
            <a:r>
              <a:rPr lang="en-US" altLang="ko-KR" sz="1200">
                <a:latin typeface="굴림" pitchFamily="34" charset="-127"/>
              </a:rPr>
              <a:t>110</a:t>
            </a:r>
          </a:p>
        </p:txBody>
      </p:sp>
      <p:sp>
        <p:nvSpPr>
          <p:cNvPr id="244781" name="Text Box 45"/>
          <p:cNvSpPr txBox="1">
            <a:spLocks noChangeArrowheads="1"/>
          </p:cNvSpPr>
          <p:nvPr/>
        </p:nvSpPr>
        <p:spPr bwMode="auto">
          <a:xfrm>
            <a:off x="4876800" y="3352800"/>
            <a:ext cx="457200" cy="314325"/>
          </a:xfrm>
          <a:prstGeom prst="rect">
            <a:avLst/>
          </a:prstGeom>
          <a:noFill/>
          <a:ln w="9525">
            <a:solidFill>
              <a:schemeClr val="tx1"/>
            </a:solidFill>
            <a:miter lim="800000"/>
            <a:headEnd/>
            <a:tailEnd/>
          </a:ln>
          <a:effectLst/>
        </p:spPr>
        <p:txBody>
          <a:bodyPr>
            <a:spAutoFit/>
          </a:bodyPr>
          <a:lstStyle/>
          <a:p>
            <a:pPr algn="ctr">
              <a:spcBef>
                <a:spcPct val="50000"/>
              </a:spcBef>
            </a:pPr>
            <a:r>
              <a:rPr lang="en-US" altLang="ko-KR" sz="1400">
                <a:latin typeface="굴림" pitchFamily="34" charset="-127"/>
              </a:rPr>
              <a:t>6</a:t>
            </a:r>
          </a:p>
        </p:txBody>
      </p:sp>
      <p:sp>
        <p:nvSpPr>
          <p:cNvPr id="244782" name="Text Box 46"/>
          <p:cNvSpPr txBox="1">
            <a:spLocks noChangeArrowheads="1"/>
          </p:cNvSpPr>
          <p:nvPr/>
        </p:nvSpPr>
        <p:spPr bwMode="auto">
          <a:xfrm>
            <a:off x="5105400" y="2590800"/>
            <a:ext cx="457200" cy="314325"/>
          </a:xfrm>
          <a:prstGeom prst="rect">
            <a:avLst/>
          </a:prstGeom>
          <a:noFill/>
          <a:ln w="9525">
            <a:solidFill>
              <a:schemeClr val="tx1"/>
            </a:solidFill>
            <a:miter lim="800000"/>
            <a:headEnd/>
            <a:tailEnd/>
          </a:ln>
          <a:effectLst/>
        </p:spPr>
        <p:txBody>
          <a:bodyPr>
            <a:spAutoFit/>
          </a:bodyPr>
          <a:lstStyle/>
          <a:p>
            <a:pPr algn="ctr">
              <a:spcBef>
                <a:spcPct val="50000"/>
              </a:spcBef>
            </a:pPr>
            <a:r>
              <a:rPr lang="en-US" altLang="ko-KR" sz="1400">
                <a:latin typeface="굴림" pitchFamily="34" charset="-127"/>
              </a:rPr>
              <a:t>6</a:t>
            </a:r>
          </a:p>
        </p:txBody>
      </p:sp>
      <p:sp>
        <p:nvSpPr>
          <p:cNvPr id="244783" name="Freeform 47"/>
          <p:cNvSpPr>
            <a:spLocks/>
          </p:cNvSpPr>
          <p:nvPr/>
        </p:nvSpPr>
        <p:spPr bwMode="auto">
          <a:xfrm>
            <a:off x="4699000" y="2209800"/>
            <a:ext cx="723900" cy="381000"/>
          </a:xfrm>
          <a:custGeom>
            <a:avLst/>
            <a:gdLst/>
            <a:ahLst/>
            <a:cxnLst>
              <a:cxn ang="0">
                <a:pos x="112" y="0"/>
              </a:cxn>
              <a:cxn ang="0">
                <a:pos x="16" y="96"/>
              </a:cxn>
              <a:cxn ang="0">
                <a:pos x="64" y="192"/>
              </a:cxn>
              <a:cxn ang="0">
                <a:pos x="400" y="144"/>
              </a:cxn>
              <a:cxn ang="0">
                <a:pos x="400" y="240"/>
              </a:cxn>
            </a:cxnLst>
            <a:rect l="0" t="0" r="r" b="b"/>
            <a:pathLst>
              <a:path w="456" h="240">
                <a:moveTo>
                  <a:pt x="112" y="0"/>
                </a:moveTo>
                <a:cubicBezTo>
                  <a:pt x="68" y="32"/>
                  <a:pt x="24" y="64"/>
                  <a:pt x="16" y="96"/>
                </a:cubicBezTo>
                <a:cubicBezTo>
                  <a:pt x="8" y="128"/>
                  <a:pt x="0" y="184"/>
                  <a:pt x="64" y="192"/>
                </a:cubicBezTo>
                <a:cubicBezTo>
                  <a:pt x="128" y="200"/>
                  <a:pt x="344" y="136"/>
                  <a:pt x="400" y="144"/>
                </a:cubicBezTo>
                <a:cubicBezTo>
                  <a:pt x="456" y="152"/>
                  <a:pt x="428" y="196"/>
                  <a:pt x="400" y="240"/>
                </a:cubicBezTo>
              </a:path>
            </a:pathLst>
          </a:custGeom>
          <a:noFill/>
          <a:ln w="9525">
            <a:solidFill>
              <a:schemeClr val="tx1"/>
            </a:solidFill>
            <a:round/>
            <a:headEnd type="triangle" w="med" len="med"/>
            <a:tailEnd type="none" w="med" len="med"/>
          </a:ln>
          <a:effectLst/>
        </p:spPr>
        <p:txBody>
          <a:bodyPr wrap="none"/>
          <a:lstStyle/>
          <a:p>
            <a:endParaRPr lang="en-US"/>
          </a:p>
        </p:txBody>
      </p:sp>
      <p:sp>
        <p:nvSpPr>
          <p:cNvPr id="244784" name="Text Box 48"/>
          <p:cNvSpPr txBox="1">
            <a:spLocks noChangeArrowheads="1"/>
          </p:cNvSpPr>
          <p:nvPr/>
        </p:nvSpPr>
        <p:spPr bwMode="auto">
          <a:xfrm>
            <a:off x="4114800" y="2438400"/>
            <a:ext cx="762000" cy="304800"/>
          </a:xfrm>
          <a:prstGeom prst="rect">
            <a:avLst/>
          </a:prstGeom>
          <a:noFill/>
          <a:ln w="9525">
            <a:noFill/>
            <a:miter lim="800000"/>
            <a:headEnd/>
            <a:tailEnd/>
          </a:ln>
          <a:effectLst/>
        </p:spPr>
        <p:txBody>
          <a:bodyPr>
            <a:spAutoFit/>
          </a:bodyPr>
          <a:lstStyle/>
          <a:p>
            <a:pPr>
              <a:spcBef>
                <a:spcPct val="50000"/>
              </a:spcBef>
            </a:pPr>
            <a:r>
              <a:rPr lang="en-US" altLang="ko-KR" sz="1400">
                <a:latin typeface="굴림" pitchFamily="34" charset="-127"/>
              </a:rPr>
              <a:t>adding</a:t>
            </a:r>
          </a:p>
        </p:txBody>
      </p:sp>
      <p:sp>
        <p:nvSpPr>
          <p:cNvPr id="244785" name="Freeform 49"/>
          <p:cNvSpPr>
            <a:spLocks/>
          </p:cNvSpPr>
          <p:nvPr/>
        </p:nvSpPr>
        <p:spPr bwMode="auto">
          <a:xfrm>
            <a:off x="5105400" y="3581400"/>
            <a:ext cx="457200" cy="228600"/>
          </a:xfrm>
          <a:custGeom>
            <a:avLst/>
            <a:gdLst/>
            <a:ahLst/>
            <a:cxnLst>
              <a:cxn ang="0">
                <a:pos x="0" y="0"/>
              </a:cxn>
              <a:cxn ang="0">
                <a:pos x="192" y="144"/>
              </a:cxn>
              <a:cxn ang="0">
                <a:pos x="336" y="0"/>
              </a:cxn>
            </a:cxnLst>
            <a:rect l="0" t="0" r="r" b="b"/>
            <a:pathLst>
              <a:path w="336" h="144">
                <a:moveTo>
                  <a:pt x="0" y="0"/>
                </a:moveTo>
                <a:cubicBezTo>
                  <a:pt x="68" y="72"/>
                  <a:pt x="136" y="144"/>
                  <a:pt x="192" y="144"/>
                </a:cubicBezTo>
                <a:cubicBezTo>
                  <a:pt x="248" y="144"/>
                  <a:pt x="292" y="72"/>
                  <a:pt x="336" y="0"/>
                </a:cubicBezTo>
              </a:path>
            </a:pathLst>
          </a:custGeom>
          <a:noFill/>
          <a:ln w="9525" cap="rnd">
            <a:solidFill>
              <a:schemeClr val="tx1"/>
            </a:solidFill>
            <a:prstDash val="sysDot"/>
            <a:round/>
            <a:headEnd type="none" w="med" len="med"/>
            <a:tailEnd type="arrow" w="med" len="med"/>
          </a:ln>
          <a:effectLst/>
        </p:spPr>
        <p:txBody>
          <a:bodyPr wrap="none"/>
          <a:lstStyle/>
          <a:p>
            <a:endParaRPr lang="en-US"/>
          </a:p>
        </p:txBody>
      </p:sp>
      <p:sp>
        <p:nvSpPr>
          <p:cNvPr id="244786" name="Freeform 50"/>
          <p:cNvSpPr>
            <a:spLocks/>
          </p:cNvSpPr>
          <p:nvPr/>
        </p:nvSpPr>
        <p:spPr bwMode="auto">
          <a:xfrm>
            <a:off x="5562600" y="3581400"/>
            <a:ext cx="457200" cy="228600"/>
          </a:xfrm>
          <a:custGeom>
            <a:avLst/>
            <a:gdLst/>
            <a:ahLst/>
            <a:cxnLst>
              <a:cxn ang="0">
                <a:pos x="0" y="0"/>
              </a:cxn>
              <a:cxn ang="0">
                <a:pos x="192" y="144"/>
              </a:cxn>
              <a:cxn ang="0">
                <a:pos x="336" y="0"/>
              </a:cxn>
            </a:cxnLst>
            <a:rect l="0" t="0" r="r" b="b"/>
            <a:pathLst>
              <a:path w="336" h="144">
                <a:moveTo>
                  <a:pt x="0" y="0"/>
                </a:moveTo>
                <a:cubicBezTo>
                  <a:pt x="68" y="72"/>
                  <a:pt x="136" y="144"/>
                  <a:pt x="192" y="144"/>
                </a:cubicBezTo>
                <a:cubicBezTo>
                  <a:pt x="248" y="144"/>
                  <a:pt x="292" y="72"/>
                  <a:pt x="336" y="0"/>
                </a:cubicBezTo>
              </a:path>
            </a:pathLst>
          </a:custGeom>
          <a:noFill/>
          <a:ln w="9525" cap="rnd">
            <a:solidFill>
              <a:schemeClr val="tx1"/>
            </a:solidFill>
            <a:prstDash val="sysDot"/>
            <a:round/>
            <a:headEnd type="none" w="med" len="med"/>
            <a:tailEnd type="arrow" w="med" len="med"/>
          </a:ln>
          <a:effectLst/>
        </p:spPr>
        <p:txBody>
          <a:bodyPr wrap="none"/>
          <a:lstStyle/>
          <a:p>
            <a:endParaRPr lang="en-US"/>
          </a:p>
        </p:txBody>
      </p:sp>
      <p:sp>
        <p:nvSpPr>
          <p:cNvPr id="244787" name="Freeform 51"/>
          <p:cNvSpPr>
            <a:spLocks/>
          </p:cNvSpPr>
          <p:nvPr/>
        </p:nvSpPr>
        <p:spPr bwMode="auto">
          <a:xfrm>
            <a:off x="6019800" y="3581400"/>
            <a:ext cx="457200" cy="228600"/>
          </a:xfrm>
          <a:custGeom>
            <a:avLst/>
            <a:gdLst/>
            <a:ahLst/>
            <a:cxnLst>
              <a:cxn ang="0">
                <a:pos x="0" y="0"/>
              </a:cxn>
              <a:cxn ang="0">
                <a:pos x="192" y="144"/>
              </a:cxn>
              <a:cxn ang="0">
                <a:pos x="336" y="0"/>
              </a:cxn>
            </a:cxnLst>
            <a:rect l="0" t="0" r="r" b="b"/>
            <a:pathLst>
              <a:path w="336" h="144">
                <a:moveTo>
                  <a:pt x="0" y="0"/>
                </a:moveTo>
                <a:cubicBezTo>
                  <a:pt x="68" y="72"/>
                  <a:pt x="136" y="144"/>
                  <a:pt x="192" y="144"/>
                </a:cubicBezTo>
                <a:cubicBezTo>
                  <a:pt x="248" y="144"/>
                  <a:pt x="292" y="72"/>
                  <a:pt x="336" y="0"/>
                </a:cubicBezTo>
              </a:path>
            </a:pathLst>
          </a:custGeom>
          <a:noFill/>
          <a:ln w="9525" cap="rnd">
            <a:solidFill>
              <a:schemeClr val="tx1"/>
            </a:solidFill>
            <a:prstDash val="sysDot"/>
            <a:round/>
            <a:headEnd type="none" w="med" len="med"/>
            <a:tailEnd type="arrow" w="med" len="med"/>
          </a:ln>
          <a:effectLst/>
        </p:spPr>
        <p:txBody>
          <a:bodyPr wrap="none"/>
          <a:lstStyle/>
          <a:p>
            <a:endParaRPr lang="en-US"/>
          </a:p>
        </p:txBody>
      </p:sp>
      <p:sp>
        <p:nvSpPr>
          <p:cNvPr id="244788" name="Freeform 52"/>
          <p:cNvSpPr>
            <a:spLocks/>
          </p:cNvSpPr>
          <p:nvPr/>
        </p:nvSpPr>
        <p:spPr bwMode="auto">
          <a:xfrm>
            <a:off x="6477000" y="3581400"/>
            <a:ext cx="457200" cy="228600"/>
          </a:xfrm>
          <a:custGeom>
            <a:avLst/>
            <a:gdLst/>
            <a:ahLst/>
            <a:cxnLst>
              <a:cxn ang="0">
                <a:pos x="0" y="0"/>
              </a:cxn>
              <a:cxn ang="0">
                <a:pos x="192" y="144"/>
              </a:cxn>
              <a:cxn ang="0">
                <a:pos x="336" y="0"/>
              </a:cxn>
            </a:cxnLst>
            <a:rect l="0" t="0" r="r" b="b"/>
            <a:pathLst>
              <a:path w="336" h="144">
                <a:moveTo>
                  <a:pt x="0" y="0"/>
                </a:moveTo>
                <a:cubicBezTo>
                  <a:pt x="68" y="72"/>
                  <a:pt x="136" y="144"/>
                  <a:pt x="192" y="144"/>
                </a:cubicBezTo>
                <a:cubicBezTo>
                  <a:pt x="248" y="144"/>
                  <a:pt x="292" y="72"/>
                  <a:pt x="336" y="0"/>
                </a:cubicBezTo>
              </a:path>
            </a:pathLst>
          </a:custGeom>
          <a:noFill/>
          <a:ln w="9525" cap="rnd">
            <a:solidFill>
              <a:schemeClr val="tx1"/>
            </a:solidFill>
            <a:prstDash val="sysDot"/>
            <a:round/>
            <a:headEnd type="none" w="med" len="med"/>
            <a:tailEnd type="arrow" w="med" len="med"/>
          </a:ln>
          <a:effectLst/>
        </p:spPr>
        <p:txBody>
          <a:bodyPr wrap="none"/>
          <a:lstStyle/>
          <a:p>
            <a:endParaRPr lang="en-US"/>
          </a:p>
        </p:txBody>
      </p:sp>
      <p:sp>
        <p:nvSpPr>
          <p:cNvPr id="244789" name="Text Box 53"/>
          <p:cNvSpPr txBox="1">
            <a:spLocks noChangeArrowheads="1"/>
          </p:cNvSpPr>
          <p:nvPr/>
        </p:nvSpPr>
        <p:spPr bwMode="auto">
          <a:xfrm>
            <a:off x="5029200" y="3733800"/>
            <a:ext cx="685800" cy="304800"/>
          </a:xfrm>
          <a:prstGeom prst="rect">
            <a:avLst/>
          </a:prstGeom>
          <a:noFill/>
          <a:ln w="9525">
            <a:noFill/>
            <a:miter lim="800000"/>
            <a:headEnd/>
            <a:tailEnd/>
          </a:ln>
          <a:effectLst/>
        </p:spPr>
        <p:txBody>
          <a:bodyPr>
            <a:spAutoFit/>
          </a:bodyPr>
          <a:lstStyle/>
          <a:p>
            <a:pPr>
              <a:spcBef>
                <a:spcPct val="50000"/>
              </a:spcBef>
            </a:pPr>
            <a:r>
              <a:rPr lang="en-US" altLang="ko-KR" sz="1400">
                <a:latin typeface="굴림" pitchFamily="34" charset="-127"/>
              </a:rPr>
              <a:t>move</a:t>
            </a:r>
          </a:p>
        </p:txBody>
      </p:sp>
      <p:sp>
        <p:nvSpPr>
          <p:cNvPr id="244790" name="Text Box 54"/>
          <p:cNvSpPr txBox="1">
            <a:spLocks noChangeArrowheads="1"/>
          </p:cNvSpPr>
          <p:nvPr/>
        </p:nvSpPr>
        <p:spPr bwMode="auto">
          <a:xfrm>
            <a:off x="5562600" y="3733800"/>
            <a:ext cx="685800" cy="304800"/>
          </a:xfrm>
          <a:prstGeom prst="rect">
            <a:avLst/>
          </a:prstGeom>
          <a:noFill/>
          <a:ln w="9525">
            <a:noFill/>
            <a:miter lim="800000"/>
            <a:headEnd/>
            <a:tailEnd/>
          </a:ln>
          <a:effectLst/>
        </p:spPr>
        <p:txBody>
          <a:bodyPr>
            <a:spAutoFit/>
          </a:bodyPr>
          <a:lstStyle/>
          <a:p>
            <a:pPr>
              <a:spcBef>
                <a:spcPct val="50000"/>
              </a:spcBef>
            </a:pPr>
            <a:r>
              <a:rPr lang="en-US" altLang="ko-KR" sz="1400">
                <a:latin typeface="굴림" pitchFamily="34" charset="-127"/>
              </a:rPr>
              <a:t>move</a:t>
            </a:r>
          </a:p>
        </p:txBody>
      </p:sp>
      <p:sp>
        <p:nvSpPr>
          <p:cNvPr id="244791" name="Text Box 55"/>
          <p:cNvSpPr txBox="1">
            <a:spLocks noChangeArrowheads="1"/>
          </p:cNvSpPr>
          <p:nvPr/>
        </p:nvSpPr>
        <p:spPr bwMode="auto">
          <a:xfrm>
            <a:off x="6096000" y="3733800"/>
            <a:ext cx="685800" cy="304800"/>
          </a:xfrm>
          <a:prstGeom prst="rect">
            <a:avLst/>
          </a:prstGeom>
          <a:noFill/>
          <a:ln w="9525">
            <a:noFill/>
            <a:miter lim="800000"/>
            <a:headEnd/>
            <a:tailEnd/>
          </a:ln>
          <a:effectLst/>
        </p:spPr>
        <p:txBody>
          <a:bodyPr>
            <a:spAutoFit/>
          </a:bodyPr>
          <a:lstStyle/>
          <a:p>
            <a:pPr>
              <a:spcBef>
                <a:spcPct val="50000"/>
              </a:spcBef>
            </a:pPr>
            <a:r>
              <a:rPr lang="en-US" altLang="ko-KR" sz="1400">
                <a:latin typeface="굴림" pitchFamily="34" charset="-127"/>
              </a:rPr>
              <a:t>move</a:t>
            </a:r>
          </a:p>
        </p:txBody>
      </p:sp>
      <p:sp>
        <p:nvSpPr>
          <p:cNvPr id="244792" name="Text Box 56"/>
          <p:cNvSpPr txBox="1">
            <a:spLocks noChangeArrowheads="1"/>
          </p:cNvSpPr>
          <p:nvPr/>
        </p:nvSpPr>
        <p:spPr bwMode="auto">
          <a:xfrm>
            <a:off x="6629400" y="3733800"/>
            <a:ext cx="685800" cy="304800"/>
          </a:xfrm>
          <a:prstGeom prst="rect">
            <a:avLst/>
          </a:prstGeom>
          <a:noFill/>
          <a:ln w="9525">
            <a:noFill/>
            <a:miter lim="800000"/>
            <a:headEnd/>
            <a:tailEnd/>
          </a:ln>
          <a:effectLst/>
        </p:spPr>
        <p:txBody>
          <a:bodyPr>
            <a:spAutoFit/>
          </a:bodyPr>
          <a:lstStyle/>
          <a:p>
            <a:pPr>
              <a:spcBef>
                <a:spcPct val="50000"/>
              </a:spcBef>
            </a:pPr>
            <a:r>
              <a:rPr lang="en-US" altLang="ko-KR" sz="1400">
                <a:latin typeface="굴림" pitchFamily="34" charset="-127"/>
              </a:rPr>
              <a:t>move</a:t>
            </a:r>
          </a:p>
        </p:txBody>
      </p:sp>
      <p:sp>
        <p:nvSpPr>
          <p:cNvPr id="244793" name="Rectangle 57" descr="Rectangle: Click to edit Master text styles&#10;Second level&#10;Third level&#10;Fourth level&#10;Fifth level"/>
          <p:cNvSpPr>
            <a:spLocks noGrp="1" noChangeArrowheads="1"/>
          </p:cNvSpPr>
          <p:nvPr>
            <p:ph type="body" idx="1"/>
          </p:nvPr>
        </p:nvSpPr>
        <p:spPr>
          <a:xfrm>
            <a:off x="838200" y="4191000"/>
            <a:ext cx="7772400" cy="1905000"/>
          </a:xfrm>
          <a:noFill/>
          <a:ln/>
        </p:spPr>
        <p:txBody>
          <a:bodyPr/>
          <a:lstStyle/>
          <a:p>
            <a:r>
              <a:rPr lang="en-US" altLang="ko-KR" sz="1800"/>
              <a:t>Two methods for keeping track of the ranking of records in a list</a:t>
            </a:r>
          </a:p>
          <a:p>
            <a:pPr lvl="1"/>
            <a:endParaRPr lang="en-US" altLang="ko-KR" sz="800"/>
          </a:p>
          <a:p>
            <a:pPr lvl="1"/>
            <a:r>
              <a:rPr lang="en-US" altLang="ko-KR" sz="1600"/>
              <a:t>to store the first record in R(1), the second in R(2), and so on, and the last in R(tailptr), where tailptr is used to refer to the last item in the list. </a:t>
            </a:r>
          </a:p>
          <a:p>
            <a:pPr lvl="1"/>
            <a:endParaRPr lang="en-US" altLang="ko-KR" sz="800"/>
          </a:p>
          <a:p>
            <a:pPr lvl="1"/>
            <a:r>
              <a:rPr lang="en-US" altLang="ko-KR" sz="1600"/>
              <a:t>a variable called a head pointer, with name headptr, points to the record at the top of the list. </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descr="Rectangle: Click to edit Master text styles&#10;Second level&#10;Third level&#10;Fourth level&#10;Fifth level"/>
          <p:cNvSpPr>
            <a:spLocks noGrp="1" noChangeArrowheads="1"/>
          </p:cNvSpPr>
          <p:nvPr>
            <p:ph type="body" idx="1"/>
          </p:nvPr>
        </p:nvSpPr>
        <p:spPr>
          <a:xfrm>
            <a:off x="838200" y="1676400"/>
            <a:ext cx="7924800" cy="4343400"/>
          </a:xfrm>
        </p:spPr>
        <p:txBody>
          <a:bodyPr/>
          <a:lstStyle/>
          <a:p>
            <a:r>
              <a:rPr lang="en-US" altLang="ko-KR" sz="2000"/>
              <a:t>Example 3.7 (A List for the Dump Trucks at the Weigh Queue)</a:t>
            </a:r>
          </a:p>
          <a:p>
            <a:pPr lvl="1"/>
            <a:r>
              <a:rPr lang="en-US" altLang="ko-KR" sz="1800"/>
              <a:t>In Example 3.5, suppose that a waiting line of three dump trucks occurred at the weigh queue, at CLOCK time 10 in Table 3.6. </a:t>
            </a:r>
          </a:p>
          <a:p>
            <a:pPr lvl="1"/>
            <a:endParaRPr lang="ko-KR" altLang="en-US" sz="1800"/>
          </a:p>
        </p:txBody>
      </p:sp>
      <p:sp>
        <p:nvSpPr>
          <p:cNvPr id="245763" name="Rectangle 3"/>
          <p:cNvSpPr>
            <a:spLocks noGrp="1" noChangeArrowheads="1"/>
          </p:cNvSpPr>
          <p:nvPr>
            <p:ph type="title"/>
          </p:nvPr>
        </p:nvSpPr>
        <p:spPr>
          <a:noFill/>
          <a:ln/>
        </p:spPr>
        <p:txBody>
          <a:bodyPr/>
          <a:lstStyle/>
          <a:p>
            <a:r>
              <a:rPr lang="en-US" altLang="ko-KR" sz="1800"/>
              <a:t>3.2.2 Using Arrays for List Processing (3)</a:t>
            </a:r>
          </a:p>
        </p:txBody>
      </p:sp>
      <p:pic>
        <p:nvPicPr>
          <p:cNvPr id="245764" name="Picture 4" descr="ex3-7-2"/>
          <p:cNvPicPr>
            <a:picLocks noChangeAspect="1" noChangeArrowheads="1"/>
          </p:cNvPicPr>
          <p:nvPr/>
        </p:nvPicPr>
        <p:blipFill>
          <a:blip r:embed="rId2"/>
          <a:srcRect/>
          <a:stretch>
            <a:fillRect/>
          </a:stretch>
        </p:blipFill>
        <p:spPr bwMode="auto">
          <a:xfrm>
            <a:off x="990600" y="2743200"/>
            <a:ext cx="6264275" cy="250825"/>
          </a:xfrm>
          <a:prstGeom prst="rect">
            <a:avLst/>
          </a:prstGeom>
          <a:noFill/>
        </p:spPr>
      </p:pic>
      <p:pic>
        <p:nvPicPr>
          <p:cNvPr id="245765" name="Picture 5" descr="ex3-7-1"/>
          <p:cNvPicPr>
            <a:picLocks noChangeAspect="1" noChangeArrowheads="1"/>
          </p:cNvPicPr>
          <p:nvPr/>
        </p:nvPicPr>
        <p:blipFill>
          <a:blip r:embed="rId3"/>
          <a:srcRect/>
          <a:stretch>
            <a:fillRect/>
          </a:stretch>
        </p:blipFill>
        <p:spPr bwMode="auto">
          <a:xfrm>
            <a:off x="990600" y="3048000"/>
            <a:ext cx="7646988" cy="903288"/>
          </a:xfrm>
          <a:prstGeom prst="rect">
            <a:avLst/>
          </a:prstGeom>
          <a:noFill/>
        </p:spPr>
      </p:pic>
      <p:sp>
        <p:nvSpPr>
          <p:cNvPr id="245766" name="Rectangle 6" descr="Rectangle: Click to edit Master text styles&#10;Second level&#10;Third level&#10;Fourth level&#10;Fifth level"/>
          <p:cNvSpPr>
            <a:spLocks noChangeArrowheads="1"/>
          </p:cNvSpPr>
          <p:nvPr/>
        </p:nvSpPr>
        <p:spPr bwMode="auto">
          <a:xfrm>
            <a:off x="914400" y="4038600"/>
            <a:ext cx="7848600" cy="1981200"/>
          </a:xfrm>
          <a:prstGeom prst="rect">
            <a:avLst/>
          </a:prstGeom>
          <a:noFill/>
          <a:ln w="9525">
            <a:noFill/>
            <a:miter lim="800000"/>
            <a:headEnd/>
            <a:tailEnd/>
          </a:ln>
          <a:effectLst/>
        </p:spPr>
        <p:txBody>
          <a:bodyPr/>
          <a:lstStyle/>
          <a:p>
            <a:pPr marL="742950" lvl="1" indent="-285750">
              <a:spcBef>
                <a:spcPct val="20000"/>
              </a:spcBef>
              <a:buClr>
                <a:schemeClr val="tx1"/>
              </a:buClr>
              <a:buSzPct val="60000"/>
              <a:buFont typeface="Wingdings" pitchFamily="2" charset="2"/>
              <a:buChar char="n"/>
            </a:pPr>
            <a:r>
              <a:rPr lang="en-US" altLang="ko-KR" sz="1800">
                <a:latin typeface="굴림" pitchFamily="34" charset="-127"/>
              </a:rPr>
              <a:t>Suppose further that the model is tracking one attribute of each dump truck, its arrival time at the weigh queue, updated each time it arrives.</a:t>
            </a:r>
          </a:p>
          <a:p>
            <a:pPr marL="742950" lvl="1" indent="-285750">
              <a:spcBef>
                <a:spcPct val="20000"/>
              </a:spcBef>
              <a:buClr>
                <a:schemeClr val="tx1"/>
              </a:buClr>
              <a:buSzPct val="60000"/>
              <a:buFont typeface="Wingdings" pitchFamily="2" charset="2"/>
              <a:buChar char="n"/>
            </a:pPr>
            <a:endParaRPr lang="en-US" altLang="ko-KR" sz="800">
              <a:latin typeface="굴림" pitchFamily="34" charset="-127"/>
            </a:endParaRPr>
          </a:p>
          <a:p>
            <a:pPr marL="742950" lvl="1" indent="-285750">
              <a:spcBef>
                <a:spcPct val="20000"/>
              </a:spcBef>
              <a:buClr>
                <a:schemeClr val="tx1"/>
              </a:buClr>
              <a:buSzPct val="60000"/>
              <a:buFont typeface="Wingdings" pitchFamily="2" charset="2"/>
              <a:buChar char="n"/>
            </a:pPr>
            <a:r>
              <a:rPr lang="en-US" altLang="ko-KR" sz="1800">
                <a:latin typeface="굴림" pitchFamily="34" charset="-127"/>
              </a:rPr>
              <a:t>Suppose that the entities are stored in records in an array dimensioned from 1 to 6, one record for each dump truck.</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descr="Rectangle: Click to edit Master text styles&#10;Second level&#10;Third level&#10;Fourth level&#10;Fifth level"/>
          <p:cNvSpPr>
            <a:spLocks noGrp="1" noChangeArrowheads="1"/>
          </p:cNvSpPr>
          <p:nvPr>
            <p:ph type="body" idx="1"/>
          </p:nvPr>
        </p:nvSpPr>
        <p:spPr>
          <a:xfrm>
            <a:off x="838200" y="1447800"/>
            <a:ext cx="7772400" cy="2727325"/>
          </a:xfrm>
        </p:spPr>
        <p:txBody>
          <a:bodyPr/>
          <a:lstStyle/>
          <a:p>
            <a:r>
              <a:rPr lang="en-US" altLang="ko-KR" sz="2000"/>
              <a:t>Example 3.7 (Cont.)</a:t>
            </a:r>
          </a:p>
          <a:p>
            <a:pPr lvl="1"/>
            <a:r>
              <a:rPr lang="en-US" altLang="ko-KR" sz="1800"/>
              <a:t>Each entity is represented by a record with 3 fields, the first an entity identifier, the second the arrival time at the weigh queue, and the last a pointer field to </a:t>
            </a:r>
            <a:r>
              <a:rPr lang="en-US" altLang="ko-KR" sz="1800">
                <a:latin typeface="Times New Roman"/>
              </a:rPr>
              <a:t>“</a:t>
            </a:r>
            <a:r>
              <a:rPr lang="en-US" altLang="ko-KR" sz="1800"/>
              <a:t>point to</a:t>
            </a:r>
            <a:r>
              <a:rPr lang="en-US" altLang="ko-KR" sz="1800">
                <a:latin typeface="Times New Roman"/>
              </a:rPr>
              <a:t>”</a:t>
            </a:r>
            <a:r>
              <a:rPr lang="en-US" altLang="ko-KR" sz="1800"/>
              <a:t> the next record, if any, in the list representing the weigh queue, as follows:</a:t>
            </a:r>
          </a:p>
          <a:p>
            <a:pPr lvl="1" algn="ctr">
              <a:buFont typeface="Wingdings" pitchFamily="2" charset="2"/>
              <a:buNone/>
            </a:pPr>
            <a:r>
              <a:rPr lang="en-US" altLang="ko-KR" sz="1800"/>
              <a:t>[ DTi , arrival time at weigh queue, next index ]</a:t>
            </a:r>
          </a:p>
          <a:p>
            <a:pPr lvl="1"/>
            <a:r>
              <a:rPr lang="en-US" altLang="ko-KR" sz="1800"/>
              <a:t>At CLOCK time 10, the list of entities in the weigh queue would be defined by:</a:t>
            </a:r>
          </a:p>
        </p:txBody>
      </p:sp>
      <p:sp>
        <p:nvSpPr>
          <p:cNvPr id="246787" name="Rectangle 3"/>
          <p:cNvSpPr>
            <a:spLocks noGrp="1" noChangeArrowheads="1"/>
          </p:cNvSpPr>
          <p:nvPr>
            <p:ph type="title"/>
          </p:nvPr>
        </p:nvSpPr>
        <p:spPr>
          <a:noFill/>
          <a:ln/>
        </p:spPr>
        <p:txBody>
          <a:bodyPr/>
          <a:lstStyle/>
          <a:p>
            <a:r>
              <a:rPr lang="en-US" altLang="ko-KR" sz="1800"/>
              <a:t>3.2.2 Using Arrays for List Processing (4)</a:t>
            </a:r>
          </a:p>
        </p:txBody>
      </p:sp>
      <p:sp>
        <p:nvSpPr>
          <p:cNvPr id="246788" name="Text Box 4"/>
          <p:cNvSpPr txBox="1">
            <a:spLocks noChangeArrowheads="1"/>
          </p:cNvSpPr>
          <p:nvPr/>
        </p:nvSpPr>
        <p:spPr bwMode="auto">
          <a:xfrm>
            <a:off x="2438400" y="4343400"/>
            <a:ext cx="2362200" cy="1436688"/>
          </a:xfrm>
          <a:prstGeom prst="rect">
            <a:avLst/>
          </a:prstGeom>
          <a:noFill/>
          <a:ln w="9525">
            <a:noFill/>
            <a:miter lim="800000"/>
            <a:headEnd/>
            <a:tailEnd/>
          </a:ln>
          <a:effectLst/>
        </p:spPr>
        <p:txBody>
          <a:bodyPr>
            <a:spAutoFit/>
          </a:bodyPr>
          <a:lstStyle/>
          <a:p>
            <a:pPr>
              <a:spcBef>
                <a:spcPct val="50000"/>
              </a:spcBef>
            </a:pPr>
            <a:r>
              <a:rPr lang="en-US" altLang="ko-KR" sz="1600">
                <a:latin typeface="굴림" pitchFamily="34" charset="-127"/>
              </a:rPr>
              <a:t>headptr = 3</a:t>
            </a:r>
          </a:p>
          <a:p>
            <a:pPr>
              <a:spcBef>
                <a:spcPct val="50000"/>
              </a:spcBef>
            </a:pPr>
            <a:r>
              <a:rPr lang="en-US" altLang="ko-KR" sz="1600">
                <a:latin typeface="굴림" pitchFamily="34" charset="-127"/>
              </a:rPr>
              <a:t>R(1) = [DT1, 0.0, 0]</a:t>
            </a:r>
          </a:p>
          <a:p>
            <a:pPr>
              <a:spcBef>
                <a:spcPct val="50000"/>
              </a:spcBef>
            </a:pPr>
            <a:r>
              <a:rPr lang="en-US" altLang="ko-KR" sz="1600">
                <a:latin typeface="굴림" pitchFamily="34" charset="-127"/>
              </a:rPr>
              <a:t>R(2) = [DT2, 10.0, 4]</a:t>
            </a:r>
          </a:p>
          <a:p>
            <a:pPr>
              <a:spcBef>
                <a:spcPct val="50000"/>
              </a:spcBef>
            </a:pPr>
            <a:r>
              <a:rPr lang="en-US" altLang="ko-KR" sz="1600">
                <a:latin typeface="굴림" pitchFamily="34" charset="-127"/>
              </a:rPr>
              <a:t>R(3) = [DT3, 5.0, 2]</a:t>
            </a:r>
          </a:p>
        </p:txBody>
      </p:sp>
      <p:sp>
        <p:nvSpPr>
          <p:cNvPr id="246789" name="Text Box 5"/>
          <p:cNvSpPr txBox="1">
            <a:spLocks noChangeArrowheads="1"/>
          </p:cNvSpPr>
          <p:nvPr/>
        </p:nvSpPr>
        <p:spPr bwMode="auto">
          <a:xfrm>
            <a:off x="4876800" y="4343400"/>
            <a:ext cx="2362200" cy="1436688"/>
          </a:xfrm>
          <a:prstGeom prst="rect">
            <a:avLst/>
          </a:prstGeom>
          <a:noFill/>
          <a:ln w="9525">
            <a:noFill/>
            <a:miter lim="800000"/>
            <a:headEnd/>
            <a:tailEnd/>
          </a:ln>
          <a:effectLst/>
        </p:spPr>
        <p:txBody>
          <a:bodyPr>
            <a:spAutoFit/>
          </a:bodyPr>
          <a:lstStyle/>
          <a:p>
            <a:pPr>
              <a:spcBef>
                <a:spcPct val="50000"/>
              </a:spcBef>
            </a:pPr>
            <a:r>
              <a:rPr lang="en-US" altLang="ko-KR" sz="1600">
                <a:latin typeface="굴림" pitchFamily="34" charset="-127"/>
              </a:rPr>
              <a:t>R(4) = [DT4, 10.0, 0]</a:t>
            </a:r>
          </a:p>
          <a:p>
            <a:pPr>
              <a:spcBef>
                <a:spcPct val="50000"/>
              </a:spcBef>
            </a:pPr>
            <a:r>
              <a:rPr lang="en-US" altLang="ko-KR" sz="1600">
                <a:latin typeface="굴림" pitchFamily="34" charset="-127"/>
              </a:rPr>
              <a:t>R(5) = [DT5, 0.0, 0]</a:t>
            </a:r>
          </a:p>
          <a:p>
            <a:pPr>
              <a:spcBef>
                <a:spcPct val="50000"/>
              </a:spcBef>
            </a:pPr>
            <a:r>
              <a:rPr lang="en-US" altLang="ko-KR" sz="1600">
                <a:latin typeface="굴림" pitchFamily="34" charset="-127"/>
              </a:rPr>
              <a:t>R(6) = [DT6, 0.0, 0]</a:t>
            </a:r>
          </a:p>
          <a:p>
            <a:pPr>
              <a:spcBef>
                <a:spcPct val="50000"/>
              </a:spcBef>
            </a:pPr>
            <a:r>
              <a:rPr lang="en-US" altLang="ko-KR" sz="1600">
                <a:latin typeface="굴림" pitchFamily="34" charset="-127"/>
              </a:rPr>
              <a:t>tailptr = 4</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descr="Rectangle: Click to edit Master text styles&#10;Second level&#10;Third level&#10;Fourth level&#10;Fifth level"/>
          <p:cNvSpPr>
            <a:spLocks noGrp="1" noChangeArrowheads="1"/>
          </p:cNvSpPr>
          <p:nvPr>
            <p:ph type="body" idx="1"/>
          </p:nvPr>
        </p:nvSpPr>
        <p:spPr/>
        <p:txBody>
          <a:bodyPr/>
          <a:lstStyle/>
          <a:p>
            <a:r>
              <a:rPr lang="en-US" altLang="ko-KR" sz="2000"/>
              <a:t>Example 3.7 (Cont.)</a:t>
            </a:r>
          </a:p>
          <a:p>
            <a:pPr lvl="1"/>
            <a:r>
              <a:rPr lang="en-US" altLang="ko-KR" sz="1800"/>
              <a:t>To traverse the list, start with the head pointer, go to that record, retrieve that record's next pointer, and proceed, to create the list in its logical order, as for example:</a:t>
            </a:r>
          </a:p>
        </p:txBody>
      </p:sp>
      <p:sp>
        <p:nvSpPr>
          <p:cNvPr id="247811" name="Rectangle 3"/>
          <p:cNvSpPr>
            <a:spLocks noGrp="1" noChangeArrowheads="1"/>
          </p:cNvSpPr>
          <p:nvPr>
            <p:ph type="title"/>
          </p:nvPr>
        </p:nvSpPr>
        <p:spPr>
          <a:noFill/>
          <a:ln/>
        </p:spPr>
        <p:txBody>
          <a:bodyPr/>
          <a:lstStyle/>
          <a:p>
            <a:r>
              <a:rPr lang="en-US" altLang="ko-KR" sz="1800"/>
              <a:t>3.2.2 Using Arrays for List Processing (5)</a:t>
            </a:r>
          </a:p>
        </p:txBody>
      </p:sp>
      <p:sp>
        <p:nvSpPr>
          <p:cNvPr id="247812" name="Text Box 4"/>
          <p:cNvSpPr txBox="1">
            <a:spLocks noChangeArrowheads="1"/>
          </p:cNvSpPr>
          <p:nvPr/>
        </p:nvSpPr>
        <p:spPr bwMode="auto">
          <a:xfrm>
            <a:off x="2743200" y="2971800"/>
            <a:ext cx="2362200" cy="1803400"/>
          </a:xfrm>
          <a:prstGeom prst="rect">
            <a:avLst/>
          </a:prstGeom>
          <a:noFill/>
          <a:ln w="9525">
            <a:noFill/>
            <a:miter lim="800000"/>
            <a:headEnd/>
            <a:tailEnd/>
          </a:ln>
          <a:effectLst/>
        </p:spPr>
        <p:txBody>
          <a:bodyPr>
            <a:spAutoFit/>
          </a:bodyPr>
          <a:lstStyle/>
          <a:p>
            <a:pPr>
              <a:spcBef>
                <a:spcPct val="50000"/>
              </a:spcBef>
            </a:pPr>
            <a:r>
              <a:rPr lang="en-US" altLang="ko-KR" sz="1600">
                <a:latin typeface="굴림" pitchFamily="34" charset="-127"/>
              </a:rPr>
              <a:t>headptr = 3</a:t>
            </a:r>
          </a:p>
          <a:p>
            <a:pPr>
              <a:spcBef>
                <a:spcPct val="50000"/>
              </a:spcBef>
            </a:pPr>
            <a:r>
              <a:rPr lang="en-US" altLang="ko-KR" sz="1600">
                <a:latin typeface="굴림" pitchFamily="34" charset="-127"/>
              </a:rPr>
              <a:t>R(3) = [DT3, 5.0, 2]</a:t>
            </a:r>
          </a:p>
          <a:p>
            <a:pPr>
              <a:spcBef>
                <a:spcPct val="50000"/>
              </a:spcBef>
            </a:pPr>
            <a:r>
              <a:rPr lang="en-US" altLang="ko-KR" sz="1600">
                <a:latin typeface="굴림" pitchFamily="34" charset="-127"/>
              </a:rPr>
              <a:t>R(2) = [DT2, 10.0, 4]</a:t>
            </a:r>
          </a:p>
          <a:p>
            <a:pPr>
              <a:spcBef>
                <a:spcPct val="50000"/>
              </a:spcBef>
            </a:pPr>
            <a:r>
              <a:rPr lang="en-US" altLang="ko-KR" sz="1600">
                <a:latin typeface="굴림" pitchFamily="34" charset="-127"/>
              </a:rPr>
              <a:t>R(4) = [DT4, 10.0, 0]</a:t>
            </a:r>
          </a:p>
          <a:p>
            <a:pPr>
              <a:spcBef>
                <a:spcPct val="50000"/>
              </a:spcBef>
            </a:pPr>
            <a:r>
              <a:rPr lang="en-US" altLang="ko-KR" sz="1600">
                <a:latin typeface="굴림" pitchFamily="34" charset="-127"/>
              </a:rPr>
              <a:t>tailptr = 4</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descr="Rectangle: Click to edit Master text styles&#10;Second level&#10;Third level&#10;Fourth level&#10;Fifth level"/>
          <p:cNvSpPr>
            <a:spLocks noGrp="1" noChangeArrowheads="1"/>
          </p:cNvSpPr>
          <p:nvPr>
            <p:ph type="body" idx="1"/>
          </p:nvPr>
        </p:nvSpPr>
        <p:spPr>
          <a:xfrm>
            <a:off x="838200" y="1600200"/>
            <a:ext cx="7772400" cy="457200"/>
          </a:xfrm>
        </p:spPr>
        <p:txBody>
          <a:bodyPr/>
          <a:lstStyle/>
          <a:p>
            <a:r>
              <a:rPr lang="en-US" altLang="ko-KR" sz="2000"/>
              <a:t>Example 3.7 (Cont.)</a:t>
            </a:r>
          </a:p>
        </p:txBody>
      </p:sp>
      <p:sp>
        <p:nvSpPr>
          <p:cNvPr id="248835" name="Rectangle 3"/>
          <p:cNvSpPr>
            <a:spLocks noGrp="1" noChangeArrowheads="1"/>
          </p:cNvSpPr>
          <p:nvPr>
            <p:ph type="title"/>
          </p:nvPr>
        </p:nvSpPr>
        <p:spPr>
          <a:noFill/>
          <a:ln/>
        </p:spPr>
        <p:txBody>
          <a:bodyPr/>
          <a:lstStyle/>
          <a:p>
            <a:r>
              <a:rPr lang="en-US" altLang="ko-KR" sz="1800"/>
              <a:t>3.2.2 Using Arrays for List Processing (6)</a:t>
            </a:r>
          </a:p>
        </p:txBody>
      </p:sp>
      <p:pic>
        <p:nvPicPr>
          <p:cNvPr id="248836" name="Picture 4" descr="ex3-7-3"/>
          <p:cNvPicPr>
            <a:picLocks noChangeAspect="1" noChangeArrowheads="1"/>
          </p:cNvPicPr>
          <p:nvPr/>
        </p:nvPicPr>
        <p:blipFill>
          <a:blip r:embed="rId2"/>
          <a:srcRect/>
          <a:stretch>
            <a:fillRect/>
          </a:stretch>
        </p:blipFill>
        <p:spPr bwMode="auto">
          <a:xfrm>
            <a:off x="990600" y="2057400"/>
            <a:ext cx="7669213" cy="1165225"/>
          </a:xfrm>
          <a:prstGeom prst="rect">
            <a:avLst/>
          </a:prstGeom>
          <a:noFill/>
        </p:spPr>
      </p:pic>
      <p:sp>
        <p:nvSpPr>
          <p:cNvPr id="248837" name="Rectangle 5" descr="Rectangle: Click to edit Master text styles&#10;Second level&#10;Third level&#10;Fourth level&#10;Fifth level"/>
          <p:cNvSpPr>
            <a:spLocks noChangeArrowheads="1"/>
          </p:cNvSpPr>
          <p:nvPr/>
        </p:nvSpPr>
        <p:spPr bwMode="auto">
          <a:xfrm>
            <a:off x="990600" y="3200400"/>
            <a:ext cx="7772400" cy="1066800"/>
          </a:xfrm>
          <a:prstGeom prst="rect">
            <a:avLst/>
          </a:prstGeom>
          <a:noFill/>
          <a:ln w="9525">
            <a:noFill/>
            <a:miter lim="800000"/>
            <a:headEnd/>
            <a:tailEnd/>
          </a:ln>
          <a:effectLst/>
        </p:spPr>
        <p:txBody>
          <a:bodyPr/>
          <a:lstStyle/>
          <a:p>
            <a:pPr marL="742950" lvl="1" indent="-285750">
              <a:spcBef>
                <a:spcPct val="20000"/>
              </a:spcBef>
              <a:buClr>
                <a:schemeClr val="tx1"/>
              </a:buClr>
              <a:buSzPct val="60000"/>
              <a:buFont typeface="Wingdings" pitchFamily="2" charset="2"/>
              <a:buChar char="n"/>
            </a:pPr>
            <a:r>
              <a:rPr lang="en-US" altLang="ko-KR" sz="1800">
                <a:latin typeface="굴림" pitchFamily="34" charset="-127"/>
              </a:rPr>
              <a:t>At CLOCK time 12, dump truck DT 3 begins weighing and thus leaves the weigh queue.</a:t>
            </a:r>
          </a:p>
          <a:p>
            <a:pPr marL="742950" lvl="1" indent="-285750" algn="ctr">
              <a:spcBef>
                <a:spcPct val="20000"/>
              </a:spcBef>
              <a:buClr>
                <a:schemeClr val="tx1"/>
              </a:buClr>
              <a:buSzPct val="60000"/>
              <a:buFont typeface="Wingdings" pitchFamily="2" charset="2"/>
              <a:buNone/>
            </a:pPr>
            <a:r>
              <a:rPr lang="en-US" altLang="ko-KR" sz="1800">
                <a:latin typeface="굴림" pitchFamily="34" charset="-127"/>
              </a:rPr>
              <a:t>headptr = 2</a:t>
            </a:r>
          </a:p>
          <a:p>
            <a:pPr marL="742950" lvl="1" indent="-285750">
              <a:spcBef>
                <a:spcPct val="20000"/>
              </a:spcBef>
              <a:buClr>
                <a:schemeClr val="tx1"/>
              </a:buClr>
              <a:buSzPct val="60000"/>
              <a:buFont typeface="Wingdings" pitchFamily="2" charset="2"/>
              <a:buChar char="n"/>
            </a:pPr>
            <a:endParaRPr lang="ko-KR" altLang="en-US" sz="1800">
              <a:latin typeface="굴림" pitchFamily="34" charset="-127"/>
            </a:endParaRPr>
          </a:p>
        </p:txBody>
      </p:sp>
      <p:pic>
        <p:nvPicPr>
          <p:cNvPr id="248838" name="Picture 6" descr="ex3-7-4"/>
          <p:cNvPicPr>
            <a:picLocks noChangeAspect="1" noChangeArrowheads="1"/>
          </p:cNvPicPr>
          <p:nvPr/>
        </p:nvPicPr>
        <p:blipFill>
          <a:blip r:embed="rId3"/>
          <a:srcRect/>
          <a:stretch>
            <a:fillRect/>
          </a:stretch>
        </p:blipFill>
        <p:spPr bwMode="auto">
          <a:xfrm>
            <a:off x="990600" y="4267200"/>
            <a:ext cx="7623175" cy="892175"/>
          </a:xfrm>
          <a:prstGeom prst="rect">
            <a:avLst/>
          </a:prstGeom>
          <a:noFill/>
        </p:spPr>
      </p:pic>
      <p:sp>
        <p:nvSpPr>
          <p:cNvPr id="248839" name="Rectangle 7" descr="Rectangle: Click to edit Master text styles&#10;Second level&#10;Third level&#10;Fourth level&#10;Fifth level"/>
          <p:cNvSpPr>
            <a:spLocks noChangeArrowheads="1"/>
          </p:cNvSpPr>
          <p:nvPr/>
        </p:nvSpPr>
        <p:spPr bwMode="auto">
          <a:xfrm>
            <a:off x="990600" y="5105400"/>
            <a:ext cx="7772400" cy="1066800"/>
          </a:xfrm>
          <a:prstGeom prst="rect">
            <a:avLst/>
          </a:prstGeom>
          <a:noFill/>
          <a:ln w="9525">
            <a:noFill/>
            <a:miter lim="800000"/>
            <a:headEnd/>
            <a:tailEnd/>
          </a:ln>
          <a:effectLst/>
        </p:spPr>
        <p:txBody>
          <a:bodyPr/>
          <a:lstStyle/>
          <a:p>
            <a:pPr marL="742950" lvl="1" indent="-285750">
              <a:spcBef>
                <a:spcPct val="20000"/>
              </a:spcBef>
              <a:buClr>
                <a:schemeClr val="tx1"/>
              </a:buClr>
              <a:buSzPct val="60000"/>
              <a:buFont typeface="Wingdings" pitchFamily="2" charset="2"/>
              <a:buChar char="n"/>
            </a:pPr>
            <a:r>
              <a:rPr lang="en-US" altLang="ko-KR" sz="1800">
                <a:latin typeface="굴림" pitchFamily="34" charset="-127"/>
              </a:rPr>
              <a:t>At CLOCK time 20, dump truck DT 5 arrives to the weigh queue and joins the rear of the queue. </a:t>
            </a:r>
          </a:p>
          <a:p>
            <a:pPr marL="742950" lvl="1" indent="-285750" algn="ctr">
              <a:spcBef>
                <a:spcPct val="20000"/>
              </a:spcBef>
              <a:buClr>
                <a:schemeClr val="tx1"/>
              </a:buClr>
              <a:buSzPct val="60000"/>
              <a:buFont typeface="Wingdings" pitchFamily="2" charset="2"/>
              <a:buNone/>
            </a:pPr>
            <a:r>
              <a:rPr lang="en-US" altLang="ko-KR" sz="1800">
                <a:latin typeface="굴림" pitchFamily="34" charset="-127"/>
              </a:rPr>
              <a:t>tailptr = 5</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descr="Rectangle: Click to edit Master text styles&#10;Second level&#10;Third level&#10;Fourth level&#10;Fifth level"/>
          <p:cNvSpPr>
            <a:spLocks noGrp="1" noChangeArrowheads="1"/>
          </p:cNvSpPr>
          <p:nvPr>
            <p:ph type="body" idx="1"/>
          </p:nvPr>
        </p:nvSpPr>
        <p:spPr/>
        <p:txBody>
          <a:bodyPr/>
          <a:lstStyle/>
          <a:p>
            <a:r>
              <a:rPr lang="en-US" altLang="ko-KR" sz="2000"/>
              <a:t>In procedural languages such as C and C++, and in most simulation languages, entity records are dynamically created when an entity is created and event notice records are dynamically created whenever an event is scheduled on the future event list. </a:t>
            </a:r>
          </a:p>
          <a:p>
            <a:r>
              <a:rPr lang="en-US" altLang="ko-KR" sz="2000"/>
              <a:t>The languages themselves, or the operating systems on which they are running, maintain a linked list of free chunks of computer memory and allocate a chunk of desired size upon request to running programs. </a:t>
            </a:r>
          </a:p>
          <a:p>
            <a:r>
              <a:rPr lang="en-US" altLang="ko-KR" sz="2000"/>
              <a:t>With dynamic allocation, a record is referenced by a pointer instead of an array index. A pointer to a record can be thought of as the physical or logical address in computer memory of the record.</a:t>
            </a:r>
          </a:p>
        </p:txBody>
      </p:sp>
      <p:sp>
        <p:nvSpPr>
          <p:cNvPr id="249859" name="Rectangle 3"/>
          <p:cNvSpPr>
            <a:spLocks noGrp="1" noChangeArrowheads="1"/>
          </p:cNvSpPr>
          <p:nvPr>
            <p:ph type="title"/>
          </p:nvPr>
        </p:nvSpPr>
        <p:spPr>
          <a:noFill/>
          <a:ln/>
        </p:spPr>
        <p:txBody>
          <a:bodyPr/>
          <a:lstStyle/>
          <a:p>
            <a:r>
              <a:rPr lang="en-US" altLang="ko-KR" sz="1800"/>
              <a:t>3.2.3 Using Dynamic Allocation and Linked Lists (1)</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descr="Rectangle: Click to edit Master text styles&#10;Second level&#10;Third level&#10;Fourth level&#10;Fifth level"/>
          <p:cNvSpPr>
            <a:spLocks noGrp="1" noChangeArrowheads="1"/>
          </p:cNvSpPr>
          <p:nvPr>
            <p:ph type="body" idx="1"/>
          </p:nvPr>
        </p:nvSpPr>
        <p:spPr/>
        <p:txBody>
          <a:bodyPr/>
          <a:lstStyle/>
          <a:p>
            <a:r>
              <a:rPr lang="en-US" altLang="ko-KR" sz="2000"/>
              <a:t>In our example, we will use a notation for records identical to that in the previous section (3.2.2):</a:t>
            </a:r>
          </a:p>
          <a:p>
            <a:pPr lvl="1">
              <a:buFont typeface="Wingdings" pitchFamily="2" charset="2"/>
              <a:buNone/>
            </a:pPr>
            <a:r>
              <a:rPr lang="en-US" altLang="ko-KR" sz="1800"/>
              <a:t>Entities: [ ID, attributes, next pointer ]</a:t>
            </a:r>
          </a:p>
          <a:p>
            <a:pPr lvl="1">
              <a:buFont typeface="Wingdings" pitchFamily="2" charset="2"/>
              <a:buNone/>
            </a:pPr>
            <a:r>
              <a:rPr lang="en-US" altLang="ko-KR" sz="1800"/>
              <a:t>Event notices: [ event type, event time, other data, next pointer ]</a:t>
            </a:r>
          </a:p>
          <a:p>
            <a:endParaRPr lang="en-US" altLang="ko-KR" sz="800"/>
          </a:p>
          <a:p>
            <a:r>
              <a:rPr lang="en-US" altLang="ko-KR" sz="2000"/>
              <a:t>If for some reason we wanted the third item on the list, we would have to traverse the list, counting items until we reached the third record. </a:t>
            </a:r>
          </a:p>
          <a:p>
            <a:endParaRPr lang="en-US" altLang="ko-KR" sz="800"/>
          </a:p>
          <a:p>
            <a:r>
              <a:rPr lang="en-US" altLang="ko-KR" sz="2000"/>
              <a:t>Unlike arrays, there is no way to retrieve directly the i</a:t>
            </a:r>
            <a:r>
              <a:rPr lang="en-US" altLang="ko-KR" sz="2000" baseline="30000"/>
              <a:t>th</a:t>
            </a:r>
            <a:r>
              <a:rPr lang="en-US" altLang="ko-KR" sz="2000"/>
              <a:t> record in a linked list, as the actual records may be stored at any arbitrary location in computer memory and are not stored contiguously as are arrays.</a:t>
            </a:r>
          </a:p>
        </p:txBody>
      </p:sp>
      <p:sp>
        <p:nvSpPr>
          <p:cNvPr id="250883" name="Rectangle 3"/>
          <p:cNvSpPr>
            <a:spLocks noGrp="1" noChangeArrowheads="1"/>
          </p:cNvSpPr>
          <p:nvPr>
            <p:ph type="title"/>
          </p:nvPr>
        </p:nvSpPr>
        <p:spPr>
          <a:noFill/>
          <a:ln/>
        </p:spPr>
        <p:txBody>
          <a:bodyPr/>
          <a:lstStyle/>
          <a:p>
            <a:r>
              <a:rPr lang="en-US" altLang="ko-KR" sz="1800"/>
              <a:t>3.2.3 Using Dynamic Allocation and Linked Lists (2)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r>
              <a:rPr lang="en-US" altLang="ko-KR" sz="2000"/>
              <a:t>1.6 Components of a System (1)</a:t>
            </a:r>
          </a:p>
        </p:txBody>
      </p:sp>
      <p:sp>
        <p:nvSpPr>
          <p:cNvPr id="118787" name="Rectangle 3"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en-US" altLang="ko-KR" sz="2000"/>
              <a:t>Entity : an object of interest in the system.</a:t>
            </a:r>
          </a:p>
          <a:p>
            <a:pPr>
              <a:lnSpc>
                <a:spcPct val="90000"/>
              </a:lnSpc>
            </a:pPr>
            <a:r>
              <a:rPr lang="en-US" altLang="ko-KR" sz="2000"/>
              <a:t>Attribute : a property of an entity.</a:t>
            </a:r>
          </a:p>
          <a:p>
            <a:pPr>
              <a:lnSpc>
                <a:spcPct val="90000"/>
              </a:lnSpc>
            </a:pPr>
            <a:r>
              <a:rPr lang="en-US" altLang="ko-KR" sz="2000"/>
              <a:t>Activity : a time period of specified length.</a:t>
            </a:r>
          </a:p>
          <a:p>
            <a:pPr>
              <a:lnSpc>
                <a:spcPct val="90000"/>
              </a:lnSpc>
            </a:pPr>
            <a:r>
              <a:rPr lang="en-US" altLang="ko-KR" sz="2000"/>
              <a:t>State : the collection of variables necessary to describe the </a:t>
            </a:r>
          </a:p>
          <a:p>
            <a:pPr>
              <a:lnSpc>
                <a:spcPct val="90000"/>
              </a:lnSpc>
              <a:buFont typeface="Wingdings" pitchFamily="2" charset="2"/>
              <a:buNone/>
            </a:pPr>
            <a:r>
              <a:rPr lang="en-US" altLang="ko-KR" sz="2000"/>
              <a:t>              system at any time, relative to the objectives of the </a:t>
            </a:r>
          </a:p>
          <a:p>
            <a:pPr>
              <a:lnSpc>
                <a:spcPct val="90000"/>
              </a:lnSpc>
              <a:buFont typeface="Wingdings" pitchFamily="2" charset="2"/>
              <a:buNone/>
            </a:pPr>
            <a:r>
              <a:rPr lang="en-US" altLang="ko-KR" sz="2000"/>
              <a:t>              study.</a:t>
            </a:r>
          </a:p>
          <a:p>
            <a:pPr>
              <a:lnSpc>
                <a:spcPct val="90000"/>
              </a:lnSpc>
            </a:pPr>
            <a:r>
              <a:rPr lang="en-US" altLang="ko-KR" sz="2000"/>
              <a:t>Event : an instantaneous occurrence that may change the </a:t>
            </a:r>
          </a:p>
          <a:p>
            <a:pPr>
              <a:lnSpc>
                <a:spcPct val="90000"/>
              </a:lnSpc>
              <a:buFont typeface="Wingdings" pitchFamily="2" charset="2"/>
              <a:buNone/>
            </a:pPr>
            <a:r>
              <a:rPr lang="en-US" altLang="ko-KR" sz="2000"/>
              <a:t>               state of the system.</a:t>
            </a:r>
          </a:p>
          <a:p>
            <a:pPr>
              <a:lnSpc>
                <a:spcPct val="90000"/>
              </a:lnSpc>
            </a:pPr>
            <a:r>
              <a:rPr lang="en-US" altLang="ko-KR" sz="2000"/>
              <a:t>Endogenous : to describe activities and events occurring </a:t>
            </a:r>
          </a:p>
          <a:p>
            <a:pPr>
              <a:lnSpc>
                <a:spcPct val="90000"/>
              </a:lnSpc>
              <a:buFont typeface="Wingdings" pitchFamily="2" charset="2"/>
              <a:buNone/>
            </a:pPr>
            <a:r>
              <a:rPr lang="en-US" altLang="ko-KR" sz="2000"/>
              <a:t>                        within a system.</a:t>
            </a:r>
          </a:p>
          <a:p>
            <a:pPr>
              <a:lnSpc>
                <a:spcPct val="90000"/>
              </a:lnSpc>
            </a:pPr>
            <a:r>
              <a:rPr lang="en-US" altLang="ko-KR" sz="2000"/>
              <a:t>Exogenous : to describe activities and events in an  </a:t>
            </a:r>
          </a:p>
          <a:p>
            <a:pPr>
              <a:lnSpc>
                <a:spcPct val="90000"/>
              </a:lnSpc>
              <a:buFont typeface="Wingdings" pitchFamily="2" charset="2"/>
              <a:buNone/>
            </a:pPr>
            <a:r>
              <a:rPr lang="en-US" altLang="ko-KR" sz="2000"/>
              <a:t>                       environment that affect the system.</a:t>
            </a: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descr="Rectangle: Click to edit Master text styles&#10;Second level&#10;Third level&#10;Fourth level&#10;Fifth level"/>
          <p:cNvSpPr>
            <a:spLocks noGrp="1" noChangeArrowheads="1"/>
          </p:cNvSpPr>
          <p:nvPr>
            <p:ph type="body" idx="1"/>
          </p:nvPr>
        </p:nvSpPr>
        <p:spPr/>
        <p:txBody>
          <a:bodyPr/>
          <a:lstStyle/>
          <a:p>
            <a:r>
              <a:rPr lang="en-US" altLang="ko-KR" sz="2000"/>
              <a:t>Example 3.8 (The Future Event List and the Dump Truck Problem)</a:t>
            </a:r>
          </a:p>
          <a:p>
            <a:pPr lvl="1"/>
            <a:r>
              <a:rPr lang="en-US" altLang="ko-KR" sz="1800"/>
              <a:t>Based on Table 3.6, event notices in the dump truck problem of Example 3.5 are expanded to include a pointer to the next event notice on the future event list and can be represented by:</a:t>
            </a:r>
          </a:p>
          <a:p>
            <a:pPr lvl="1" algn="ctr">
              <a:buFont typeface="Wingdings" pitchFamily="2" charset="2"/>
              <a:buNone/>
            </a:pPr>
            <a:r>
              <a:rPr lang="en-US" altLang="ko-KR" sz="1800"/>
              <a:t>[ event type, event time, DT i , nextptr ]</a:t>
            </a:r>
          </a:p>
          <a:p>
            <a:pPr lvl="1"/>
            <a:r>
              <a:rPr lang="en-US" altLang="ko-KR" sz="1800"/>
              <a:t>as, for example,</a:t>
            </a:r>
          </a:p>
          <a:p>
            <a:pPr lvl="1" algn="ctr">
              <a:buFont typeface="Wingdings" pitchFamily="2" charset="2"/>
              <a:buNone/>
            </a:pPr>
            <a:r>
              <a:rPr lang="en-US" altLang="ko-KR" sz="1800"/>
              <a:t>[ EL, 10, DT 3, nextptr ]</a:t>
            </a:r>
          </a:p>
          <a:p>
            <a:pPr lvl="1"/>
            <a:r>
              <a:rPr lang="en-US" altLang="ko-KR" sz="1800"/>
              <a:t>where EL is the end loading event to occur at future time 10 for dump truck DT 3, and the _eld nextptr points to the next record on the FEL. </a:t>
            </a:r>
          </a:p>
          <a:p>
            <a:pPr lvl="1"/>
            <a:r>
              <a:rPr lang="en-US" altLang="ko-KR" sz="1800"/>
              <a:t>Figure 3.9 represents the future event list at CLOCK time 10 taken from Table 3.6. </a:t>
            </a:r>
          </a:p>
        </p:txBody>
      </p:sp>
      <p:sp>
        <p:nvSpPr>
          <p:cNvPr id="251907" name="Rectangle 3"/>
          <p:cNvSpPr>
            <a:spLocks noGrp="1" noChangeArrowheads="1"/>
          </p:cNvSpPr>
          <p:nvPr>
            <p:ph type="title"/>
          </p:nvPr>
        </p:nvSpPr>
        <p:spPr>
          <a:noFill/>
          <a:ln/>
        </p:spPr>
        <p:txBody>
          <a:bodyPr/>
          <a:lstStyle/>
          <a:p>
            <a:r>
              <a:rPr lang="en-US" altLang="ko-KR" sz="1800"/>
              <a:t>3.2.3 Using Dynamic Allocation and Linked Lists (3)</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descr="Rectangle: Click to edit Master text styles&#10;Second level&#10;Third level&#10;Fourth level&#10;Fifth level"/>
          <p:cNvSpPr>
            <a:spLocks noGrp="1" noChangeArrowheads="1"/>
          </p:cNvSpPr>
          <p:nvPr>
            <p:ph type="body" idx="1"/>
          </p:nvPr>
        </p:nvSpPr>
        <p:spPr/>
        <p:txBody>
          <a:bodyPr/>
          <a:lstStyle/>
          <a:p>
            <a:r>
              <a:rPr lang="en-US" altLang="ko-KR" sz="2000"/>
              <a:t>Example 3.8 (Cont.)</a:t>
            </a:r>
          </a:p>
          <a:p>
            <a:pPr lvl="1"/>
            <a:endParaRPr lang="ko-KR" altLang="en-US" sz="1800"/>
          </a:p>
        </p:txBody>
      </p:sp>
      <p:sp>
        <p:nvSpPr>
          <p:cNvPr id="252931" name="Rectangle 3"/>
          <p:cNvSpPr>
            <a:spLocks noGrp="1" noChangeArrowheads="1"/>
          </p:cNvSpPr>
          <p:nvPr>
            <p:ph type="title"/>
          </p:nvPr>
        </p:nvSpPr>
        <p:spPr>
          <a:noFill/>
          <a:ln/>
        </p:spPr>
        <p:txBody>
          <a:bodyPr/>
          <a:lstStyle/>
          <a:p>
            <a:r>
              <a:rPr lang="en-US" altLang="ko-KR" sz="1800"/>
              <a:t>3.2.3 Using Dynamic Allocation and Linked Lists (4)</a:t>
            </a:r>
          </a:p>
        </p:txBody>
      </p:sp>
      <p:pic>
        <p:nvPicPr>
          <p:cNvPr id="252932" name="Picture 4" descr="figure3-9"/>
          <p:cNvPicPr>
            <a:picLocks noChangeAspect="1" noChangeArrowheads="1"/>
          </p:cNvPicPr>
          <p:nvPr/>
        </p:nvPicPr>
        <p:blipFill>
          <a:blip r:embed="rId2"/>
          <a:srcRect/>
          <a:stretch>
            <a:fillRect/>
          </a:stretch>
        </p:blipFill>
        <p:spPr bwMode="auto">
          <a:xfrm>
            <a:off x="1371600" y="2155825"/>
            <a:ext cx="6811963" cy="3997325"/>
          </a:xfrm>
          <a:prstGeom prst="rect">
            <a:avLst/>
          </a:prstGeom>
          <a:noFill/>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en-US" altLang="ko-KR" sz="2000"/>
              <a:t>Example 3.8 (Cont.)</a:t>
            </a:r>
          </a:p>
          <a:p>
            <a:pPr lvl="1">
              <a:lnSpc>
                <a:spcPct val="90000"/>
              </a:lnSpc>
            </a:pPr>
            <a:r>
              <a:rPr lang="en-US" altLang="ko-KR" sz="1800"/>
              <a:t>For example, if R is set equal to the head pointer for the FEL at</a:t>
            </a:r>
          </a:p>
          <a:p>
            <a:pPr lvl="1">
              <a:lnSpc>
                <a:spcPct val="90000"/>
              </a:lnSpc>
            </a:pPr>
            <a:r>
              <a:rPr lang="en-US" altLang="ko-KR" sz="1800"/>
              <a:t>CLOCK time 10, then</a:t>
            </a:r>
          </a:p>
          <a:p>
            <a:pPr lvl="2">
              <a:lnSpc>
                <a:spcPct val="90000"/>
              </a:lnSpc>
            </a:pPr>
            <a:r>
              <a:rPr lang="en-US" altLang="ko-KR" sz="1600"/>
              <a:t>R-&gt;eventtype = EW</a:t>
            </a:r>
          </a:p>
          <a:p>
            <a:pPr lvl="2">
              <a:lnSpc>
                <a:spcPct val="90000"/>
              </a:lnSpc>
            </a:pPr>
            <a:r>
              <a:rPr lang="en-US" altLang="ko-KR" sz="1600"/>
              <a:t>R-&gt;eventtime = 12</a:t>
            </a:r>
          </a:p>
          <a:p>
            <a:pPr lvl="2">
              <a:lnSpc>
                <a:spcPct val="90000"/>
              </a:lnSpc>
            </a:pPr>
            <a:r>
              <a:rPr lang="en-US" altLang="ko-KR" sz="1600"/>
              <a:t>R-&gt;next : the pointer for the second event notice on the FEL</a:t>
            </a:r>
          </a:p>
          <a:p>
            <a:pPr lvl="1">
              <a:lnSpc>
                <a:spcPct val="90000"/>
              </a:lnSpc>
            </a:pPr>
            <a:r>
              <a:rPr lang="en-US" altLang="ko-KR" sz="1800"/>
              <a:t>so that</a:t>
            </a:r>
          </a:p>
          <a:p>
            <a:pPr lvl="2">
              <a:lnSpc>
                <a:spcPct val="90000"/>
              </a:lnSpc>
            </a:pPr>
            <a:r>
              <a:rPr lang="en-US" altLang="ko-KR" sz="1600"/>
              <a:t>R-&gt;next-&gt;eventtype = EL</a:t>
            </a:r>
          </a:p>
          <a:p>
            <a:pPr lvl="2">
              <a:lnSpc>
                <a:spcPct val="90000"/>
              </a:lnSpc>
            </a:pPr>
            <a:r>
              <a:rPr lang="en-US" altLang="ko-KR" sz="1600"/>
              <a:t>R-&gt;next-&gt;eventtime = 20</a:t>
            </a:r>
          </a:p>
          <a:p>
            <a:pPr lvl="2">
              <a:lnSpc>
                <a:spcPct val="90000"/>
              </a:lnSpc>
            </a:pPr>
            <a:r>
              <a:rPr lang="en-US" altLang="ko-KR" sz="1600"/>
              <a:t>R-&gt;next-&gt;next : the pointer to the third event notice on the FEL</a:t>
            </a:r>
          </a:p>
          <a:p>
            <a:pPr lvl="1">
              <a:lnSpc>
                <a:spcPct val="90000"/>
              </a:lnSpc>
            </a:pPr>
            <a:r>
              <a:rPr lang="en-US" altLang="ko-KR" sz="1800"/>
              <a:t>What we have described are called singly-linked lists, because there is a one-way linkage from the head of the list to its tail. </a:t>
            </a:r>
          </a:p>
          <a:p>
            <a:pPr lvl="1">
              <a:lnSpc>
                <a:spcPct val="90000"/>
              </a:lnSpc>
            </a:pPr>
            <a:r>
              <a:rPr lang="en-US" altLang="ko-KR" sz="1800"/>
              <a:t>For some purposes, it is desirable to traverse or search a list starting at the tail as well as from the head. For such purposes, a doubly-linked list can be used. </a:t>
            </a:r>
          </a:p>
        </p:txBody>
      </p:sp>
      <p:sp>
        <p:nvSpPr>
          <p:cNvPr id="253955" name="Rectangle 3"/>
          <p:cNvSpPr>
            <a:spLocks noGrp="1" noChangeArrowheads="1"/>
          </p:cNvSpPr>
          <p:nvPr>
            <p:ph type="title"/>
          </p:nvPr>
        </p:nvSpPr>
        <p:spPr>
          <a:noFill/>
          <a:ln/>
        </p:spPr>
        <p:txBody>
          <a:bodyPr/>
          <a:lstStyle/>
          <a:p>
            <a:r>
              <a:rPr lang="en-US" altLang="ko-KR" sz="1800"/>
              <a:t>3.2.3 Using Dynamic Allocation and Linked Lists (5)</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descr="Rectangle: Click to edit Master text styles&#10;Second level&#10;Third level&#10;Fourth level&#10;Fifth level"/>
          <p:cNvSpPr>
            <a:spLocks noGrp="1" noChangeArrowheads="1"/>
          </p:cNvSpPr>
          <p:nvPr>
            <p:ph type="body" idx="1"/>
          </p:nvPr>
        </p:nvSpPr>
        <p:spPr/>
        <p:txBody>
          <a:bodyPr/>
          <a:lstStyle/>
          <a:p>
            <a:r>
              <a:rPr lang="en-US" altLang="ko-KR" sz="1800"/>
              <a:t>One idea to speed up processing doubly-linked lists </a:t>
            </a:r>
          </a:p>
          <a:p>
            <a:pPr>
              <a:buFont typeface="Wingdings" pitchFamily="2" charset="2"/>
              <a:buNone/>
            </a:pPr>
            <a:r>
              <a:rPr lang="en-US" altLang="ko-KR" sz="1800"/>
              <a:t>     : to use a middle pointer in addition to a head and tail pointer. </a:t>
            </a:r>
          </a:p>
          <a:p>
            <a:r>
              <a:rPr lang="en-US" altLang="ko-KR" sz="1800"/>
              <a:t>With special techniques, the mid pointer will always point to the </a:t>
            </a:r>
          </a:p>
          <a:p>
            <a:pPr>
              <a:buFont typeface="Wingdings" pitchFamily="2" charset="2"/>
              <a:buNone/>
            </a:pPr>
            <a:r>
              <a:rPr lang="en-US" altLang="ko-KR" sz="1800"/>
              <a:t>     approximate middle of the list. </a:t>
            </a:r>
          </a:p>
          <a:p>
            <a:r>
              <a:rPr lang="en-US" altLang="ko-KR" sz="1800"/>
              <a:t>When a new record is being added to the list, the algorithm first </a:t>
            </a:r>
          </a:p>
          <a:p>
            <a:pPr>
              <a:buFont typeface="Wingdings" pitchFamily="2" charset="2"/>
              <a:buNone/>
            </a:pPr>
            <a:r>
              <a:rPr lang="en-US" altLang="ko-KR" sz="1800"/>
              <a:t>     examines the middle record to decide whether to begin searching  </a:t>
            </a:r>
          </a:p>
          <a:p>
            <a:pPr>
              <a:buFont typeface="Wingdings" pitchFamily="2" charset="2"/>
              <a:buNone/>
            </a:pPr>
            <a:r>
              <a:rPr lang="en-US" altLang="ko-KR" sz="1800"/>
              <a:t>     at the head of the list or the middle of the list. </a:t>
            </a:r>
          </a:p>
          <a:p>
            <a:r>
              <a:rPr lang="en-US" altLang="ko-KR" sz="1800"/>
              <a:t>Theoretically, except for some overhead due to maintenance of the </a:t>
            </a:r>
          </a:p>
          <a:p>
            <a:pPr>
              <a:buFont typeface="Wingdings" pitchFamily="2" charset="2"/>
              <a:buNone/>
            </a:pPr>
            <a:r>
              <a:rPr lang="en-US" altLang="ko-KR" sz="1800"/>
              <a:t>     mid pointer, this technique should cut search times in half. </a:t>
            </a:r>
          </a:p>
        </p:txBody>
      </p:sp>
      <p:sp>
        <p:nvSpPr>
          <p:cNvPr id="254979" name="Rectangle 3"/>
          <p:cNvSpPr>
            <a:spLocks noGrp="1" noChangeArrowheads="1"/>
          </p:cNvSpPr>
          <p:nvPr>
            <p:ph type="title"/>
          </p:nvPr>
        </p:nvSpPr>
        <p:spPr>
          <a:noFill/>
          <a:ln/>
        </p:spPr>
        <p:txBody>
          <a:bodyPr/>
          <a:lstStyle/>
          <a:p>
            <a:r>
              <a:rPr lang="en-US" altLang="ko-KR" sz="1800"/>
              <a:t>3.2.4 Advanced Techniques</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Oval 2"/>
          <p:cNvSpPr>
            <a:spLocks noChangeArrowheads="1"/>
          </p:cNvSpPr>
          <p:nvPr/>
        </p:nvSpPr>
        <p:spPr bwMode="auto">
          <a:xfrm>
            <a:off x="1219200" y="3657600"/>
            <a:ext cx="7086600" cy="1219200"/>
          </a:xfrm>
          <a:prstGeom prst="ellipse">
            <a:avLst/>
          </a:prstGeom>
          <a:solidFill>
            <a:schemeClr val="folHlink"/>
          </a:solidFill>
          <a:ln w="9525">
            <a:solidFill>
              <a:schemeClr val="tx1"/>
            </a:solidFill>
            <a:prstDash val="dash"/>
            <a:round/>
            <a:headEnd/>
            <a:tailEnd/>
          </a:ln>
          <a:effectLst/>
        </p:spPr>
        <p:txBody>
          <a:bodyPr wrap="none" anchor="ctr"/>
          <a:lstStyle/>
          <a:p>
            <a:endParaRPr lang="en-US"/>
          </a:p>
        </p:txBody>
      </p:sp>
      <p:sp>
        <p:nvSpPr>
          <p:cNvPr id="256003" name="Rectangle 3"/>
          <p:cNvSpPr>
            <a:spLocks noGrp="1" noChangeArrowheads="1"/>
          </p:cNvSpPr>
          <p:nvPr>
            <p:ph type="title"/>
          </p:nvPr>
        </p:nvSpPr>
        <p:spPr/>
        <p:txBody>
          <a:bodyPr/>
          <a:lstStyle/>
          <a:p>
            <a:endParaRPr lang="ko-KR" altLang="en-US"/>
          </a:p>
        </p:txBody>
      </p:sp>
      <p:sp>
        <p:nvSpPr>
          <p:cNvPr id="256004" name="Text Box 4"/>
          <p:cNvSpPr txBox="1">
            <a:spLocks noChangeArrowheads="1"/>
          </p:cNvSpPr>
          <p:nvPr/>
        </p:nvSpPr>
        <p:spPr bwMode="auto">
          <a:xfrm>
            <a:off x="7086600" y="4114800"/>
            <a:ext cx="609600" cy="346075"/>
          </a:xfrm>
          <a:prstGeom prst="rect">
            <a:avLst/>
          </a:prstGeom>
          <a:noFill/>
          <a:ln w="9525">
            <a:solidFill>
              <a:schemeClr val="tx1"/>
            </a:solidFill>
            <a:miter lim="800000"/>
            <a:headEnd/>
            <a:tailEnd/>
          </a:ln>
          <a:effectLst/>
        </p:spPr>
        <p:txBody>
          <a:bodyPr>
            <a:spAutoFit/>
          </a:bodyPr>
          <a:lstStyle/>
          <a:p>
            <a:pPr algn="ctr">
              <a:spcBef>
                <a:spcPct val="50000"/>
              </a:spcBef>
            </a:pPr>
            <a:r>
              <a:rPr lang="en-US" altLang="ko-KR" sz="1600">
                <a:latin typeface="굴림" pitchFamily="34" charset="-127"/>
              </a:rPr>
              <a:t>100</a:t>
            </a:r>
          </a:p>
        </p:txBody>
      </p:sp>
      <p:sp>
        <p:nvSpPr>
          <p:cNvPr id="256005" name="Text Box 5"/>
          <p:cNvSpPr txBox="1">
            <a:spLocks noChangeArrowheads="1"/>
          </p:cNvSpPr>
          <p:nvPr/>
        </p:nvSpPr>
        <p:spPr bwMode="auto">
          <a:xfrm>
            <a:off x="1981200" y="5562600"/>
            <a:ext cx="609600" cy="346075"/>
          </a:xfrm>
          <a:prstGeom prst="rect">
            <a:avLst/>
          </a:prstGeom>
          <a:noFill/>
          <a:ln w="9525">
            <a:solidFill>
              <a:schemeClr val="tx1"/>
            </a:solidFill>
            <a:miter lim="800000"/>
            <a:headEnd/>
            <a:tailEnd/>
          </a:ln>
          <a:effectLst/>
        </p:spPr>
        <p:txBody>
          <a:bodyPr>
            <a:spAutoFit/>
          </a:bodyPr>
          <a:lstStyle/>
          <a:p>
            <a:pPr algn="ctr">
              <a:spcBef>
                <a:spcPct val="50000"/>
              </a:spcBef>
            </a:pPr>
            <a:r>
              <a:rPr lang="en-US" altLang="ko-KR" sz="1600">
                <a:latin typeface="굴림" pitchFamily="34" charset="-127"/>
              </a:rPr>
              <a:t>80</a:t>
            </a:r>
          </a:p>
        </p:txBody>
      </p:sp>
      <p:sp>
        <p:nvSpPr>
          <p:cNvPr id="256006" name="Text Box 6"/>
          <p:cNvSpPr txBox="1">
            <a:spLocks noChangeArrowheads="1"/>
          </p:cNvSpPr>
          <p:nvPr/>
        </p:nvSpPr>
        <p:spPr bwMode="auto">
          <a:xfrm>
            <a:off x="7239000" y="2438400"/>
            <a:ext cx="609600" cy="346075"/>
          </a:xfrm>
          <a:prstGeom prst="rect">
            <a:avLst/>
          </a:prstGeom>
          <a:noFill/>
          <a:ln w="9525">
            <a:solidFill>
              <a:schemeClr val="tx1"/>
            </a:solidFill>
            <a:miter lim="800000"/>
            <a:headEnd/>
            <a:tailEnd/>
          </a:ln>
          <a:effectLst/>
        </p:spPr>
        <p:txBody>
          <a:bodyPr>
            <a:spAutoFit/>
          </a:bodyPr>
          <a:lstStyle/>
          <a:p>
            <a:pPr algn="ctr">
              <a:spcBef>
                <a:spcPct val="50000"/>
              </a:spcBef>
            </a:pPr>
            <a:r>
              <a:rPr lang="en-US" altLang="ko-KR" sz="1600">
                <a:latin typeface="굴림" pitchFamily="34" charset="-127"/>
              </a:rPr>
              <a:t>50</a:t>
            </a:r>
          </a:p>
        </p:txBody>
      </p:sp>
      <p:sp>
        <p:nvSpPr>
          <p:cNvPr id="256007" name="Text Box 7"/>
          <p:cNvSpPr txBox="1">
            <a:spLocks noChangeArrowheads="1"/>
          </p:cNvSpPr>
          <p:nvPr/>
        </p:nvSpPr>
        <p:spPr bwMode="auto">
          <a:xfrm>
            <a:off x="1981200" y="2438400"/>
            <a:ext cx="609600" cy="346075"/>
          </a:xfrm>
          <a:prstGeom prst="rect">
            <a:avLst/>
          </a:prstGeom>
          <a:noFill/>
          <a:ln w="9525">
            <a:solidFill>
              <a:schemeClr val="tx1"/>
            </a:solidFill>
            <a:miter lim="800000"/>
            <a:headEnd/>
            <a:tailEnd/>
          </a:ln>
          <a:effectLst/>
        </p:spPr>
        <p:txBody>
          <a:bodyPr>
            <a:spAutoFit/>
          </a:bodyPr>
          <a:lstStyle/>
          <a:p>
            <a:pPr algn="ctr">
              <a:spcBef>
                <a:spcPct val="50000"/>
              </a:spcBef>
            </a:pPr>
            <a:r>
              <a:rPr lang="en-US" altLang="ko-KR" sz="1600">
                <a:latin typeface="굴림" pitchFamily="34" charset="-127"/>
              </a:rPr>
              <a:t>1</a:t>
            </a:r>
          </a:p>
        </p:txBody>
      </p:sp>
      <p:sp>
        <p:nvSpPr>
          <p:cNvPr id="256008" name="Text Box 8"/>
          <p:cNvSpPr txBox="1">
            <a:spLocks noChangeArrowheads="1"/>
          </p:cNvSpPr>
          <p:nvPr/>
        </p:nvSpPr>
        <p:spPr bwMode="auto">
          <a:xfrm>
            <a:off x="3505200" y="2438400"/>
            <a:ext cx="609600" cy="346075"/>
          </a:xfrm>
          <a:prstGeom prst="rect">
            <a:avLst/>
          </a:prstGeom>
          <a:noFill/>
          <a:ln w="9525">
            <a:solidFill>
              <a:schemeClr val="tx1"/>
            </a:solidFill>
            <a:miter lim="800000"/>
            <a:headEnd/>
            <a:tailEnd/>
          </a:ln>
          <a:effectLst/>
        </p:spPr>
        <p:txBody>
          <a:bodyPr>
            <a:spAutoFit/>
          </a:bodyPr>
          <a:lstStyle/>
          <a:p>
            <a:pPr algn="ctr">
              <a:spcBef>
                <a:spcPct val="50000"/>
              </a:spcBef>
            </a:pPr>
            <a:r>
              <a:rPr lang="en-US" altLang="ko-KR" sz="1600">
                <a:latin typeface="굴림" pitchFamily="34" charset="-127"/>
              </a:rPr>
              <a:t>2</a:t>
            </a:r>
          </a:p>
        </p:txBody>
      </p:sp>
      <p:sp>
        <p:nvSpPr>
          <p:cNvPr id="256009" name="Text Box 9"/>
          <p:cNvSpPr txBox="1">
            <a:spLocks noChangeArrowheads="1"/>
          </p:cNvSpPr>
          <p:nvPr/>
        </p:nvSpPr>
        <p:spPr bwMode="auto">
          <a:xfrm>
            <a:off x="5715000" y="2438400"/>
            <a:ext cx="609600" cy="346075"/>
          </a:xfrm>
          <a:prstGeom prst="rect">
            <a:avLst/>
          </a:prstGeom>
          <a:noFill/>
          <a:ln w="9525">
            <a:solidFill>
              <a:schemeClr val="tx1"/>
            </a:solidFill>
            <a:miter lim="800000"/>
            <a:headEnd/>
            <a:tailEnd/>
          </a:ln>
          <a:effectLst/>
        </p:spPr>
        <p:txBody>
          <a:bodyPr>
            <a:spAutoFit/>
          </a:bodyPr>
          <a:lstStyle/>
          <a:p>
            <a:pPr algn="ctr">
              <a:spcBef>
                <a:spcPct val="50000"/>
              </a:spcBef>
            </a:pPr>
            <a:r>
              <a:rPr lang="en-US" altLang="ko-KR" sz="1600">
                <a:latin typeface="굴림" pitchFamily="34" charset="-127"/>
              </a:rPr>
              <a:t>49</a:t>
            </a:r>
          </a:p>
        </p:txBody>
      </p:sp>
      <p:sp>
        <p:nvSpPr>
          <p:cNvPr id="256010" name="Text Box 10"/>
          <p:cNvSpPr txBox="1">
            <a:spLocks noChangeArrowheads="1"/>
          </p:cNvSpPr>
          <p:nvPr/>
        </p:nvSpPr>
        <p:spPr bwMode="auto">
          <a:xfrm>
            <a:off x="1524000" y="4114800"/>
            <a:ext cx="609600" cy="346075"/>
          </a:xfrm>
          <a:prstGeom prst="rect">
            <a:avLst/>
          </a:prstGeom>
          <a:noFill/>
          <a:ln w="9525">
            <a:solidFill>
              <a:schemeClr val="tx1"/>
            </a:solidFill>
            <a:miter lim="800000"/>
            <a:headEnd/>
            <a:tailEnd/>
          </a:ln>
          <a:effectLst/>
        </p:spPr>
        <p:txBody>
          <a:bodyPr>
            <a:spAutoFit/>
          </a:bodyPr>
          <a:lstStyle/>
          <a:p>
            <a:pPr algn="ctr">
              <a:spcBef>
                <a:spcPct val="50000"/>
              </a:spcBef>
            </a:pPr>
            <a:r>
              <a:rPr lang="en-US" altLang="ko-KR" sz="1600">
                <a:latin typeface="굴림" pitchFamily="34" charset="-127"/>
              </a:rPr>
              <a:t>51</a:t>
            </a:r>
          </a:p>
        </p:txBody>
      </p:sp>
      <p:sp>
        <p:nvSpPr>
          <p:cNvPr id="256011" name="Text Box 11"/>
          <p:cNvSpPr txBox="1">
            <a:spLocks noChangeArrowheads="1"/>
          </p:cNvSpPr>
          <p:nvPr/>
        </p:nvSpPr>
        <p:spPr bwMode="auto">
          <a:xfrm>
            <a:off x="3048000" y="4114800"/>
            <a:ext cx="609600" cy="346075"/>
          </a:xfrm>
          <a:prstGeom prst="rect">
            <a:avLst/>
          </a:prstGeom>
          <a:noFill/>
          <a:ln w="9525">
            <a:solidFill>
              <a:schemeClr val="tx1"/>
            </a:solidFill>
            <a:miter lim="800000"/>
            <a:headEnd/>
            <a:tailEnd/>
          </a:ln>
          <a:effectLst/>
        </p:spPr>
        <p:txBody>
          <a:bodyPr>
            <a:spAutoFit/>
          </a:bodyPr>
          <a:lstStyle/>
          <a:p>
            <a:pPr algn="ctr">
              <a:spcBef>
                <a:spcPct val="50000"/>
              </a:spcBef>
            </a:pPr>
            <a:r>
              <a:rPr lang="en-US" altLang="ko-KR" sz="1600">
                <a:latin typeface="굴림" pitchFamily="34" charset="-127"/>
              </a:rPr>
              <a:t>52</a:t>
            </a:r>
          </a:p>
        </p:txBody>
      </p:sp>
      <p:sp>
        <p:nvSpPr>
          <p:cNvPr id="256012" name="Text Box 12"/>
          <p:cNvSpPr txBox="1">
            <a:spLocks noChangeArrowheads="1"/>
          </p:cNvSpPr>
          <p:nvPr/>
        </p:nvSpPr>
        <p:spPr bwMode="auto">
          <a:xfrm>
            <a:off x="914400" y="1752600"/>
            <a:ext cx="990600" cy="336550"/>
          </a:xfrm>
          <a:prstGeom prst="rect">
            <a:avLst/>
          </a:prstGeom>
          <a:noFill/>
          <a:ln w="9525">
            <a:noFill/>
            <a:miter lim="800000"/>
            <a:headEnd/>
            <a:tailEnd/>
          </a:ln>
          <a:effectLst/>
        </p:spPr>
        <p:txBody>
          <a:bodyPr>
            <a:spAutoFit/>
          </a:bodyPr>
          <a:lstStyle/>
          <a:p>
            <a:pPr algn="ctr">
              <a:spcBef>
                <a:spcPct val="50000"/>
              </a:spcBef>
            </a:pPr>
            <a:r>
              <a:rPr lang="en-US" altLang="ko-KR" sz="1600">
                <a:latin typeface="굴림" pitchFamily="34" charset="-127"/>
              </a:rPr>
              <a:t>headptr</a:t>
            </a:r>
          </a:p>
        </p:txBody>
      </p:sp>
      <p:sp>
        <p:nvSpPr>
          <p:cNvPr id="256013" name="Text Box 13"/>
          <p:cNvSpPr txBox="1">
            <a:spLocks noChangeArrowheads="1"/>
          </p:cNvSpPr>
          <p:nvPr/>
        </p:nvSpPr>
        <p:spPr bwMode="auto">
          <a:xfrm>
            <a:off x="533400" y="4953000"/>
            <a:ext cx="1143000" cy="336550"/>
          </a:xfrm>
          <a:prstGeom prst="rect">
            <a:avLst/>
          </a:prstGeom>
          <a:noFill/>
          <a:ln w="9525">
            <a:noFill/>
            <a:miter lim="800000"/>
            <a:headEnd/>
            <a:tailEnd/>
          </a:ln>
          <a:effectLst/>
        </p:spPr>
        <p:txBody>
          <a:bodyPr>
            <a:spAutoFit/>
          </a:bodyPr>
          <a:lstStyle/>
          <a:p>
            <a:pPr algn="ctr">
              <a:spcBef>
                <a:spcPct val="50000"/>
              </a:spcBef>
            </a:pPr>
            <a:r>
              <a:rPr lang="en-US" altLang="ko-KR" sz="1600">
                <a:latin typeface="굴림" pitchFamily="34" charset="-127"/>
              </a:rPr>
              <a:t>middleptr</a:t>
            </a:r>
          </a:p>
        </p:txBody>
      </p:sp>
      <p:sp>
        <p:nvSpPr>
          <p:cNvPr id="256014" name="Text Box 14"/>
          <p:cNvSpPr txBox="1">
            <a:spLocks noChangeArrowheads="1"/>
          </p:cNvSpPr>
          <p:nvPr/>
        </p:nvSpPr>
        <p:spPr bwMode="auto">
          <a:xfrm>
            <a:off x="7239000" y="4953000"/>
            <a:ext cx="990600" cy="336550"/>
          </a:xfrm>
          <a:prstGeom prst="rect">
            <a:avLst/>
          </a:prstGeom>
          <a:noFill/>
          <a:ln w="9525">
            <a:noFill/>
            <a:miter lim="800000"/>
            <a:headEnd/>
            <a:tailEnd/>
          </a:ln>
          <a:effectLst/>
        </p:spPr>
        <p:txBody>
          <a:bodyPr>
            <a:spAutoFit/>
          </a:bodyPr>
          <a:lstStyle/>
          <a:p>
            <a:pPr algn="ctr">
              <a:spcBef>
                <a:spcPct val="50000"/>
              </a:spcBef>
            </a:pPr>
            <a:r>
              <a:rPr lang="en-US" altLang="ko-KR" sz="1600">
                <a:latin typeface="굴림" pitchFamily="34" charset="-127"/>
              </a:rPr>
              <a:t>tailptr</a:t>
            </a:r>
          </a:p>
        </p:txBody>
      </p:sp>
      <p:sp>
        <p:nvSpPr>
          <p:cNvPr id="256015" name="Text Box 15"/>
          <p:cNvSpPr txBox="1">
            <a:spLocks noChangeArrowheads="1"/>
          </p:cNvSpPr>
          <p:nvPr/>
        </p:nvSpPr>
        <p:spPr bwMode="auto">
          <a:xfrm>
            <a:off x="5562600" y="4114800"/>
            <a:ext cx="609600" cy="346075"/>
          </a:xfrm>
          <a:prstGeom prst="rect">
            <a:avLst/>
          </a:prstGeom>
          <a:noFill/>
          <a:ln w="9525">
            <a:solidFill>
              <a:schemeClr val="tx1"/>
            </a:solidFill>
            <a:miter lim="800000"/>
            <a:headEnd/>
            <a:tailEnd/>
          </a:ln>
          <a:effectLst/>
        </p:spPr>
        <p:txBody>
          <a:bodyPr>
            <a:spAutoFit/>
          </a:bodyPr>
          <a:lstStyle/>
          <a:p>
            <a:pPr algn="ctr">
              <a:spcBef>
                <a:spcPct val="50000"/>
              </a:spcBef>
            </a:pPr>
            <a:r>
              <a:rPr lang="en-US" altLang="ko-KR" sz="1600">
                <a:latin typeface="굴림" pitchFamily="34" charset="-127"/>
              </a:rPr>
              <a:t>99</a:t>
            </a:r>
          </a:p>
        </p:txBody>
      </p:sp>
      <p:sp>
        <p:nvSpPr>
          <p:cNvPr id="256016" name="Freeform 16"/>
          <p:cNvSpPr>
            <a:spLocks/>
          </p:cNvSpPr>
          <p:nvPr/>
        </p:nvSpPr>
        <p:spPr bwMode="auto">
          <a:xfrm>
            <a:off x="2590800" y="2362200"/>
            <a:ext cx="914400" cy="152400"/>
          </a:xfrm>
          <a:custGeom>
            <a:avLst/>
            <a:gdLst/>
            <a:ahLst/>
            <a:cxnLst>
              <a:cxn ang="0">
                <a:pos x="0" y="96"/>
              </a:cxn>
              <a:cxn ang="0">
                <a:pos x="240" y="0"/>
              </a:cxn>
              <a:cxn ang="0">
                <a:pos x="576" y="96"/>
              </a:cxn>
            </a:cxnLst>
            <a:rect l="0" t="0" r="r" b="b"/>
            <a:pathLst>
              <a:path w="576" h="96">
                <a:moveTo>
                  <a:pt x="0" y="96"/>
                </a:moveTo>
                <a:cubicBezTo>
                  <a:pt x="72" y="48"/>
                  <a:pt x="144" y="0"/>
                  <a:pt x="240" y="0"/>
                </a:cubicBezTo>
                <a:cubicBezTo>
                  <a:pt x="336" y="0"/>
                  <a:pt x="456" y="48"/>
                  <a:pt x="576" y="96"/>
                </a:cubicBezTo>
              </a:path>
            </a:pathLst>
          </a:custGeom>
          <a:noFill/>
          <a:ln w="9525">
            <a:solidFill>
              <a:schemeClr val="tx1"/>
            </a:solidFill>
            <a:round/>
            <a:headEnd type="none" w="med" len="med"/>
            <a:tailEnd type="triangle" w="med" len="med"/>
          </a:ln>
          <a:effectLst/>
        </p:spPr>
        <p:txBody>
          <a:bodyPr wrap="none"/>
          <a:lstStyle/>
          <a:p>
            <a:endParaRPr lang="en-US"/>
          </a:p>
        </p:txBody>
      </p:sp>
      <p:sp>
        <p:nvSpPr>
          <p:cNvPr id="256017" name="Freeform 17"/>
          <p:cNvSpPr>
            <a:spLocks/>
          </p:cNvSpPr>
          <p:nvPr/>
        </p:nvSpPr>
        <p:spPr bwMode="auto">
          <a:xfrm>
            <a:off x="2590800" y="2667000"/>
            <a:ext cx="914400" cy="165100"/>
          </a:xfrm>
          <a:custGeom>
            <a:avLst/>
            <a:gdLst/>
            <a:ahLst/>
            <a:cxnLst>
              <a:cxn ang="0">
                <a:pos x="528" y="0"/>
              </a:cxn>
              <a:cxn ang="0">
                <a:pos x="288" y="96"/>
              </a:cxn>
              <a:cxn ang="0">
                <a:pos x="0" y="48"/>
              </a:cxn>
            </a:cxnLst>
            <a:rect l="0" t="0" r="r" b="b"/>
            <a:pathLst>
              <a:path w="528" h="104">
                <a:moveTo>
                  <a:pt x="528" y="0"/>
                </a:moveTo>
                <a:cubicBezTo>
                  <a:pt x="452" y="44"/>
                  <a:pt x="376" y="88"/>
                  <a:pt x="288" y="96"/>
                </a:cubicBezTo>
                <a:cubicBezTo>
                  <a:pt x="200" y="104"/>
                  <a:pt x="100" y="76"/>
                  <a:pt x="0" y="48"/>
                </a:cubicBezTo>
              </a:path>
            </a:pathLst>
          </a:custGeom>
          <a:noFill/>
          <a:ln w="9525">
            <a:solidFill>
              <a:schemeClr val="tx1"/>
            </a:solidFill>
            <a:round/>
            <a:headEnd type="none" w="med" len="med"/>
            <a:tailEnd type="triangle" w="med" len="med"/>
          </a:ln>
          <a:effectLst/>
        </p:spPr>
        <p:txBody>
          <a:bodyPr wrap="none"/>
          <a:lstStyle/>
          <a:p>
            <a:endParaRPr lang="en-US"/>
          </a:p>
        </p:txBody>
      </p:sp>
      <p:sp>
        <p:nvSpPr>
          <p:cNvPr id="256018" name="Freeform 18"/>
          <p:cNvSpPr>
            <a:spLocks/>
          </p:cNvSpPr>
          <p:nvPr/>
        </p:nvSpPr>
        <p:spPr bwMode="auto">
          <a:xfrm>
            <a:off x="6324600" y="2362200"/>
            <a:ext cx="914400" cy="152400"/>
          </a:xfrm>
          <a:custGeom>
            <a:avLst/>
            <a:gdLst/>
            <a:ahLst/>
            <a:cxnLst>
              <a:cxn ang="0">
                <a:pos x="0" y="96"/>
              </a:cxn>
              <a:cxn ang="0">
                <a:pos x="240" y="0"/>
              </a:cxn>
              <a:cxn ang="0">
                <a:pos x="576" y="96"/>
              </a:cxn>
            </a:cxnLst>
            <a:rect l="0" t="0" r="r" b="b"/>
            <a:pathLst>
              <a:path w="576" h="96">
                <a:moveTo>
                  <a:pt x="0" y="96"/>
                </a:moveTo>
                <a:cubicBezTo>
                  <a:pt x="72" y="48"/>
                  <a:pt x="144" y="0"/>
                  <a:pt x="240" y="0"/>
                </a:cubicBezTo>
                <a:cubicBezTo>
                  <a:pt x="336" y="0"/>
                  <a:pt x="456" y="48"/>
                  <a:pt x="576" y="96"/>
                </a:cubicBezTo>
              </a:path>
            </a:pathLst>
          </a:custGeom>
          <a:noFill/>
          <a:ln w="9525">
            <a:solidFill>
              <a:schemeClr val="tx1"/>
            </a:solidFill>
            <a:round/>
            <a:headEnd type="none" w="med" len="med"/>
            <a:tailEnd type="triangle" w="med" len="med"/>
          </a:ln>
          <a:effectLst/>
        </p:spPr>
        <p:txBody>
          <a:bodyPr wrap="none"/>
          <a:lstStyle/>
          <a:p>
            <a:endParaRPr lang="en-US"/>
          </a:p>
        </p:txBody>
      </p:sp>
      <p:sp>
        <p:nvSpPr>
          <p:cNvPr id="256019" name="Freeform 19"/>
          <p:cNvSpPr>
            <a:spLocks/>
          </p:cNvSpPr>
          <p:nvPr/>
        </p:nvSpPr>
        <p:spPr bwMode="auto">
          <a:xfrm>
            <a:off x="6324600" y="2667000"/>
            <a:ext cx="914400" cy="165100"/>
          </a:xfrm>
          <a:custGeom>
            <a:avLst/>
            <a:gdLst/>
            <a:ahLst/>
            <a:cxnLst>
              <a:cxn ang="0">
                <a:pos x="528" y="0"/>
              </a:cxn>
              <a:cxn ang="0">
                <a:pos x="288" y="96"/>
              </a:cxn>
              <a:cxn ang="0">
                <a:pos x="0" y="48"/>
              </a:cxn>
            </a:cxnLst>
            <a:rect l="0" t="0" r="r" b="b"/>
            <a:pathLst>
              <a:path w="528" h="104">
                <a:moveTo>
                  <a:pt x="528" y="0"/>
                </a:moveTo>
                <a:cubicBezTo>
                  <a:pt x="452" y="44"/>
                  <a:pt x="376" y="88"/>
                  <a:pt x="288" y="96"/>
                </a:cubicBezTo>
                <a:cubicBezTo>
                  <a:pt x="200" y="104"/>
                  <a:pt x="100" y="76"/>
                  <a:pt x="0" y="48"/>
                </a:cubicBezTo>
              </a:path>
            </a:pathLst>
          </a:custGeom>
          <a:noFill/>
          <a:ln w="9525">
            <a:solidFill>
              <a:schemeClr val="tx1"/>
            </a:solidFill>
            <a:round/>
            <a:headEnd type="none" w="med" len="med"/>
            <a:tailEnd type="triangle" w="med" len="med"/>
          </a:ln>
          <a:effectLst/>
        </p:spPr>
        <p:txBody>
          <a:bodyPr wrap="none"/>
          <a:lstStyle/>
          <a:p>
            <a:endParaRPr lang="en-US"/>
          </a:p>
        </p:txBody>
      </p:sp>
      <p:sp>
        <p:nvSpPr>
          <p:cNvPr id="256020" name="Freeform 20"/>
          <p:cNvSpPr>
            <a:spLocks/>
          </p:cNvSpPr>
          <p:nvPr/>
        </p:nvSpPr>
        <p:spPr bwMode="auto">
          <a:xfrm>
            <a:off x="2133600" y="4038600"/>
            <a:ext cx="914400" cy="152400"/>
          </a:xfrm>
          <a:custGeom>
            <a:avLst/>
            <a:gdLst/>
            <a:ahLst/>
            <a:cxnLst>
              <a:cxn ang="0">
                <a:pos x="0" y="96"/>
              </a:cxn>
              <a:cxn ang="0">
                <a:pos x="240" y="0"/>
              </a:cxn>
              <a:cxn ang="0">
                <a:pos x="576" y="96"/>
              </a:cxn>
            </a:cxnLst>
            <a:rect l="0" t="0" r="r" b="b"/>
            <a:pathLst>
              <a:path w="576" h="96">
                <a:moveTo>
                  <a:pt x="0" y="96"/>
                </a:moveTo>
                <a:cubicBezTo>
                  <a:pt x="72" y="48"/>
                  <a:pt x="144" y="0"/>
                  <a:pt x="240" y="0"/>
                </a:cubicBezTo>
                <a:cubicBezTo>
                  <a:pt x="336" y="0"/>
                  <a:pt x="456" y="48"/>
                  <a:pt x="576" y="96"/>
                </a:cubicBezTo>
              </a:path>
            </a:pathLst>
          </a:custGeom>
          <a:noFill/>
          <a:ln w="9525">
            <a:solidFill>
              <a:schemeClr val="tx1"/>
            </a:solidFill>
            <a:round/>
            <a:headEnd type="none" w="med" len="med"/>
            <a:tailEnd type="triangle" w="med" len="med"/>
          </a:ln>
          <a:effectLst/>
        </p:spPr>
        <p:txBody>
          <a:bodyPr wrap="none"/>
          <a:lstStyle/>
          <a:p>
            <a:endParaRPr lang="en-US"/>
          </a:p>
        </p:txBody>
      </p:sp>
      <p:sp>
        <p:nvSpPr>
          <p:cNvPr id="256021" name="Freeform 21"/>
          <p:cNvSpPr>
            <a:spLocks/>
          </p:cNvSpPr>
          <p:nvPr/>
        </p:nvSpPr>
        <p:spPr bwMode="auto">
          <a:xfrm>
            <a:off x="2133600" y="4343400"/>
            <a:ext cx="914400" cy="165100"/>
          </a:xfrm>
          <a:custGeom>
            <a:avLst/>
            <a:gdLst/>
            <a:ahLst/>
            <a:cxnLst>
              <a:cxn ang="0">
                <a:pos x="528" y="0"/>
              </a:cxn>
              <a:cxn ang="0">
                <a:pos x="288" y="96"/>
              </a:cxn>
              <a:cxn ang="0">
                <a:pos x="0" y="48"/>
              </a:cxn>
            </a:cxnLst>
            <a:rect l="0" t="0" r="r" b="b"/>
            <a:pathLst>
              <a:path w="528" h="104">
                <a:moveTo>
                  <a:pt x="528" y="0"/>
                </a:moveTo>
                <a:cubicBezTo>
                  <a:pt x="452" y="44"/>
                  <a:pt x="376" y="88"/>
                  <a:pt x="288" y="96"/>
                </a:cubicBezTo>
                <a:cubicBezTo>
                  <a:pt x="200" y="104"/>
                  <a:pt x="100" y="76"/>
                  <a:pt x="0" y="48"/>
                </a:cubicBezTo>
              </a:path>
            </a:pathLst>
          </a:custGeom>
          <a:noFill/>
          <a:ln w="9525">
            <a:solidFill>
              <a:schemeClr val="tx1"/>
            </a:solidFill>
            <a:round/>
            <a:headEnd type="none" w="med" len="med"/>
            <a:tailEnd type="triangle" w="med" len="med"/>
          </a:ln>
          <a:effectLst/>
        </p:spPr>
        <p:txBody>
          <a:bodyPr wrap="none"/>
          <a:lstStyle/>
          <a:p>
            <a:endParaRPr lang="en-US"/>
          </a:p>
        </p:txBody>
      </p:sp>
      <p:sp>
        <p:nvSpPr>
          <p:cNvPr id="256022" name="Freeform 22"/>
          <p:cNvSpPr>
            <a:spLocks/>
          </p:cNvSpPr>
          <p:nvPr/>
        </p:nvSpPr>
        <p:spPr bwMode="auto">
          <a:xfrm>
            <a:off x="6172200" y="4038600"/>
            <a:ext cx="914400" cy="152400"/>
          </a:xfrm>
          <a:custGeom>
            <a:avLst/>
            <a:gdLst/>
            <a:ahLst/>
            <a:cxnLst>
              <a:cxn ang="0">
                <a:pos x="0" y="96"/>
              </a:cxn>
              <a:cxn ang="0">
                <a:pos x="240" y="0"/>
              </a:cxn>
              <a:cxn ang="0">
                <a:pos x="576" y="96"/>
              </a:cxn>
            </a:cxnLst>
            <a:rect l="0" t="0" r="r" b="b"/>
            <a:pathLst>
              <a:path w="576" h="96">
                <a:moveTo>
                  <a:pt x="0" y="96"/>
                </a:moveTo>
                <a:cubicBezTo>
                  <a:pt x="72" y="48"/>
                  <a:pt x="144" y="0"/>
                  <a:pt x="240" y="0"/>
                </a:cubicBezTo>
                <a:cubicBezTo>
                  <a:pt x="336" y="0"/>
                  <a:pt x="456" y="48"/>
                  <a:pt x="576" y="96"/>
                </a:cubicBezTo>
              </a:path>
            </a:pathLst>
          </a:custGeom>
          <a:noFill/>
          <a:ln w="9525">
            <a:solidFill>
              <a:schemeClr val="tx1"/>
            </a:solidFill>
            <a:round/>
            <a:headEnd type="none" w="med" len="med"/>
            <a:tailEnd type="triangle" w="med" len="med"/>
          </a:ln>
          <a:effectLst/>
        </p:spPr>
        <p:txBody>
          <a:bodyPr wrap="none"/>
          <a:lstStyle/>
          <a:p>
            <a:endParaRPr lang="en-US"/>
          </a:p>
        </p:txBody>
      </p:sp>
      <p:sp>
        <p:nvSpPr>
          <p:cNvPr id="256023" name="Freeform 23"/>
          <p:cNvSpPr>
            <a:spLocks/>
          </p:cNvSpPr>
          <p:nvPr/>
        </p:nvSpPr>
        <p:spPr bwMode="auto">
          <a:xfrm>
            <a:off x="6172200" y="4343400"/>
            <a:ext cx="914400" cy="165100"/>
          </a:xfrm>
          <a:custGeom>
            <a:avLst/>
            <a:gdLst/>
            <a:ahLst/>
            <a:cxnLst>
              <a:cxn ang="0">
                <a:pos x="528" y="0"/>
              </a:cxn>
              <a:cxn ang="0">
                <a:pos x="288" y="96"/>
              </a:cxn>
              <a:cxn ang="0">
                <a:pos x="0" y="48"/>
              </a:cxn>
            </a:cxnLst>
            <a:rect l="0" t="0" r="r" b="b"/>
            <a:pathLst>
              <a:path w="528" h="104">
                <a:moveTo>
                  <a:pt x="528" y="0"/>
                </a:moveTo>
                <a:cubicBezTo>
                  <a:pt x="452" y="44"/>
                  <a:pt x="376" y="88"/>
                  <a:pt x="288" y="96"/>
                </a:cubicBezTo>
                <a:cubicBezTo>
                  <a:pt x="200" y="104"/>
                  <a:pt x="100" y="76"/>
                  <a:pt x="0" y="48"/>
                </a:cubicBezTo>
              </a:path>
            </a:pathLst>
          </a:custGeom>
          <a:noFill/>
          <a:ln w="9525">
            <a:solidFill>
              <a:schemeClr val="tx1"/>
            </a:solidFill>
            <a:round/>
            <a:headEnd type="none" w="med" len="med"/>
            <a:tailEnd type="triangle" w="med" len="med"/>
          </a:ln>
          <a:effectLst/>
        </p:spPr>
        <p:txBody>
          <a:bodyPr wrap="none"/>
          <a:lstStyle/>
          <a:p>
            <a:endParaRPr lang="en-US"/>
          </a:p>
        </p:txBody>
      </p:sp>
      <p:sp>
        <p:nvSpPr>
          <p:cNvPr id="256024" name="Freeform 24"/>
          <p:cNvSpPr>
            <a:spLocks/>
          </p:cNvSpPr>
          <p:nvPr/>
        </p:nvSpPr>
        <p:spPr bwMode="auto">
          <a:xfrm>
            <a:off x="4114800" y="2425700"/>
            <a:ext cx="381000" cy="88900"/>
          </a:xfrm>
          <a:custGeom>
            <a:avLst/>
            <a:gdLst/>
            <a:ahLst/>
            <a:cxnLst>
              <a:cxn ang="0">
                <a:pos x="0" y="56"/>
              </a:cxn>
              <a:cxn ang="0">
                <a:pos x="144" y="8"/>
              </a:cxn>
              <a:cxn ang="0">
                <a:pos x="240" y="8"/>
              </a:cxn>
            </a:cxnLst>
            <a:rect l="0" t="0" r="r" b="b"/>
            <a:pathLst>
              <a:path w="240" h="56">
                <a:moveTo>
                  <a:pt x="0" y="56"/>
                </a:moveTo>
                <a:cubicBezTo>
                  <a:pt x="52" y="36"/>
                  <a:pt x="104" y="16"/>
                  <a:pt x="144" y="8"/>
                </a:cubicBezTo>
                <a:cubicBezTo>
                  <a:pt x="184" y="0"/>
                  <a:pt x="212" y="4"/>
                  <a:pt x="240" y="8"/>
                </a:cubicBezTo>
              </a:path>
            </a:pathLst>
          </a:custGeom>
          <a:noFill/>
          <a:ln w="9525">
            <a:solidFill>
              <a:schemeClr val="tx1"/>
            </a:solidFill>
            <a:round/>
            <a:headEnd type="none" w="med" len="med"/>
            <a:tailEnd type="triangle" w="med" len="med"/>
          </a:ln>
          <a:effectLst/>
        </p:spPr>
        <p:txBody>
          <a:bodyPr wrap="none"/>
          <a:lstStyle/>
          <a:p>
            <a:endParaRPr lang="en-US"/>
          </a:p>
        </p:txBody>
      </p:sp>
      <p:sp>
        <p:nvSpPr>
          <p:cNvPr id="256025" name="Freeform 25"/>
          <p:cNvSpPr>
            <a:spLocks/>
          </p:cNvSpPr>
          <p:nvPr/>
        </p:nvSpPr>
        <p:spPr bwMode="auto">
          <a:xfrm>
            <a:off x="4114800" y="2667000"/>
            <a:ext cx="381000" cy="152400"/>
          </a:xfrm>
          <a:custGeom>
            <a:avLst/>
            <a:gdLst/>
            <a:ahLst/>
            <a:cxnLst>
              <a:cxn ang="0">
                <a:pos x="240" y="96"/>
              </a:cxn>
              <a:cxn ang="0">
                <a:pos x="96" y="48"/>
              </a:cxn>
              <a:cxn ang="0">
                <a:pos x="0" y="0"/>
              </a:cxn>
            </a:cxnLst>
            <a:rect l="0" t="0" r="r" b="b"/>
            <a:pathLst>
              <a:path w="240" h="96">
                <a:moveTo>
                  <a:pt x="240" y="96"/>
                </a:moveTo>
                <a:cubicBezTo>
                  <a:pt x="188" y="80"/>
                  <a:pt x="136" y="64"/>
                  <a:pt x="96" y="48"/>
                </a:cubicBezTo>
                <a:cubicBezTo>
                  <a:pt x="56" y="32"/>
                  <a:pt x="28" y="16"/>
                  <a:pt x="0" y="0"/>
                </a:cubicBezTo>
              </a:path>
            </a:pathLst>
          </a:custGeom>
          <a:noFill/>
          <a:ln w="9525">
            <a:solidFill>
              <a:schemeClr val="tx1"/>
            </a:solidFill>
            <a:round/>
            <a:headEnd type="none" w="med" len="med"/>
            <a:tailEnd type="triangle" w="med" len="med"/>
          </a:ln>
          <a:effectLst/>
        </p:spPr>
        <p:txBody>
          <a:bodyPr wrap="none"/>
          <a:lstStyle/>
          <a:p>
            <a:endParaRPr lang="en-US"/>
          </a:p>
        </p:txBody>
      </p:sp>
      <p:sp>
        <p:nvSpPr>
          <p:cNvPr id="256026" name="Freeform 26"/>
          <p:cNvSpPr>
            <a:spLocks/>
          </p:cNvSpPr>
          <p:nvPr/>
        </p:nvSpPr>
        <p:spPr bwMode="auto">
          <a:xfrm>
            <a:off x="3657600" y="4114800"/>
            <a:ext cx="381000" cy="88900"/>
          </a:xfrm>
          <a:custGeom>
            <a:avLst/>
            <a:gdLst/>
            <a:ahLst/>
            <a:cxnLst>
              <a:cxn ang="0">
                <a:pos x="0" y="56"/>
              </a:cxn>
              <a:cxn ang="0">
                <a:pos x="144" y="8"/>
              </a:cxn>
              <a:cxn ang="0">
                <a:pos x="240" y="8"/>
              </a:cxn>
            </a:cxnLst>
            <a:rect l="0" t="0" r="r" b="b"/>
            <a:pathLst>
              <a:path w="240" h="56">
                <a:moveTo>
                  <a:pt x="0" y="56"/>
                </a:moveTo>
                <a:cubicBezTo>
                  <a:pt x="52" y="36"/>
                  <a:pt x="104" y="16"/>
                  <a:pt x="144" y="8"/>
                </a:cubicBezTo>
                <a:cubicBezTo>
                  <a:pt x="184" y="0"/>
                  <a:pt x="212" y="4"/>
                  <a:pt x="240" y="8"/>
                </a:cubicBezTo>
              </a:path>
            </a:pathLst>
          </a:custGeom>
          <a:noFill/>
          <a:ln w="9525">
            <a:solidFill>
              <a:schemeClr val="tx1"/>
            </a:solidFill>
            <a:round/>
            <a:headEnd type="none" w="med" len="med"/>
            <a:tailEnd type="triangle" w="med" len="med"/>
          </a:ln>
          <a:effectLst/>
        </p:spPr>
        <p:txBody>
          <a:bodyPr wrap="none"/>
          <a:lstStyle/>
          <a:p>
            <a:endParaRPr lang="en-US"/>
          </a:p>
        </p:txBody>
      </p:sp>
      <p:sp>
        <p:nvSpPr>
          <p:cNvPr id="256027" name="Freeform 27"/>
          <p:cNvSpPr>
            <a:spLocks/>
          </p:cNvSpPr>
          <p:nvPr/>
        </p:nvSpPr>
        <p:spPr bwMode="auto">
          <a:xfrm>
            <a:off x="3657600" y="4356100"/>
            <a:ext cx="381000" cy="152400"/>
          </a:xfrm>
          <a:custGeom>
            <a:avLst/>
            <a:gdLst/>
            <a:ahLst/>
            <a:cxnLst>
              <a:cxn ang="0">
                <a:pos x="240" y="96"/>
              </a:cxn>
              <a:cxn ang="0">
                <a:pos x="96" y="48"/>
              </a:cxn>
              <a:cxn ang="0">
                <a:pos x="0" y="0"/>
              </a:cxn>
            </a:cxnLst>
            <a:rect l="0" t="0" r="r" b="b"/>
            <a:pathLst>
              <a:path w="240" h="96">
                <a:moveTo>
                  <a:pt x="240" y="96"/>
                </a:moveTo>
                <a:cubicBezTo>
                  <a:pt x="188" y="80"/>
                  <a:pt x="136" y="64"/>
                  <a:pt x="96" y="48"/>
                </a:cubicBezTo>
                <a:cubicBezTo>
                  <a:pt x="56" y="32"/>
                  <a:pt x="28" y="16"/>
                  <a:pt x="0" y="0"/>
                </a:cubicBezTo>
              </a:path>
            </a:pathLst>
          </a:custGeom>
          <a:noFill/>
          <a:ln w="9525">
            <a:solidFill>
              <a:schemeClr val="tx1"/>
            </a:solidFill>
            <a:round/>
            <a:headEnd type="none" w="med" len="med"/>
            <a:tailEnd type="triangle" w="med" len="med"/>
          </a:ln>
          <a:effectLst/>
        </p:spPr>
        <p:txBody>
          <a:bodyPr wrap="none"/>
          <a:lstStyle/>
          <a:p>
            <a:endParaRPr lang="en-US"/>
          </a:p>
        </p:txBody>
      </p:sp>
      <p:sp>
        <p:nvSpPr>
          <p:cNvPr id="256028" name="Freeform 28"/>
          <p:cNvSpPr>
            <a:spLocks/>
          </p:cNvSpPr>
          <p:nvPr/>
        </p:nvSpPr>
        <p:spPr bwMode="auto">
          <a:xfrm>
            <a:off x="5334000" y="2425700"/>
            <a:ext cx="381000" cy="88900"/>
          </a:xfrm>
          <a:custGeom>
            <a:avLst/>
            <a:gdLst/>
            <a:ahLst/>
            <a:cxnLst>
              <a:cxn ang="0">
                <a:pos x="0" y="8"/>
              </a:cxn>
              <a:cxn ang="0">
                <a:pos x="144" y="8"/>
              </a:cxn>
              <a:cxn ang="0">
                <a:pos x="240" y="56"/>
              </a:cxn>
            </a:cxnLst>
            <a:rect l="0" t="0" r="r" b="b"/>
            <a:pathLst>
              <a:path w="240" h="56">
                <a:moveTo>
                  <a:pt x="0" y="8"/>
                </a:moveTo>
                <a:cubicBezTo>
                  <a:pt x="52" y="4"/>
                  <a:pt x="104" y="0"/>
                  <a:pt x="144" y="8"/>
                </a:cubicBezTo>
                <a:cubicBezTo>
                  <a:pt x="184" y="16"/>
                  <a:pt x="212" y="36"/>
                  <a:pt x="240" y="56"/>
                </a:cubicBezTo>
              </a:path>
            </a:pathLst>
          </a:custGeom>
          <a:noFill/>
          <a:ln w="9525">
            <a:solidFill>
              <a:schemeClr val="tx1"/>
            </a:solidFill>
            <a:round/>
            <a:headEnd type="none" w="med" len="med"/>
            <a:tailEnd type="triangle" w="med" len="med"/>
          </a:ln>
          <a:effectLst/>
        </p:spPr>
        <p:txBody>
          <a:bodyPr wrap="none"/>
          <a:lstStyle/>
          <a:p>
            <a:endParaRPr lang="en-US"/>
          </a:p>
        </p:txBody>
      </p:sp>
      <p:sp>
        <p:nvSpPr>
          <p:cNvPr id="256029" name="Freeform 29"/>
          <p:cNvSpPr>
            <a:spLocks/>
          </p:cNvSpPr>
          <p:nvPr/>
        </p:nvSpPr>
        <p:spPr bwMode="auto">
          <a:xfrm>
            <a:off x="5334000" y="2667000"/>
            <a:ext cx="381000" cy="88900"/>
          </a:xfrm>
          <a:custGeom>
            <a:avLst/>
            <a:gdLst/>
            <a:ahLst/>
            <a:cxnLst>
              <a:cxn ang="0">
                <a:pos x="240" y="0"/>
              </a:cxn>
              <a:cxn ang="0">
                <a:pos x="144" y="48"/>
              </a:cxn>
              <a:cxn ang="0">
                <a:pos x="0" y="48"/>
              </a:cxn>
            </a:cxnLst>
            <a:rect l="0" t="0" r="r" b="b"/>
            <a:pathLst>
              <a:path w="240" h="56">
                <a:moveTo>
                  <a:pt x="240" y="0"/>
                </a:moveTo>
                <a:cubicBezTo>
                  <a:pt x="212" y="20"/>
                  <a:pt x="184" y="40"/>
                  <a:pt x="144" y="48"/>
                </a:cubicBezTo>
                <a:cubicBezTo>
                  <a:pt x="104" y="56"/>
                  <a:pt x="52" y="52"/>
                  <a:pt x="0" y="48"/>
                </a:cubicBezTo>
              </a:path>
            </a:pathLst>
          </a:custGeom>
          <a:noFill/>
          <a:ln w="9525">
            <a:solidFill>
              <a:schemeClr val="tx1"/>
            </a:solidFill>
            <a:round/>
            <a:headEnd type="none" w="med" len="med"/>
            <a:tailEnd type="triangle" w="med" len="med"/>
          </a:ln>
          <a:effectLst/>
        </p:spPr>
        <p:txBody>
          <a:bodyPr wrap="none"/>
          <a:lstStyle/>
          <a:p>
            <a:endParaRPr lang="en-US"/>
          </a:p>
        </p:txBody>
      </p:sp>
      <p:sp>
        <p:nvSpPr>
          <p:cNvPr id="256030" name="Freeform 30"/>
          <p:cNvSpPr>
            <a:spLocks/>
          </p:cNvSpPr>
          <p:nvPr/>
        </p:nvSpPr>
        <p:spPr bwMode="auto">
          <a:xfrm>
            <a:off x="5181600" y="4102100"/>
            <a:ext cx="381000" cy="88900"/>
          </a:xfrm>
          <a:custGeom>
            <a:avLst/>
            <a:gdLst/>
            <a:ahLst/>
            <a:cxnLst>
              <a:cxn ang="0">
                <a:pos x="0" y="8"/>
              </a:cxn>
              <a:cxn ang="0">
                <a:pos x="144" y="8"/>
              </a:cxn>
              <a:cxn ang="0">
                <a:pos x="240" y="56"/>
              </a:cxn>
            </a:cxnLst>
            <a:rect l="0" t="0" r="r" b="b"/>
            <a:pathLst>
              <a:path w="240" h="56">
                <a:moveTo>
                  <a:pt x="0" y="8"/>
                </a:moveTo>
                <a:cubicBezTo>
                  <a:pt x="52" y="4"/>
                  <a:pt x="104" y="0"/>
                  <a:pt x="144" y="8"/>
                </a:cubicBezTo>
                <a:cubicBezTo>
                  <a:pt x="184" y="16"/>
                  <a:pt x="212" y="36"/>
                  <a:pt x="240" y="56"/>
                </a:cubicBezTo>
              </a:path>
            </a:pathLst>
          </a:custGeom>
          <a:noFill/>
          <a:ln w="9525">
            <a:solidFill>
              <a:schemeClr val="tx1"/>
            </a:solidFill>
            <a:round/>
            <a:headEnd type="none" w="med" len="med"/>
            <a:tailEnd type="triangle" w="med" len="med"/>
          </a:ln>
          <a:effectLst/>
        </p:spPr>
        <p:txBody>
          <a:bodyPr wrap="none"/>
          <a:lstStyle/>
          <a:p>
            <a:endParaRPr lang="en-US"/>
          </a:p>
        </p:txBody>
      </p:sp>
      <p:sp>
        <p:nvSpPr>
          <p:cNvPr id="256031" name="Freeform 31"/>
          <p:cNvSpPr>
            <a:spLocks/>
          </p:cNvSpPr>
          <p:nvPr/>
        </p:nvSpPr>
        <p:spPr bwMode="auto">
          <a:xfrm>
            <a:off x="5181600" y="4343400"/>
            <a:ext cx="381000" cy="88900"/>
          </a:xfrm>
          <a:custGeom>
            <a:avLst/>
            <a:gdLst/>
            <a:ahLst/>
            <a:cxnLst>
              <a:cxn ang="0">
                <a:pos x="240" y="0"/>
              </a:cxn>
              <a:cxn ang="0">
                <a:pos x="144" y="48"/>
              </a:cxn>
              <a:cxn ang="0">
                <a:pos x="0" y="48"/>
              </a:cxn>
            </a:cxnLst>
            <a:rect l="0" t="0" r="r" b="b"/>
            <a:pathLst>
              <a:path w="240" h="56">
                <a:moveTo>
                  <a:pt x="240" y="0"/>
                </a:moveTo>
                <a:cubicBezTo>
                  <a:pt x="212" y="20"/>
                  <a:pt x="184" y="40"/>
                  <a:pt x="144" y="48"/>
                </a:cubicBezTo>
                <a:cubicBezTo>
                  <a:pt x="104" y="56"/>
                  <a:pt x="52" y="52"/>
                  <a:pt x="0" y="48"/>
                </a:cubicBezTo>
              </a:path>
            </a:pathLst>
          </a:custGeom>
          <a:noFill/>
          <a:ln w="9525">
            <a:solidFill>
              <a:schemeClr val="tx1"/>
            </a:solidFill>
            <a:round/>
            <a:headEnd type="none" w="med" len="med"/>
            <a:tailEnd type="triangle" w="med" len="med"/>
          </a:ln>
          <a:effectLst/>
        </p:spPr>
        <p:txBody>
          <a:bodyPr wrap="none"/>
          <a:lstStyle/>
          <a:p>
            <a:endParaRPr lang="en-US"/>
          </a:p>
        </p:txBody>
      </p:sp>
      <p:sp>
        <p:nvSpPr>
          <p:cNvPr id="256032" name="Freeform 32"/>
          <p:cNvSpPr>
            <a:spLocks/>
          </p:cNvSpPr>
          <p:nvPr/>
        </p:nvSpPr>
        <p:spPr bwMode="auto">
          <a:xfrm>
            <a:off x="1524000" y="1854200"/>
            <a:ext cx="660400" cy="850900"/>
          </a:xfrm>
          <a:custGeom>
            <a:avLst/>
            <a:gdLst/>
            <a:ahLst/>
            <a:cxnLst>
              <a:cxn ang="0">
                <a:pos x="144" y="32"/>
              </a:cxn>
              <a:cxn ang="0">
                <a:pos x="384" y="32"/>
              </a:cxn>
              <a:cxn ang="0">
                <a:pos x="336" y="224"/>
              </a:cxn>
              <a:cxn ang="0">
                <a:pos x="48" y="320"/>
              </a:cxn>
              <a:cxn ang="0">
                <a:pos x="48" y="512"/>
              </a:cxn>
              <a:cxn ang="0">
                <a:pos x="288" y="464"/>
              </a:cxn>
            </a:cxnLst>
            <a:rect l="0" t="0" r="r" b="b"/>
            <a:pathLst>
              <a:path w="416" h="536">
                <a:moveTo>
                  <a:pt x="144" y="32"/>
                </a:moveTo>
                <a:cubicBezTo>
                  <a:pt x="248" y="16"/>
                  <a:pt x="352" y="0"/>
                  <a:pt x="384" y="32"/>
                </a:cubicBezTo>
                <a:cubicBezTo>
                  <a:pt x="416" y="64"/>
                  <a:pt x="392" y="176"/>
                  <a:pt x="336" y="224"/>
                </a:cubicBezTo>
                <a:cubicBezTo>
                  <a:pt x="280" y="272"/>
                  <a:pt x="96" y="272"/>
                  <a:pt x="48" y="320"/>
                </a:cubicBezTo>
                <a:cubicBezTo>
                  <a:pt x="0" y="368"/>
                  <a:pt x="8" y="488"/>
                  <a:pt x="48" y="512"/>
                </a:cubicBezTo>
                <a:cubicBezTo>
                  <a:pt x="88" y="536"/>
                  <a:pt x="188" y="500"/>
                  <a:pt x="288" y="464"/>
                </a:cubicBezTo>
              </a:path>
            </a:pathLst>
          </a:custGeom>
          <a:noFill/>
          <a:ln w="9525">
            <a:solidFill>
              <a:schemeClr val="tx1"/>
            </a:solidFill>
            <a:round/>
            <a:headEnd type="none" w="med" len="med"/>
            <a:tailEnd type="triangle" w="med" len="med"/>
          </a:ln>
          <a:effectLst/>
        </p:spPr>
        <p:txBody>
          <a:bodyPr wrap="none"/>
          <a:lstStyle/>
          <a:p>
            <a:endParaRPr lang="en-US"/>
          </a:p>
        </p:txBody>
      </p:sp>
      <p:sp>
        <p:nvSpPr>
          <p:cNvPr id="256033" name="Freeform 33"/>
          <p:cNvSpPr>
            <a:spLocks/>
          </p:cNvSpPr>
          <p:nvPr/>
        </p:nvSpPr>
        <p:spPr bwMode="auto">
          <a:xfrm>
            <a:off x="7124700" y="4267200"/>
            <a:ext cx="927100" cy="876300"/>
          </a:xfrm>
          <a:custGeom>
            <a:avLst/>
            <a:gdLst/>
            <a:ahLst/>
            <a:cxnLst>
              <a:cxn ang="0">
                <a:pos x="216" y="528"/>
              </a:cxn>
              <a:cxn ang="0">
                <a:pos x="72" y="528"/>
              </a:cxn>
              <a:cxn ang="0">
                <a:pos x="72" y="384"/>
              </a:cxn>
              <a:cxn ang="0">
                <a:pos x="504" y="336"/>
              </a:cxn>
              <a:cxn ang="0">
                <a:pos x="552" y="96"/>
              </a:cxn>
              <a:cxn ang="0">
                <a:pos x="360" y="0"/>
              </a:cxn>
            </a:cxnLst>
            <a:rect l="0" t="0" r="r" b="b"/>
            <a:pathLst>
              <a:path w="584" h="552">
                <a:moveTo>
                  <a:pt x="216" y="528"/>
                </a:moveTo>
                <a:cubicBezTo>
                  <a:pt x="156" y="540"/>
                  <a:pt x="96" y="552"/>
                  <a:pt x="72" y="528"/>
                </a:cubicBezTo>
                <a:cubicBezTo>
                  <a:pt x="48" y="504"/>
                  <a:pt x="0" y="416"/>
                  <a:pt x="72" y="384"/>
                </a:cubicBezTo>
                <a:cubicBezTo>
                  <a:pt x="144" y="352"/>
                  <a:pt x="424" y="384"/>
                  <a:pt x="504" y="336"/>
                </a:cubicBezTo>
                <a:cubicBezTo>
                  <a:pt x="584" y="288"/>
                  <a:pt x="576" y="152"/>
                  <a:pt x="552" y="96"/>
                </a:cubicBezTo>
                <a:cubicBezTo>
                  <a:pt x="528" y="40"/>
                  <a:pt x="444" y="20"/>
                  <a:pt x="360" y="0"/>
                </a:cubicBezTo>
              </a:path>
            </a:pathLst>
          </a:custGeom>
          <a:noFill/>
          <a:ln w="9525">
            <a:solidFill>
              <a:schemeClr val="tx1"/>
            </a:solidFill>
            <a:round/>
            <a:headEnd type="none" w="med" len="med"/>
            <a:tailEnd type="triangle" w="med" len="med"/>
          </a:ln>
          <a:effectLst/>
        </p:spPr>
        <p:txBody>
          <a:bodyPr wrap="none"/>
          <a:lstStyle/>
          <a:p>
            <a:endParaRPr lang="en-US"/>
          </a:p>
        </p:txBody>
      </p:sp>
      <p:sp>
        <p:nvSpPr>
          <p:cNvPr id="256034" name="Text Box 34"/>
          <p:cNvSpPr txBox="1">
            <a:spLocks noChangeArrowheads="1"/>
          </p:cNvSpPr>
          <p:nvPr/>
        </p:nvSpPr>
        <p:spPr bwMode="auto">
          <a:xfrm>
            <a:off x="2667000" y="5562600"/>
            <a:ext cx="1600200" cy="336550"/>
          </a:xfrm>
          <a:prstGeom prst="rect">
            <a:avLst/>
          </a:prstGeom>
          <a:noFill/>
          <a:ln w="9525">
            <a:noFill/>
            <a:miter lim="800000"/>
            <a:headEnd/>
            <a:tailEnd/>
          </a:ln>
          <a:effectLst/>
        </p:spPr>
        <p:txBody>
          <a:bodyPr>
            <a:spAutoFit/>
          </a:bodyPr>
          <a:lstStyle/>
          <a:p>
            <a:pPr algn="ctr">
              <a:spcBef>
                <a:spcPct val="50000"/>
              </a:spcBef>
            </a:pPr>
            <a:r>
              <a:rPr lang="en-US" altLang="ko-KR" sz="1600">
                <a:latin typeface="굴림" pitchFamily="34" charset="-127"/>
              </a:rPr>
              <a:t>where to add?</a:t>
            </a:r>
          </a:p>
        </p:txBody>
      </p:sp>
      <p:sp>
        <p:nvSpPr>
          <p:cNvPr id="256035" name="Freeform 35"/>
          <p:cNvSpPr>
            <a:spLocks/>
          </p:cNvSpPr>
          <p:nvPr/>
        </p:nvSpPr>
        <p:spPr bwMode="auto">
          <a:xfrm>
            <a:off x="7848600" y="2438400"/>
            <a:ext cx="533400" cy="76200"/>
          </a:xfrm>
          <a:custGeom>
            <a:avLst/>
            <a:gdLst/>
            <a:ahLst/>
            <a:cxnLst>
              <a:cxn ang="0">
                <a:pos x="0" y="48"/>
              </a:cxn>
              <a:cxn ang="0">
                <a:pos x="96" y="0"/>
              </a:cxn>
              <a:cxn ang="0">
                <a:pos x="336" y="48"/>
              </a:cxn>
            </a:cxnLst>
            <a:rect l="0" t="0" r="r" b="b"/>
            <a:pathLst>
              <a:path w="336" h="48">
                <a:moveTo>
                  <a:pt x="0" y="48"/>
                </a:moveTo>
                <a:cubicBezTo>
                  <a:pt x="20" y="24"/>
                  <a:pt x="40" y="0"/>
                  <a:pt x="96" y="0"/>
                </a:cubicBezTo>
                <a:cubicBezTo>
                  <a:pt x="152" y="0"/>
                  <a:pt x="244" y="24"/>
                  <a:pt x="336" y="48"/>
                </a:cubicBezTo>
              </a:path>
            </a:pathLst>
          </a:custGeom>
          <a:noFill/>
          <a:ln w="9525">
            <a:solidFill>
              <a:schemeClr val="tx1"/>
            </a:solidFill>
            <a:round/>
            <a:headEnd/>
            <a:tailEnd/>
          </a:ln>
          <a:effectLst/>
        </p:spPr>
        <p:txBody>
          <a:bodyPr wrap="none"/>
          <a:lstStyle/>
          <a:p>
            <a:endParaRPr lang="en-US"/>
          </a:p>
        </p:txBody>
      </p:sp>
      <p:sp>
        <p:nvSpPr>
          <p:cNvPr id="256036" name="Freeform 36"/>
          <p:cNvSpPr>
            <a:spLocks/>
          </p:cNvSpPr>
          <p:nvPr/>
        </p:nvSpPr>
        <p:spPr bwMode="auto">
          <a:xfrm>
            <a:off x="7620000" y="2514600"/>
            <a:ext cx="939800" cy="838200"/>
          </a:xfrm>
          <a:custGeom>
            <a:avLst/>
            <a:gdLst/>
            <a:ahLst/>
            <a:cxnLst>
              <a:cxn ang="0">
                <a:pos x="480" y="0"/>
              </a:cxn>
              <a:cxn ang="0">
                <a:pos x="576" y="96"/>
              </a:cxn>
              <a:cxn ang="0">
                <a:pos x="384" y="384"/>
              </a:cxn>
              <a:cxn ang="0">
                <a:pos x="0" y="528"/>
              </a:cxn>
            </a:cxnLst>
            <a:rect l="0" t="0" r="r" b="b"/>
            <a:pathLst>
              <a:path w="592" h="528">
                <a:moveTo>
                  <a:pt x="480" y="0"/>
                </a:moveTo>
                <a:cubicBezTo>
                  <a:pt x="536" y="16"/>
                  <a:pt x="592" y="32"/>
                  <a:pt x="576" y="96"/>
                </a:cubicBezTo>
                <a:cubicBezTo>
                  <a:pt x="560" y="160"/>
                  <a:pt x="480" y="312"/>
                  <a:pt x="384" y="384"/>
                </a:cubicBezTo>
                <a:cubicBezTo>
                  <a:pt x="288" y="456"/>
                  <a:pt x="144" y="492"/>
                  <a:pt x="0" y="528"/>
                </a:cubicBezTo>
              </a:path>
            </a:pathLst>
          </a:custGeom>
          <a:noFill/>
          <a:ln w="9525">
            <a:solidFill>
              <a:schemeClr val="tx1"/>
            </a:solidFill>
            <a:round/>
            <a:headEnd/>
            <a:tailEnd/>
          </a:ln>
          <a:effectLst/>
        </p:spPr>
        <p:txBody>
          <a:bodyPr wrap="none"/>
          <a:lstStyle/>
          <a:p>
            <a:endParaRPr lang="en-US"/>
          </a:p>
        </p:txBody>
      </p:sp>
      <p:sp>
        <p:nvSpPr>
          <p:cNvPr id="256037" name="Freeform 37"/>
          <p:cNvSpPr>
            <a:spLocks/>
          </p:cNvSpPr>
          <p:nvPr/>
        </p:nvSpPr>
        <p:spPr bwMode="auto">
          <a:xfrm>
            <a:off x="1295400" y="3352800"/>
            <a:ext cx="6324600" cy="152400"/>
          </a:xfrm>
          <a:custGeom>
            <a:avLst/>
            <a:gdLst/>
            <a:ahLst/>
            <a:cxnLst>
              <a:cxn ang="0">
                <a:pos x="3984" y="0"/>
              </a:cxn>
              <a:cxn ang="0">
                <a:pos x="0" y="96"/>
              </a:cxn>
            </a:cxnLst>
            <a:rect l="0" t="0" r="r" b="b"/>
            <a:pathLst>
              <a:path w="3984" h="96">
                <a:moveTo>
                  <a:pt x="3984" y="0"/>
                </a:moveTo>
                <a:cubicBezTo>
                  <a:pt x="3984" y="0"/>
                  <a:pt x="1992" y="48"/>
                  <a:pt x="0" y="96"/>
                </a:cubicBezTo>
              </a:path>
            </a:pathLst>
          </a:custGeom>
          <a:noFill/>
          <a:ln w="9525">
            <a:solidFill>
              <a:schemeClr val="tx1"/>
            </a:solidFill>
            <a:round/>
            <a:headEnd/>
            <a:tailEnd/>
          </a:ln>
          <a:effectLst/>
        </p:spPr>
        <p:txBody>
          <a:bodyPr wrap="none"/>
          <a:lstStyle/>
          <a:p>
            <a:endParaRPr lang="en-US"/>
          </a:p>
        </p:txBody>
      </p:sp>
      <p:sp>
        <p:nvSpPr>
          <p:cNvPr id="256038" name="Freeform 38"/>
          <p:cNvSpPr>
            <a:spLocks/>
          </p:cNvSpPr>
          <p:nvPr/>
        </p:nvSpPr>
        <p:spPr bwMode="auto">
          <a:xfrm>
            <a:off x="1130300" y="3505200"/>
            <a:ext cx="393700" cy="698500"/>
          </a:xfrm>
          <a:custGeom>
            <a:avLst/>
            <a:gdLst/>
            <a:ahLst/>
            <a:cxnLst>
              <a:cxn ang="0">
                <a:pos x="104" y="0"/>
              </a:cxn>
              <a:cxn ang="0">
                <a:pos x="8" y="96"/>
              </a:cxn>
              <a:cxn ang="0">
                <a:pos x="56" y="384"/>
              </a:cxn>
              <a:cxn ang="0">
                <a:pos x="248" y="432"/>
              </a:cxn>
            </a:cxnLst>
            <a:rect l="0" t="0" r="r" b="b"/>
            <a:pathLst>
              <a:path w="248" h="440">
                <a:moveTo>
                  <a:pt x="104" y="0"/>
                </a:moveTo>
                <a:cubicBezTo>
                  <a:pt x="60" y="16"/>
                  <a:pt x="16" y="32"/>
                  <a:pt x="8" y="96"/>
                </a:cubicBezTo>
                <a:cubicBezTo>
                  <a:pt x="0" y="160"/>
                  <a:pt x="16" y="328"/>
                  <a:pt x="56" y="384"/>
                </a:cubicBezTo>
                <a:cubicBezTo>
                  <a:pt x="96" y="440"/>
                  <a:pt x="172" y="436"/>
                  <a:pt x="248" y="432"/>
                </a:cubicBezTo>
              </a:path>
            </a:pathLst>
          </a:custGeom>
          <a:noFill/>
          <a:ln w="9525">
            <a:solidFill>
              <a:schemeClr val="tx1"/>
            </a:solidFill>
            <a:round/>
            <a:headEnd type="none" w="med" len="med"/>
            <a:tailEnd type="triangle" w="med" len="med"/>
          </a:ln>
          <a:effectLst/>
        </p:spPr>
        <p:txBody>
          <a:bodyPr wrap="none"/>
          <a:lstStyle/>
          <a:p>
            <a:endParaRPr lang="en-US"/>
          </a:p>
        </p:txBody>
      </p:sp>
      <p:sp>
        <p:nvSpPr>
          <p:cNvPr id="256039" name="Freeform 39"/>
          <p:cNvSpPr>
            <a:spLocks/>
          </p:cNvSpPr>
          <p:nvPr/>
        </p:nvSpPr>
        <p:spPr bwMode="auto">
          <a:xfrm>
            <a:off x="749300" y="3124200"/>
            <a:ext cx="800100" cy="1384300"/>
          </a:xfrm>
          <a:custGeom>
            <a:avLst/>
            <a:gdLst/>
            <a:ahLst/>
            <a:cxnLst>
              <a:cxn ang="0">
                <a:pos x="488" y="768"/>
              </a:cxn>
              <a:cxn ang="0">
                <a:pos x="440" y="768"/>
              </a:cxn>
              <a:cxn ang="0">
                <a:pos x="104" y="768"/>
              </a:cxn>
              <a:cxn ang="0">
                <a:pos x="56" y="144"/>
              </a:cxn>
              <a:cxn ang="0">
                <a:pos x="440" y="0"/>
              </a:cxn>
            </a:cxnLst>
            <a:rect l="0" t="0" r="r" b="b"/>
            <a:pathLst>
              <a:path w="504" h="872">
                <a:moveTo>
                  <a:pt x="488" y="768"/>
                </a:moveTo>
                <a:cubicBezTo>
                  <a:pt x="496" y="768"/>
                  <a:pt x="504" y="768"/>
                  <a:pt x="440" y="768"/>
                </a:cubicBezTo>
                <a:cubicBezTo>
                  <a:pt x="376" y="768"/>
                  <a:pt x="168" y="872"/>
                  <a:pt x="104" y="768"/>
                </a:cubicBezTo>
                <a:cubicBezTo>
                  <a:pt x="40" y="664"/>
                  <a:pt x="0" y="272"/>
                  <a:pt x="56" y="144"/>
                </a:cubicBezTo>
                <a:cubicBezTo>
                  <a:pt x="112" y="16"/>
                  <a:pt x="276" y="8"/>
                  <a:pt x="440" y="0"/>
                </a:cubicBezTo>
              </a:path>
            </a:pathLst>
          </a:custGeom>
          <a:noFill/>
          <a:ln w="9525">
            <a:solidFill>
              <a:schemeClr val="tx1"/>
            </a:solidFill>
            <a:round/>
            <a:headEnd/>
            <a:tailEnd/>
          </a:ln>
          <a:effectLst/>
        </p:spPr>
        <p:txBody>
          <a:bodyPr wrap="none"/>
          <a:lstStyle/>
          <a:p>
            <a:endParaRPr lang="en-US"/>
          </a:p>
        </p:txBody>
      </p:sp>
      <p:sp>
        <p:nvSpPr>
          <p:cNvPr id="256040" name="Freeform 40"/>
          <p:cNvSpPr>
            <a:spLocks/>
          </p:cNvSpPr>
          <p:nvPr/>
        </p:nvSpPr>
        <p:spPr bwMode="auto">
          <a:xfrm>
            <a:off x="1447800" y="3124200"/>
            <a:ext cx="6324600" cy="1588"/>
          </a:xfrm>
          <a:custGeom>
            <a:avLst/>
            <a:gdLst/>
            <a:ahLst/>
            <a:cxnLst>
              <a:cxn ang="0">
                <a:pos x="0" y="0"/>
              </a:cxn>
              <a:cxn ang="0">
                <a:pos x="3984" y="0"/>
              </a:cxn>
            </a:cxnLst>
            <a:rect l="0" t="0" r="r" b="b"/>
            <a:pathLst>
              <a:path w="3984" h="1">
                <a:moveTo>
                  <a:pt x="0" y="0"/>
                </a:moveTo>
                <a:cubicBezTo>
                  <a:pt x="0" y="0"/>
                  <a:pt x="1992" y="0"/>
                  <a:pt x="3984" y="0"/>
                </a:cubicBezTo>
              </a:path>
            </a:pathLst>
          </a:custGeom>
          <a:noFill/>
          <a:ln w="9525">
            <a:solidFill>
              <a:schemeClr val="tx1"/>
            </a:solidFill>
            <a:round/>
            <a:headEnd/>
            <a:tailEnd/>
          </a:ln>
          <a:effectLst/>
        </p:spPr>
        <p:txBody>
          <a:bodyPr wrap="none"/>
          <a:lstStyle/>
          <a:p>
            <a:endParaRPr lang="en-US"/>
          </a:p>
        </p:txBody>
      </p:sp>
      <p:sp>
        <p:nvSpPr>
          <p:cNvPr id="256041" name="Freeform 41"/>
          <p:cNvSpPr>
            <a:spLocks/>
          </p:cNvSpPr>
          <p:nvPr/>
        </p:nvSpPr>
        <p:spPr bwMode="auto">
          <a:xfrm>
            <a:off x="7772400" y="2616200"/>
            <a:ext cx="355600" cy="508000"/>
          </a:xfrm>
          <a:custGeom>
            <a:avLst/>
            <a:gdLst/>
            <a:ahLst/>
            <a:cxnLst>
              <a:cxn ang="0">
                <a:pos x="0" y="320"/>
              </a:cxn>
              <a:cxn ang="0">
                <a:pos x="192" y="224"/>
              </a:cxn>
              <a:cxn ang="0">
                <a:pos x="192" y="32"/>
              </a:cxn>
              <a:cxn ang="0">
                <a:pos x="48" y="32"/>
              </a:cxn>
            </a:cxnLst>
            <a:rect l="0" t="0" r="r" b="b"/>
            <a:pathLst>
              <a:path w="224" h="320">
                <a:moveTo>
                  <a:pt x="0" y="320"/>
                </a:moveTo>
                <a:cubicBezTo>
                  <a:pt x="80" y="296"/>
                  <a:pt x="160" y="272"/>
                  <a:pt x="192" y="224"/>
                </a:cubicBezTo>
                <a:cubicBezTo>
                  <a:pt x="224" y="176"/>
                  <a:pt x="216" y="64"/>
                  <a:pt x="192" y="32"/>
                </a:cubicBezTo>
                <a:cubicBezTo>
                  <a:pt x="168" y="0"/>
                  <a:pt x="108" y="16"/>
                  <a:pt x="48" y="32"/>
                </a:cubicBezTo>
              </a:path>
            </a:pathLst>
          </a:custGeom>
          <a:noFill/>
          <a:ln w="9525">
            <a:solidFill>
              <a:schemeClr val="tx1"/>
            </a:solidFill>
            <a:round/>
            <a:headEnd type="none" w="med" len="med"/>
            <a:tailEnd type="triangle" w="med" len="med"/>
          </a:ln>
          <a:effectLst/>
        </p:spPr>
        <p:txBody>
          <a:bodyPr wrap="none"/>
          <a:lstStyle/>
          <a:p>
            <a:endParaRPr lang="en-US"/>
          </a:p>
        </p:txBody>
      </p:sp>
      <p:sp>
        <p:nvSpPr>
          <p:cNvPr id="256042" name="Text Box 42"/>
          <p:cNvSpPr txBox="1">
            <a:spLocks noChangeArrowheads="1"/>
          </p:cNvSpPr>
          <p:nvPr/>
        </p:nvSpPr>
        <p:spPr bwMode="auto">
          <a:xfrm>
            <a:off x="4572000" y="2209800"/>
            <a:ext cx="685800" cy="519113"/>
          </a:xfrm>
          <a:prstGeom prst="rect">
            <a:avLst/>
          </a:prstGeom>
          <a:noFill/>
          <a:ln w="9525">
            <a:noFill/>
            <a:miter lim="800000"/>
            <a:headEnd/>
            <a:tailEnd/>
          </a:ln>
          <a:effectLst/>
        </p:spPr>
        <p:txBody>
          <a:bodyPr>
            <a:spAutoFit/>
          </a:bodyPr>
          <a:lstStyle/>
          <a:p>
            <a:pPr>
              <a:spcBef>
                <a:spcPct val="50000"/>
              </a:spcBef>
            </a:pPr>
            <a:r>
              <a:rPr lang="en-US" altLang="ko-KR" sz="2800">
                <a:latin typeface="Times New Roman"/>
              </a:rPr>
              <a:t>…</a:t>
            </a:r>
            <a:endParaRPr lang="en-US" altLang="ko-KR" sz="2800"/>
          </a:p>
        </p:txBody>
      </p:sp>
      <p:sp>
        <p:nvSpPr>
          <p:cNvPr id="256043" name="Text Box 43"/>
          <p:cNvSpPr txBox="1">
            <a:spLocks noChangeArrowheads="1"/>
          </p:cNvSpPr>
          <p:nvPr/>
        </p:nvSpPr>
        <p:spPr bwMode="auto">
          <a:xfrm>
            <a:off x="4343400" y="3962400"/>
            <a:ext cx="685800" cy="519113"/>
          </a:xfrm>
          <a:prstGeom prst="rect">
            <a:avLst/>
          </a:prstGeom>
          <a:noFill/>
          <a:ln w="9525">
            <a:noFill/>
            <a:miter lim="800000"/>
            <a:headEnd/>
            <a:tailEnd/>
          </a:ln>
          <a:effectLst/>
        </p:spPr>
        <p:txBody>
          <a:bodyPr>
            <a:spAutoFit/>
          </a:bodyPr>
          <a:lstStyle/>
          <a:p>
            <a:pPr>
              <a:spcBef>
                <a:spcPct val="50000"/>
              </a:spcBef>
            </a:pPr>
            <a:r>
              <a:rPr lang="en-US" altLang="ko-KR" sz="2800">
                <a:latin typeface="Times New Roman"/>
              </a:rPr>
              <a:t>…</a:t>
            </a:r>
            <a:endParaRPr lang="en-US" altLang="ko-KR" sz="2800"/>
          </a:p>
        </p:txBody>
      </p:sp>
      <p:sp>
        <p:nvSpPr>
          <p:cNvPr id="256044" name="Text Box 44"/>
          <p:cNvSpPr txBox="1">
            <a:spLocks noChangeArrowheads="1"/>
          </p:cNvSpPr>
          <p:nvPr/>
        </p:nvSpPr>
        <p:spPr bwMode="auto">
          <a:xfrm>
            <a:off x="4800600" y="4876800"/>
            <a:ext cx="1295400" cy="336550"/>
          </a:xfrm>
          <a:prstGeom prst="rect">
            <a:avLst/>
          </a:prstGeom>
          <a:noFill/>
          <a:ln w="9525">
            <a:noFill/>
            <a:miter lim="800000"/>
            <a:headEnd/>
            <a:tailEnd/>
          </a:ln>
          <a:effectLst/>
        </p:spPr>
        <p:txBody>
          <a:bodyPr>
            <a:spAutoFit/>
          </a:bodyPr>
          <a:lstStyle/>
          <a:p>
            <a:pPr algn="ctr">
              <a:spcBef>
                <a:spcPct val="50000"/>
              </a:spcBef>
            </a:pPr>
            <a:r>
              <a:rPr lang="en-US" altLang="ko-KR" sz="1600">
                <a:latin typeface="굴림" pitchFamily="34" charset="-127"/>
              </a:rPr>
              <a:t>searching</a:t>
            </a:r>
          </a:p>
        </p:txBody>
      </p:sp>
      <p:sp>
        <p:nvSpPr>
          <p:cNvPr id="256045" name="Freeform 45"/>
          <p:cNvSpPr>
            <a:spLocks/>
          </p:cNvSpPr>
          <p:nvPr/>
        </p:nvSpPr>
        <p:spPr bwMode="auto">
          <a:xfrm>
            <a:off x="241300" y="4495800"/>
            <a:ext cx="1739900" cy="609600"/>
          </a:xfrm>
          <a:custGeom>
            <a:avLst/>
            <a:gdLst/>
            <a:ahLst/>
            <a:cxnLst>
              <a:cxn ang="0">
                <a:pos x="232" y="384"/>
              </a:cxn>
              <a:cxn ang="0">
                <a:pos x="136" y="336"/>
              </a:cxn>
              <a:cxn ang="0">
                <a:pos x="136" y="240"/>
              </a:cxn>
              <a:cxn ang="0">
                <a:pos x="952" y="192"/>
              </a:cxn>
              <a:cxn ang="0">
                <a:pos x="1000" y="0"/>
              </a:cxn>
            </a:cxnLst>
            <a:rect l="0" t="0" r="r" b="b"/>
            <a:pathLst>
              <a:path w="1096" h="384">
                <a:moveTo>
                  <a:pt x="232" y="384"/>
                </a:moveTo>
                <a:cubicBezTo>
                  <a:pt x="192" y="372"/>
                  <a:pt x="152" y="360"/>
                  <a:pt x="136" y="336"/>
                </a:cubicBezTo>
                <a:cubicBezTo>
                  <a:pt x="120" y="312"/>
                  <a:pt x="0" y="264"/>
                  <a:pt x="136" y="240"/>
                </a:cubicBezTo>
                <a:cubicBezTo>
                  <a:pt x="272" y="216"/>
                  <a:pt x="808" y="232"/>
                  <a:pt x="952" y="192"/>
                </a:cubicBezTo>
                <a:cubicBezTo>
                  <a:pt x="1096" y="152"/>
                  <a:pt x="1048" y="76"/>
                  <a:pt x="1000" y="0"/>
                </a:cubicBezTo>
              </a:path>
            </a:pathLst>
          </a:custGeom>
          <a:noFill/>
          <a:ln w="9525">
            <a:solidFill>
              <a:schemeClr val="tx1"/>
            </a:solidFill>
            <a:round/>
            <a:headEnd type="none" w="med" len="med"/>
            <a:tailEnd type="triangle" w="med" len="med"/>
          </a:ln>
          <a:effectLst/>
        </p:spPr>
        <p:txBody>
          <a:bodyPr wrap="none"/>
          <a:lstStyle/>
          <a:p>
            <a:endParaRPr lang="en-US"/>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p:txBody>
          <a:bodyPr anchor="ctr"/>
          <a:lstStyle/>
          <a:p>
            <a:r>
              <a:rPr lang="en-US" altLang="ko-KR"/>
              <a:t>Chapter 4. Simulation Software</a:t>
            </a:r>
          </a:p>
        </p:txBody>
      </p:sp>
      <p:sp>
        <p:nvSpPr>
          <p:cNvPr id="4099" name="Rectangle 3" descr="Rectangle: Click to edit Master text styles&#10;Second level&#10;Third level&#10;Fourth level&#10;Fifth level"/>
          <p:cNvSpPr>
            <a:spLocks noGrp="1" noChangeArrowheads="1"/>
          </p:cNvSpPr>
          <p:nvPr>
            <p:ph type="subTitle" idx="1"/>
          </p:nvPr>
        </p:nvSpPr>
        <p:spPr/>
        <p:txBody>
          <a:bodyPr/>
          <a:lstStyle/>
          <a:p>
            <a:endParaRPr lang="ko-KR" altLang="en-US"/>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ko-KR"/>
              <a:t>Preliminary</a:t>
            </a:r>
          </a:p>
        </p:txBody>
      </p:sp>
      <p:sp>
        <p:nvSpPr>
          <p:cNvPr id="7171" name="Rectangle 3" descr="Rectangle: Click to edit Master text styles&#10;Second level&#10;Third level&#10;Fourth level&#10;Fifth level"/>
          <p:cNvSpPr>
            <a:spLocks noGrp="1" noChangeArrowheads="1"/>
          </p:cNvSpPr>
          <p:nvPr>
            <p:ph type="body" idx="1"/>
          </p:nvPr>
        </p:nvSpPr>
        <p:spPr/>
        <p:txBody>
          <a:bodyPr/>
          <a:lstStyle/>
          <a:p>
            <a:r>
              <a:rPr lang="en-US" altLang="ko-KR"/>
              <a:t>Software that is used to develop simulation models can be divided into three categories.</a:t>
            </a:r>
          </a:p>
          <a:p>
            <a:pPr lvl="1"/>
            <a:r>
              <a:rPr lang="en-US" altLang="ko-KR"/>
              <a:t>General-purpose programming languages</a:t>
            </a:r>
          </a:p>
          <a:p>
            <a:pPr lvl="2"/>
            <a:r>
              <a:rPr lang="en-US" altLang="ko-KR"/>
              <a:t>FORTRAN, C, C++</a:t>
            </a:r>
          </a:p>
          <a:p>
            <a:pPr lvl="1"/>
            <a:r>
              <a:rPr lang="en-US" altLang="ko-KR"/>
              <a:t>Simulation programming languages</a:t>
            </a:r>
          </a:p>
          <a:p>
            <a:pPr lvl="2"/>
            <a:r>
              <a:rPr lang="en-US" altLang="ko-KR"/>
              <a:t>GPSS/H</a:t>
            </a:r>
            <a:r>
              <a:rPr lang="en-US" altLang="ko-KR" sz="1600" baseline="30000"/>
              <a:t>TM</a:t>
            </a:r>
            <a:r>
              <a:rPr lang="en-US" altLang="ko-KR"/>
              <a:t>, SIMAN V</a:t>
            </a:r>
            <a:r>
              <a:rPr lang="en-US" altLang="ko-KR" baseline="30000">
                <a:latin typeface="Times New Roman"/>
                <a:cs typeface="Times New Roman" pitchFamily="18" charset="0"/>
              </a:rPr>
              <a:t>®</a:t>
            </a:r>
            <a:endParaRPr lang="en-US" altLang="ko-KR" baseline="30000">
              <a:cs typeface="Times New Roman" pitchFamily="18" charset="0"/>
            </a:endParaRPr>
          </a:p>
          <a:p>
            <a:pPr lvl="1"/>
            <a:r>
              <a:rPr lang="en-US" altLang="ko-KR"/>
              <a:t>Simulation Environments</a:t>
            </a:r>
          </a:p>
          <a:p>
            <a:pPr lvl="2"/>
            <a:r>
              <a:rPr lang="en-US" altLang="ko-KR"/>
              <a:t>This category includes many products that are distinguished one way or another (by, for example, cost, application area, or type of animation)  but have common characteristics such as a graphical user interface and an environment that supports all (or most) aspects of a simulation study.</a:t>
            </a:r>
            <a:endParaRPr lang="en-US" altLang="ko-KR" baseline="30000">
              <a:cs typeface="Times New Roman" pitchFamily="18" charset="0"/>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p:txBody>
          <a:bodyPr/>
          <a:lstStyle/>
          <a:p>
            <a:r>
              <a:rPr lang="ko-KR" altLang="en-US"/>
              <a:t>4.1 </a:t>
            </a:r>
            <a:r>
              <a:rPr lang="en-US" altLang="ko-KR"/>
              <a:t>History of Simulation Software</a:t>
            </a:r>
          </a:p>
        </p:txBody>
      </p:sp>
      <p:sp>
        <p:nvSpPr>
          <p:cNvPr id="1027" name="Rectangle 3" descr="Rectangle: Click to edit Master text styles&#10;Second level&#10;Third level&#10;Fourth level&#10;Fifth level"/>
          <p:cNvSpPr>
            <a:spLocks noGrp="1" noChangeArrowheads="1"/>
          </p:cNvSpPr>
          <p:nvPr>
            <p:ph type="body" idx="1"/>
          </p:nvPr>
        </p:nvSpPr>
        <p:spPr/>
        <p:txBody>
          <a:bodyPr/>
          <a:lstStyle/>
          <a:p>
            <a:r>
              <a:rPr lang="en-US" altLang="ko-KR"/>
              <a:t>Historical period</a:t>
            </a:r>
          </a:p>
          <a:p>
            <a:pPr lvl="1"/>
            <a:r>
              <a:rPr lang="en-US" altLang="ko-KR"/>
              <a:t>1955 </a:t>
            </a:r>
            <a:r>
              <a:rPr lang="en-US" altLang="ko-KR">
                <a:latin typeface="Times New Roman"/>
              </a:rPr>
              <a:t>–</a:t>
            </a:r>
            <a:r>
              <a:rPr lang="en-US" altLang="ko-KR"/>
              <a:t> 60	The Period of Search</a:t>
            </a:r>
          </a:p>
          <a:p>
            <a:pPr lvl="1"/>
            <a:r>
              <a:rPr lang="en-US" altLang="ko-KR"/>
              <a:t>1961- 65	The Advent</a:t>
            </a:r>
          </a:p>
          <a:p>
            <a:pPr lvl="1"/>
            <a:r>
              <a:rPr lang="en-US" altLang="ko-KR"/>
              <a:t>1966 </a:t>
            </a:r>
            <a:r>
              <a:rPr lang="en-US" altLang="ko-KR">
                <a:latin typeface="Times New Roman"/>
              </a:rPr>
              <a:t>–</a:t>
            </a:r>
            <a:r>
              <a:rPr lang="en-US" altLang="ko-KR"/>
              <a:t> 70	The formative Period</a:t>
            </a:r>
          </a:p>
          <a:p>
            <a:pPr lvl="1"/>
            <a:r>
              <a:rPr lang="en-US" altLang="ko-KR"/>
              <a:t>1971 </a:t>
            </a:r>
            <a:r>
              <a:rPr lang="en-US" altLang="ko-KR">
                <a:latin typeface="Times New Roman"/>
              </a:rPr>
              <a:t>–</a:t>
            </a:r>
            <a:r>
              <a:rPr lang="en-US" altLang="ko-KR"/>
              <a:t> 78	The Expansion Period</a:t>
            </a:r>
          </a:p>
          <a:p>
            <a:pPr lvl="1"/>
            <a:r>
              <a:rPr lang="en-US" altLang="ko-KR"/>
              <a:t>1979 </a:t>
            </a:r>
            <a:r>
              <a:rPr lang="en-US" altLang="ko-KR">
                <a:latin typeface="Times New Roman"/>
              </a:rPr>
              <a:t>–</a:t>
            </a:r>
            <a:r>
              <a:rPr lang="en-US" altLang="ko-KR"/>
              <a:t> 86	The Period of Consolidation and 				Regeneration</a:t>
            </a:r>
          </a:p>
          <a:p>
            <a:pPr lvl="1"/>
            <a:r>
              <a:rPr lang="en-US" altLang="ko-KR"/>
              <a:t>1987 -		The Period of Integrated Environments</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ko-KR" altLang="en-US"/>
              <a:t>4.1 </a:t>
            </a:r>
            <a:r>
              <a:rPr lang="en-US" altLang="ko-KR"/>
              <a:t>History of Simulation Software</a:t>
            </a:r>
          </a:p>
        </p:txBody>
      </p:sp>
      <p:sp>
        <p:nvSpPr>
          <p:cNvPr id="8195" name="Rectangle 3" descr="Rectangle: Click to edit Master text styles&#10;Second level&#10;Third level&#10;Fourth level&#10;Fifth level"/>
          <p:cNvSpPr>
            <a:spLocks noGrp="1" noChangeArrowheads="1"/>
          </p:cNvSpPr>
          <p:nvPr>
            <p:ph type="body" idx="1"/>
          </p:nvPr>
        </p:nvSpPr>
        <p:spPr/>
        <p:txBody>
          <a:bodyPr/>
          <a:lstStyle/>
          <a:p>
            <a:r>
              <a:rPr lang="en-US" altLang="ko-KR"/>
              <a:t>The Period of Search (1955 </a:t>
            </a:r>
            <a:r>
              <a:rPr lang="en-US" altLang="ko-KR">
                <a:latin typeface="Times New Roman"/>
              </a:rPr>
              <a:t>–</a:t>
            </a:r>
            <a:r>
              <a:rPr lang="en-US" altLang="ko-KR"/>
              <a:t> 60)</a:t>
            </a:r>
          </a:p>
          <a:p>
            <a:pPr lvl="1"/>
            <a:r>
              <a:rPr lang="en-US" altLang="ko-KR"/>
              <a:t>In the early years, simulation was conducted in FORTRAN or other general purpose programming language without the support of simulation-specific routines.</a:t>
            </a:r>
          </a:p>
          <a:p>
            <a:pPr lvl="1"/>
            <a:r>
              <a:rPr lang="en-US" altLang="ko-KR"/>
              <a:t>In the first period, much effort was expended in the search for unifying concepts and the development of reusable routines to facilitate simulation</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ko-KR" altLang="en-US"/>
              <a:t>4.1 </a:t>
            </a:r>
            <a:r>
              <a:rPr lang="en-US" altLang="ko-KR"/>
              <a:t>History of Simulation Software</a:t>
            </a:r>
          </a:p>
        </p:txBody>
      </p:sp>
      <p:sp>
        <p:nvSpPr>
          <p:cNvPr id="9219" name="Rectangle 3" descr="Rectangle: Click to edit Master text styles&#10;Second level&#10;Third level&#10;Fourth level&#10;Fifth level"/>
          <p:cNvSpPr>
            <a:spLocks noGrp="1" noChangeArrowheads="1"/>
          </p:cNvSpPr>
          <p:nvPr>
            <p:ph type="body" idx="1"/>
          </p:nvPr>
        </p:nvSpPr>
        <p:spPr/>
        <p:txBody>
          <a:bodyPr/>
          <a:lstStyle/>
          <a:p>
            <a:r>
              <a:rPr lang="en-US" altLang="ko-KR"/>
              <a:t>The Advent (1961 - 65)</a:t>
            </a:r>
          </a:p>
          <a:p>
            <a:pPr lvl="1"/>
            <a:r>
              <a:rPr lang="en-US" altLang="ko-KR"/>
              <a:t>The forerunner of the simulation programming language (SPLs) in use today appeared in the period 1961-65.</a:t>
            </a:r>
          </a:p>
          <a:p>
            <a:pPr lvl="2"/>
            <a:r>
              <a:rPr lang="en-US" altLang="ko-KR"/>
              <a:t>FORTRAN-based packages such as SIMSCRIPT and GASP, the ALGOL descendant SIMULA, and GPSS</a:t>
            </a:r>
          </a:p>
          <a:p>
            <a:pPr lvl="1"/>
            <a:r>
              <a:rPr lang="en-US" altLang="ko-KR"/>
              <a:t>The first process-interaction SPL, GPSS was developed by Geoffrey Gordon at IBM and appeared about 1961.</a:t>
            </a:r>
          </a:p>
          <a:p>
            <a:pPr lvl="2"/>
            <a:r>
              <a:rPr lang="en-US" altLang="ko-KR"/>
              <a:t>Quick simulations of communications and computer systems, but its ease of use quickly spread its popularity to other application areas.</a:t>
            </a:r>
          </a:p>
          <a:p>
            <a:pPr lvl="2"/>
            <a:r>
              <a:rPr lang="en-US" altLang="ko-KR"/>
              <a:t>GPSS is based on a block-diagram representation and is suited for queuing models of all kinds.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r>
              <a:rPr lang="en-US" altLang="ko-KR" sz="2000"/>
              <a:t>1.6 Components of a System (2)</a:t>
            </a:r>
          </a:p>
        </p:txBody>
      </p:sp>
      <p:pic>
        <p:nvPicPr>
          <p:cNvPr id="119811" name="Picture 3" descr="msotw9_temp0"/>
          <p:cNvPicPr>
            <a:picLocks noChangeAspect="1" noChangeArrowheads="1"/>
          </p:cNvPicPr>
          <p:nvPr/>
        </p:nvPicPr>
        <p:blipFill>
          <a:blip r:embed="rId2"/>
          <a:srcRect/>
          <a:stretch>
            <a:fillRect/>
          </a:stretch>
        </p:blipFill>
        <p:spPr bwMode="auto">
          <a:xfrm>
            <a:off x="685800" y="1600200"/>
            <a:ext cx="7848600" cy="4800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ko-KR" altLang="en-US"/>
              <a:t>4.1 </a:t>
            </a:r>
            <a:r>
              <a:rPr lang="en-US" altLang="ko-KR"/>
              <a:t>History of Simulation Software</a:t>
            </a:r>
          </a:p>
        </p:txBody>
      </p:sp>
      <p:sp>
        <p:nvSpPr>
          <p:cNvPr id="10243" name="Rectangle 3" descr="Rectangle: Click to edit Master text styles&#10;Second level&#10;Third level&#10;Fourth level&#10;Fifth level"/>
          <p:cNvSpPr>
            <a:spLocks noGrp="1" noChangeArrowheads="1"/>
          </p:cNvSpPr>
          <p:nvPr>
            <p:ph type="body" idx="1"/>
          </p:nvPr>
        </p:nvSpPr>
        <p:spPr/>
        <p:txBody>
          <a:bodyPr/>
          <a:lstStyle/>
          <a:p>
            <a:r>
              <a:rPr lang="en-US" altLang="ko-KR"/>
              <a:t>The Advent (1961 - 65)</a:t>
            </a:r>
          </a:p>
          <a:p>
            <a:pPr lvl="1"/>
            <a:r>
              <a:rPr lang="en-US" altLang="ko-KR"/>
              <a:t>Harry Markowitz provided the major conceptual guidance for SIMSCRIPT, first appearing in 1963.</a:t>
            </a:r>
          </a:p>
          <a:p>
            <a:pPr lvl="2"/>
            <a:r>
              <a:rPr lang="en-US" altLang="ko-KR"/>
              <a:t>SIMSCRIPT originally was heavily influenced by FORTRAN, but in later versions its developers broke from its FORTRAN base and created its own SPL.</a:t>
            </a:r>
          </a:p>
          <a:p>
            <a:pPr lvl="2"/>
            <a:r>
              <a:rPr lang="en-US" altLang="ko-KR"/>
              <a:t>The initial versions were based on event scheduling.</a:t>
            </a:r>
          </a:p>
          <a:p>
            <a:pPr lvl="1"/>
            <a:r>
              <a:rPr lang="en-US" altLang="ko-KR"/>
              <a:t>Philip J. Kiviat began the development of GASP (General Activity Simulation Program) in 1961.</a:t>
            </a:r>
          </a:p>
          <a:p>
            <a:pPr lvl="2"/>
            <a:r>
              <a:rPr lang="en-US" altLang="ko-KR"/>
              <a:t>Originally it was based on the general-purpose programming language ALGOL, but later a decision was made to base it on FORTRAN.</a:t>
            </a:r>
          </a:p>
          <a:p>
            <a:pPr lvl="2"/>
            <a:r>
              <a:rPr lang="en-US" altLang="ko-KR"/>
              <a:t>GASP, like GPSS, used flow-chart symbols familiar to engineers.</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ko-KR" altLang="en-US"/>
              <a:t>4.1 </a:t>
            </a:r>
            <a:r>
              <a:rPr lang="en-US" altLang="ko-KR"/>
              <a:t>History of Simulation Software</a:t>
            </a:r>
          </a:p>
        </p:txBody>
      </p:sp>
      <p:sp>
        <p:nvSpPr>
          <p:cNvPr id="11267" name="Rectangle 3" descr="Rectangle: Click to edit Master text styles&#10;Second level&#10;Third level&#10;Fourth level&#10;Fifth level"/>
          <p:cNvSpPr>
            <a:spLocks noGrp="1" noChangeArrowheads="1"/>
          </p:cNvSpPr>
          <p:nvPr>
            <p:ph type="body" idx="1"/>
          </p:nvPr>
        </p:nvSpPr>
        <p:spPr/>
        <p:txBody>
          <a:bodyPr/>
          <a:lstStyle/>
          <a:p>
            <a:r>
              <a:rPr lang="en-US" altLang="ko-KR"/>
              <a:t>The Advent (1961 - 65)</a:t>
            </a:r>
          </a:p>
          <a:p>
            <a:pPr lvl="1"/>
            <a:r>
              <a:rPr lang="en-US" altLang="ko-KR"/>
              <a:t>Numerous other SPLs were developed during this time period.</a:t>
            </a:r>
          </a:p>
          <a:p>
            <a:pPr lvl="2"/>
            <a:r>
              <a:rPr lang="en-US" altLang="ko-KR"/>
              <a:t>Notably, they included SIMULA, an extension of ALGOL and The Control and Simulation Language (CSL) that took an activity-scanning approach.</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ko-KR" altLang="en-US"/>
              <a:t>4.1 </a:t>
            </a:r>
            <a:r>
              <a:rPr lang="en-US" altLang="ko-KR"/>
              <a:t>History of Simulation Software</a:t>
            </a:r>
          </a:p>
        </p:txBody>
      </p:sp>
      <p:sp>
        <p:nvSpPr>
          <p:cNvPr id="12291" name="Rectangle 3" descr="Rectangle: Click to edit Master text styles&#10;Second level&#10;Third level&#10;Fourth level&#10;Fifth level"/>
          <p:cNvSpPr>
            <a:spLocks noGrp="1" noChangeArrowheads="1"/>
          </p:cNvSpPr>
          <p:nvPr>
            <p:ph type="body" idx="1"/>
          </p:nvPr>
        </p:nvSpPr>
        <p:spPr/>
        <p:txBody>
          <a:bodyPr/>
          <a:lstStyle/>
          <a:p>
            <a:r>
              <a:rPr lang="en-US" altLang="ko-KR"/>
              <a:t>The Formative Period (1966 </a:t>
            </a:r>
            <a:r>
              <a:rPr lang="en-US" altLang="ko-KR">
                <a:latin typeface="Times New Roman"/>
              </a:rPr>
              <a:t>–</a:t>
            </a:r>
            <a:r>
              <a:rPr lang="en-US" altLang="ko-KR"/>
              <a:t> 70)</a:t>
            </a:r>
          </a:p>
          <a:p>
            <a:pPr lvl="1"/>
            <a:r>
              <a:rPr lang="en-US" altLang="ko-KR"/>
              <a:t>During this period, concepts were reviewed and refined to promote a more consistent representation of each language</a:t>
            </a:r>
            <a:r>
              <a:rPr lang="en-US" altLang="ko-KR">
                <a:latin typeface="Times New Roman"/>
              </a:rPr>
              <a:t>’</a:t>
            </a:r>
            <a:r>
              <a:rPr lang="en-US" altLang="ko-KR"/>
              <a:t>s world view. The major SPLs matured and gained wider usage.</a:t>
            </a:r>
          </a:p>
          <a:p>
            <a:pPr lvl="1"/>
            <a:r>
              <a:rPr lang="en-US" altLang="ko-KR"/>
              <a:t>Rapid hardware advancements and user demands forced some languages, notably GPSS, to undergo major revisions.</a:t>
            </a:r>
          </a:p>
          <a:p>
            <a:pPr lvl="2"/>
            <a:r>
              <a:rPr lang="en-US" altLang="ko-KR"/>
              <a:t>GPSS/360, with its extensions to earlier versions of GPSS, emerged for the IBM 360 computer.</a:t>
            </a:r>
          </a:p>
          <a:p>
            <a:pPr lvl="1"/>
            <a:r>
              <a:rPr lang="en-US" altLang="ko-KR"/>
              <a:t>SIMSCRIPT II represented a major advancement in SPLs.</a:t>
            </a:r>
          </a:p>
          <a:p>
            <a:pPr lvl="2"/>
            <a:r>
              <a:rPr lang="en-US" altLang="ko-KR"/>
              <a:t>With its freeform English-like language and </a:t>
            </a:r>
            <a:r>
              <a:rPr lang="en-US" altLang="ko-KR">
                <a:latin typeface="Times New Roman"/>
              </a:rPr>
              <a:t>“</a:t>
            </a:r>
            <a:r>
              <a:rPr lang="en-US" altLang="ko-KR"/>
              <a:t>forgiving</a:t>
            </a:r>
            <a:r>
              <a:rPr lang="en-US" altLang="ko-KR">
                <a:latin typeface="Times New Roman"/>
              </a:rPr>
              <a:t>”</a:t>
            </a:r>
            <a:r>
              <a:rPr lang="en-US" altLang="ko-KR"/>
              <a:t> compiler, an attempt was made to give the user major consideration in the language design.</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ko-KR" altLang="en-US"/>
              <a:t>4.1 </a:t>
            </a:r>
            <a:r>
              <a:rPr lang="en-US" altLang="ko-KR"/>
              <a:t>History of Simulation Software</a:t>
            </a:r>
          </a:p>
        </p:txBody>
      </p:sp>
      <p:sp>
        <p:nvSpPr>
          <p:cNvPr id="13315" name="Rectangle 3" descr="Rectangle: Click to edit Master text styles&#10;Second level&#10;Third level&#10;Fourth level&#10;Fifth level"/>
          <p:cNvSpPr>
            <a:spLocks noGrp="1" noChangeArrowheads="1"/>
          </p:cNvSpPr>
          <p:nvPr>
            <p:ph type="body" idx="1"/>
          </p:nvPr>
        </p:nvSpPr>
        <p:spPr/>
        <p:txBody>
          <a:bodyPr/>
          <a:lstStyle/>
          <a:p>
            <a:r>
              <a:rPr lang="en-US" altLang="ko-KR"/>
              <a:t>The Formative Period (1966 </a:t>
            </a:r>
            <a:r>
              <a:rPr lang="en-US" altLang="ko-KR">
                <a:latin typeface="Times New Roman"/>
              </a:rPr>
              <a:t>–</a:t>
            </a:r>
            <a:r>
              <a:rPr lang="en-US" altLang="ko-KR"/>
              <a:t> 70)</a:t>
            </a:r>
          </a:p>
          <a:p>
            <a:pPr lvl="1"/>
            <a:r>
              <a:rPr lang="en-US" altLang="ko-KR"/>
              <a:t>ECSL, a descendant of CSL, was developed and became popular in the UK.</a:t>
            </a:r>
          </a:p>
          <a:p>
            <a:pPr lvl="1"/>
            <a:endParaRPr lang="en-US" altLang="ko-KR"/>
          </a:p>
          <a:p>
            <a:pPr lvl="1"/>
            <a:r>
              <a:rPr lang="en-US" altLang="ko-KR"/>
              <a:t>In Europe, SIMULA added the concept of classes and inheritance, thus becoming a precursor of the modern object-oriented programming language.</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ko-KR" altLang="en-US"/>
              <a:t>4.1 </a:t>
            </a:r>
            <a:r>
              <a:rPr lang="en-US" altLang="ko-KR"/>
              <a:t>History of Simulation Software</a:t>
            </a:r>
          </a:p>
        </p:txBody>
      </p:sp>
      <p:sp>
        <p:nvSpPr>
          <p:cNvPr id="14339" name="Rectangle 3" descr="Rectangle: Click to edit Master text styles&#10;Second level&#10;Third level&#10;Fourth level&#10;Fifth level"/>
          <p:cNvSpPr>
            <a:spLocks noGrp="1" noChangeArrowheads="1"/>
          </p:cNvSpPr>
          <p:nvPr>
            <p:ph type="body" idx="1"/>
          </p:nvPr>
        </p:nvSpPr>
        <p:spPr/>
        <p:txBody>
          <a:bodyPr/>
          <a:lstStyle/>
          <a:p>
            <a:r>
              <a:rPr lang="en-US" altLang="ko-KR"/>
              <a:t>The Expansion Period (1971 </a:t>
            </a:r>
            <a:r>
              <a:rPr lang="en-US" altLang="ko-KR">
                <a:latin typeface="Times New Roman"/>
              </a:rPr>
              <a:t>–</a:t>
            </a:r>
            <a:r>
              <a:rPr lang="en-US" altLang="ko-KR"/>
              <a:t> 78)</a:t>
            </a:r>
          </a:p>
          <a:p>
            <a:pPr lvl="1"/>
            <a:r>
              <a:rPr lang="en-US" altLang="ko-KR"/>
              <a:t>Major advances in GPSS during this period came from outside IBM.</a:t>
            </a:r>
          </a:p>
          <a:p>
            <a:pPr lvl="2"/>
            <a:r>
              <a:rPr lang="en-US" altLang="ko-KR"/>
              <a:t>Norden Systems headed the development of GPSS/NORDEN, a pioneering effort that offered an interactive, visual online environment.</a:t>
            </a:r>
          </a:p>
          <a:p>
            <a:pPr lvl="2"/>
            <a:r>
              <a:rPr lang="en-US" altLang="ko-KR"/>
              <a:t>Wolverine Software developed GPSS/H, released in 1977 for IBM mainframes, later for minicomputers and the PC.</a:t>
            </a:r>
          </a:p>
          <a:p>
            <a:pPr lvl="3"/>
            <a:r>
              <a:rPr lang="en-US" altLang="ko-KR"/>
              <a:t>With the addition of new features including an interactive debugger, it has become the principal version of GPS in use today.</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ko-KR" altLang="en-US"/>
              <a:t>4.1 </a:t>
            </a:r>
            <a:r>
              <a:rPr lang="en-US" altLang="ko-KR"/>
              <a:t>History of Simulation Software</a:t>
            </a:r>
          </a:p>
        </p:txBody>
      </p:sp>
      <p:sp>
        <p:nvSpPr>
          <p:cNvPr id="15363" name="Rectangle 3"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en-US" altLang="ko-KR"/>
              <a:t>The Expansion Period (1971 </a:t>
            </a:r>
            <a:r>
              <a:rPr lang="en-US" altLang="ko-KR">
                <a:latin typeface="Times New Roman"/>
              </a:rPr>
              <a:t>–</a:t>
            </a:r>
            <a:r>
              <a:rPr lang="en-US" altLang="ko-KR"/>
              <a:t> 78)</a:t>
            </a:r>
          </a:p>
          <a:p>
            <a:pPr lvl="1">
              <a:lnSpc>
                <a:spcPct val="90000"/>
              </a:lnSpc>
            </a:pPr>
            <a:r>
              <a:rPr lang="en-US" altLang="ko-KR"/>
              <a:t>Purdue made major changes to GASP, with GASP IV appearing in 1974.</a:t>
            </a:r>
          </a:p>
          <a:p>
            <a:pPr lvl="2">
              <a:lnSpc>
                <a:spcPct val="90000"/>
              </a:lnSpc>
            </a:pPr>
            <a:r>
              <a:rPr lang="en-US" altLang="ko-KR"/>
              <a:t>It incorporated state events in addition to time events, thus adding support for the activity-scanning world view in addition to the event-scheduling world view.</a:t>
            </a:r>
          </a:p>
          <a:p>
            <a:pPr lvl="1">
              <a:lnSpc>
                <a:spcPct val="90000"/>
              </a:lnSpc>
            </a:pPr>
            <a:r>
              <a:rPr lang="en-US" altLang="ko-KR"/>
              <a:t>Efforts were made during this period to attempt to simplify the modeling process.</a:t>
            </a:r>
          </a:p>
          <a:p>
            <a:pPr lvl="2">
              <a:lnSpc>
                <a:spcPct val="90000"/>
              </a:lnSpc>
            </a:pPr>
            <a:r>
              <a:rPr lang="en-US" altLang="ko-KR"/>
              <a:t>Using SIMULA, an attempt was made to develop a system definition from a high-level user perspective that could be translated automatically into an executable model.</a:t>
            </a:r>
          </a:p>
          <a:p>
            <a:pPr lvl="2">
              <a:lnSpc>
                <a:spcPct val="90000"/>
              </a:lnSpc>
            </a:pPr>
            <a:r>
              <a:rPr lang="en-US" altLang="ko-KR"/>
              <a:t>Similar efforts included interactive program generators, the </a:t>
            </a:r>
            <a:r>
              <a:rPr lang="en-US" altLang="ko-KR">
                <a:latin typeface="Times New Roman"/>
              </a:rPr>
              <a:t>“</a:t>
            </a:r>
            <a:r>
              <a:rPr lang="en-US" altLang="ko-KR"/>
              <a:t>Programming by Questionnaire,</a:t>
            </a:r>
            <a:r>
              <a:rPr lang="en-US" altLang="ko-KR">
                <a:latin typeface="Times New Roman"/>
              </a:rPr>
              <a:t>”</a:t>
            </a:r>
            <a:r>
              <a:rPr lang="en-US" altLang="ko-KR"/>
              <a:t> and natural-language interfaces, together with automatic mappings to the language choice.</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ko-KR" altLang="en-US"/>
              <a:t>4.1 </a:t>
            </a:r>
            <a:r>
              <a:rPr lang="en-US" altLang="ko-KR"/>
              <a:t>History of Simulation Software</a:t>
            </a:r>
          </a:p>
        </p:txBody>
      </p:sp>
      <p:sp>
        <p:nvSpPr>
          <p:cNvPr id="16387" name="Rectangle 3" descr="Rectangle: Click to edit Master text styles&#10;Second level&#10;Third level&#10;Fourth level&#10;Fifth level"/>
          <p:cNvSpPr>
            <a:spLocks noGrp="1" noChangeArrowheads="1"/>
          </p:cNvSpPr>
          <p:nvPr>
            <p:ph type="body" idx="1"/>
          </p:nvPr>
        </p:nvSpPr>
        <p:spPr/>
        <p:txBody>
          <a:bodyPr/>
          <a:lstStyle/>
          <a:p>
            <a:r>
              <a:rPr lang="en-US" altLang="ko-KR"/>
              <a:t>Consolidation and Regeneration (1979 </a:t>
            </a:r>
            <a:r>
              <a:rPr lang="en-US" altLang="ko-KR">
                <a:latin typeface="Times New Roman"/>
              </a:rPr>
              <a:t>–</a:t>
            </a:r>
            <a:r>
              <a:rPr lang="en-US" altLang="ko-KR"/>
              <a:t> 86)</a:t>
            </a:r>
          </a:p>
          <a:p>
            <a:pPr lvl="1"/>
            <a:r>
              <a:rPr lang="en-US" altLang="ko-KR"/>
              <a:t>During this period, the predominant SPLs extended their implementation to many computers and microprocessors while maintaining their basic structure.</a:t>
            </a:r>
          </a:p>
          <a:p>
            <a:pPr lvl="1"/>
            <a:endParaRPr lang="en-US" altLang="ko-KR"/>
          </a:p>
          <a:p>
            <a:pPr lvl="1"/>
            <a:r>
              <a:rPr lang="en-US" altLang="ko-KR"/>
              <a:t>Two major descendants of GASP appeared: SLAM II and SIMAN.</a:t>
            </a:r>
          </a:p>
          <a:p>
            <a:pPr lvl="2"/>
            <a:r>
              <a:rPr lang="en-US" altLang="ko-KR"/>
              <a:t>SLAM sought to provide multiple modeling perspectives and combined modeling capabilities.</a:t>
            </a:r>
          </a:p>
          <a:p>
            <a:pPr lvl="3"/>
            <a:r>
              <a:rPr lang="en-US" altLang="ko-KR"/>
              <a:t>That is, it had an event-scheduling perspective based on GASP, a network world view, and a continuous component.</a:t>
            </a:r>
          </a:p>
          <a:p>
            <a:pPr lvl="2"/>
            <a:r>
              <a:rPr lang="en-US" altLang="ko-KR"/>
              <a:t>SIMAN possessed a general modeling capability found in SPLs such as GASP IV, but also had block-diagram component similar in some respects to SLAM and GPSS.</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ko-KR" altLang="en-US"/>
              <a:t>4.1 </a:t>
            </a:r>
            <a:r>
              <a:rPr lang="en-US" altLang="ko-KR"/>
              <a:t>History of Simulation Software</a:t>
            </a:r>
          </a:p>
        </p:txBody>
      </p:sp>
      <p:sp>
        <p:nvSpPr>
          <p:cNvPr id="17411" name="Rectangle 3" descr="Rectangle: Click to edit Master text styles&#10;Second level&#10;Third level&#10;Fourth level&#10;Fifth level"/>
          <p:cNvSpPr>
            <a:spLocks noGrp="1" noChangeArrowheads="1"/>
          </p:cNvSpPr>
          <p:nvPr>
            <p:ph type="body" idx="1"/>
          </p:nvPr>
        </p:nvSpPr>
        <p:spPr/>
        <p:txBody>
          <a:bodyPr/>
          <a:lstStyle/>
          <a:p>
            <a:r>
              <a:rPr lang="en-US" altLang="ko-KR"/>
              <a:t>Consolidation and Regeneration (1979 </a:t>
            </a:r>
            <a:r>
              <a:rPr lang="en-US" altLang="ko-KR">
                <a:latin typeface="Times New Roman"/>
              </a:rPr>
              <a:t>–</a:t>
            </a:r>
            <a:r>
              <a:rPr lang="en-US" altLang="ko-KR"/>
              <a:t> 86)</a:t>
            </a:r>
          </a:p>
          <a:p>
            <a:pPr lvl="2"/>
            <a:r>
              <a:rPr lang="en-US" altLang="ko-KR"/>
              <a:t>As did SLAM II, SIMAN allowed an event-scheduling approach by programming in FORTRAN with a supplied collection of GORTRAN routines, a block-diagram approach analogous in some ways to that of GPSS and SLAM, and a continuous component.</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ko-KR" altLang="en-US"/>
              <a:t>4.1 </a:t>
            </a:r>
            <a:r>
              <a:rPr lang="en-US" altLang="ko-KR"/>
              <a:t>History of Simulation Software</a:t>
            </a:r>
          </a:p>
        </p:txBody>
      </p:sp>
      <p:sp>
        <p:nvSpPr>
          <p:cNvPr id="18435" name="Rectangle 3" descr="Rectangle: Click to edit Master text styles&#10;Second level&#10;Third level&#10;Fourth level&#10;Fifth level"/>
          <p:cNvSpPr>
            <a:spLocks noGrp="1" noChangeArrowheads="1"/>
          </p:cNvSpPr>
          <p:nvPr>
            <p:ph type="body" idx="1"/>
          </p:nvPr>
        </p:nvSpPr>
        <p:spPr/>
        <p:txBody>
          <a:bodyPr/>
          <a:lstStyle/>
          <a:p>
            <a:r>
              <a:rPr lang="en-US" altLang="ko-KR"/>
              <a:t>The Present Period (1987 </a:t>
            </a:r>
            <a:r>
              <a:rPr lang="en-US" altLang="ko-KR">
                <a:latin typeface="Times New Roman"/>
              </a:rPr>
              <a:t>–</a:t>
            </a:r>
            <a:r>
              <a:rPr lang="en-US" altLang="ko-KR"/>
              <a:t> present)</a:t>
            </a:r>
          </a:p>
          <a:p>
            <a:pPr lvl="1"/>
            <a:r>
              <a:rPr lang="en-US" altLang="ko-KR"/>
              <a:t>The most recent period is notable for the growth of SPLs on the personal computer and the emergence of simulation environments with graphical user interfaces, animation and other visualization tools.</a:t>
            </a:r>
          </a:p>
          <a:p>
            <a:pPr lvl="2"/>
            <a:r>
              <a:rPr lang="en-US" altLang="ko-KR"/>
              <a:t>Some packages attempt to simplify the modeling process by the use of process flow or block diagramming and </a:t>
            </a:r>
            <a:r>
              <a:rPr lang="en-US" altLang="ko-KR">
                <a:latin typeface="Times New Roman"/>
              </a:rPr>
              <a:t>“</a:t>
            </a:r>
            <a:r>
              <a:rPr lang="en-US" altLang="ko-KR"/>
              <a:t>fill-in-the-blank</a:t>
            </a:r>
            <a:r>
              <a:rPr lang="en-US" altLang="ko-KR">
                <a:latin typeface="Times New Roman"/>
              </a:rPr>
              <a:t>”</a:t>
            </a:r>
            <a:r>
              <a:rPr lang="en-US" altLang="ko-KR"/>
              <a:t> windows that avoid the need to learn programming syntax.</a:t>
            </a:r>
          </a:p>
          <a:p>
            <a:pPr lvl="2"/>
            <a:endParaRPr lang="en-US" altLang="ko-KR"/>
          </a:p>
          <a:p>
            <a:pPr lvl="1"/>
            <a:r>
              <a:rPr lang="en-US" altLang="ko-KR"/>
              <a:t>Some of the more predominant simulation environments introduced since the mid-eighties, such as Arena and AutoMod.</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ko-KR" altLang="en-US"/>
              <a:t>4.2 </a:t>
            </a:r>
            <a:r>
              <a:rPr lang="en-US" altLang="ko-KR"/>
              <a:t>Selection of Simulation Software</a:t>
            </a:r>
          </a:p>
        </p:txBody>
      </p:sp>
      <p:pic>
        <p:nvPicPr>
          <p:cNvPr id="19461" name="Picture 5" descr="scan1"/>
          <p:cNvPicPr>
            <a:picLocks noChangeAspect="1" noChangeArrowheads="1"/>
          </p:cNvPicPr>
          <p:nvPr/>
        </p:nvPicPr>
        <p:blipFill>
          <a:blip r:embed="rId2"/>
          <a:srcRect/>
          <a:stretch>
            <a:fillRect/>
          </a:stretch>
        </p:blipFill>
        <p:spPr bwMode="auto">
          <a:xfrm>
            <a:off x="609600" y="1371600"/>
            <a:ext cx="8001000" cy="4495800"/>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r>
              <a:rPr lang="en-US" altLang="ko-KR" sz="2000"/>
              <a:t>1.7 Discrete and Continuous Systems</a:t>
            </a:r>
          </a:p>
        </p:txBody>
      </p:sp>
      <p:sp>
        <p:nvSpPr>
          <p:cNvPr id="120835" name="Rectangle 3" descr="Rectangle: Click to edit Master text styles&#10;Second level&#10;Third level&#10;Fourth level&#10;Fifth level"/>
          <p:cNvSpPr>
            <a:spLocks noGrp="1" noChangeArrowheads="1"/>
          </p:cNvSpPr>
          <p:nvPr>
            <p:ph type="body" idx="1"/>
          </p:nvPr>
        </p:nvSpPr>
        <p:spPr/>
        <p:txBody>
          <a:bodyPr/>
          <a:lstStyle/>
          <a:p>
            <a:r>
              <a:rPr lang="en-US" altLang="ko-KR" sz="2000"/>
              <a:t>Systems can be categorized as discrete or continuous.</a:t>
            </a:r>
          </a:p>
          <a:p>
            <a:pPr lvl="1"/>
            <a:r>
              <a:rPr lang="en-US" altLang="ko-KR" sz="1800"/>
              <a:t>Bank : a discrete system</a:t>
            </a:r>
          </a:p>
          <a:p>
            <a:pPr lvl="1"/>
            <a:r>
              <a:rPr lang="en-US" altLang="ko-KR" sz="1800"/>
              <a:t>The head of water behind a dam : a continuous system</a:t>
            </a:r>
          </a:p>
        </p:txBody>
      </p:sp>
      <p:pic>
        <p:nvPicPr>
          <p:cNvPr id="120836" name="Picture 4" descr="fig1-2"/>
          <p:cNvPicPr>
            <a:picLocks noChangeAspect="1" noChangeArrowheads="1"/>
          </p:cNvPicPr>
          <p:nvPr/>
        </p:nvPicPr>
        <p:blipFill>
          <a:blip r:embed="rId2"/>
          <a:srcRect/>
          <a:stretch>
            <a:fillRect/>
          </a:stretch>
        </p:blipFill>
        <p:spPr bwMode="auto">
          <a:xfrm>
            <a:off x="4648200" y="2971800"/>
            <a:ext cx="3810000" cy="2819400"/>
          </a:xfrm>
          <a:prstGeom prst="rect">
            <a:avLst/>
          </a:prstGeom>
          <a:noFill/>
        </p:spPr>
      </p:pic>
      <p:pic>
        <p:nvPicPr>
          <p:cNvPr id="120837" name="Picture 5" descr="fog1-1"/>
          <p:cNvPicPr>
            <a:picLocks noChangeAspect="1" noChangeArrowheads="1"/>
          </p:cNvPicPr>
          <p:nvPr/>
        </p:nvPicPr>
        <p:blipFill>
          <a:blip r:embed="rId3"/>
          <a:srcRect/>
          <a:stretch>
            <a:fillRect/>
          </a:stretch>
        </p:blipFill>
        <p:spPr bwMode="auto">
          <a:xfrm>
            <a:off x="914400" y="2743200"/>
            <a:ext cx="3449638" cy="2895600"/>
          </a:xfrm>
          <a:prstGeom prst="rect">
            <a:avLst/>
          </a:prstGeom>
          <a:noFill/>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ko-KR" altLang="en-US"/>
              <a:t>4.2 </a:t>
            </a:r>
            <a:r>
              <a:rPr lang="en-US" altLang="ko-KR"/>
              <a:t>Selection of Simulation Software</a:t>
            </a:r>
          </a:p>
        </p:txBody>
      </p:sp>
      <p:pic>
        <p:nvPicPr>
          <p:cNvPr id="23556" name="Picture 4" descr="scan2"/>
          <p:cNvPicPr>
            <a:picLocks noChangeAspect="1" noChangeArrowheads="1"/>
          </p:cNvPicPr>
          <p:nvPr/>
        </p:nvPicPr>
        <p:blipFill>
          <a:blip r:embed="rId2"/>
          <a:srcRect/>
          <a:stretch>
            <a:fillRect/>
          </a:stretch>
        </p:blipFill>
        <p:spPr bwMode="auto">
          <a:xfrm>
            <a:off x="685800" y="1371600"/>
            <a:ext cx="7848600" cy="4173538"/>
          </a:xfrm>
          <a:prstGeom prst="rect">
            <a:avLst/>
          </a:prstGeom>
          <a:noFill/>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ko-KR" altLang="en-US"/>
              <a:t>4.2 </a:t>
            </a:r>
            <a:r>
              <a:rPr lang="en-US" altLang="ko-KR"/>
              <a:t>Selection of Simulation Software</a:t>
            </a:r>
          </a:p>
        </p:txBody>
      </p:sp>
      <p:pic>
        <p:nvPicPr>
          <p:cNvPr id="24580" name="Picture 4" descr="scan3"/>
          <p:cNvPicPr>
            <a:picLocks noChangeAspect="1" noChangeArrowheads="1"/>
          </p:cNvPicPr>
          <p:nvPr/>
        </p:nvPicPr>
        <p:blipFill>
          <a:blip r:embed="rId2"/>
          <a:srcRect/>
          <a:stretch>
            <a:fillRect/>
          </a:stretch>
        </p:blipFill>
        <p:spPr bwMode="auto">
          <a:xfrm>
            <a:off x="1600200" y="1295400"/>
            <a:ext cx="5943600" cy="4592638"/>
          </a:xfrm>
          <a:prstGeom prst="rect">
            <a:avLst/>
          </a:prstGeom>
          <a:noFill/>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ko-KR" altLang="en-US"/>
              <a:t>4.2 </a:t>
            </a:r>
            <a:r>
              <a:rPr lang="en-US" altLang="ko-KR"/>
              <a:t>Selection of Simulation Software</a:t>
            </a:r>
          </a:p>
        </p:txBody>
      </p:sp>
      <p:sp>
        <p:nvSpPr>
          <p:cNvPr id="22531" name="Rectangle 3" descr="Rectangle: Click to edit Master text styles&#10;Second level&#10;Third level&#10;Fourth level&#10;Fifth level"/>
          <p:cNvSpPr>
            <a:spLocks noGrp="1" noChangeArrowheads="1"/>
          </p:cNvSpPr>
          <p:nvPr>
            <p:ph type="body" idx="1"/>
          </p:nvPr>
        </p:nvSpPr>
        <p:spPr/>
        <p:txBody>
          <a:bodyPr/>
          <a:lstStyle/>
          <a:p>
            <a:pPr marL="457200" indent="-457200"/>
            <a:r>
              <a:rPr lang="en-US" altLang="ko-KR"/>
              <a:t>Evaluating and selecting simulation software:</a:t>
            </a:r>
          </a:p>
          <a:p>
            <a:pPr marL="838200" lvl="1" indent="-381000"/>
            <a:r>
              <a:rPr lang="en-US" altLang="ko-KR"/>
              <a:t>Do not focus on a single issue such as ease of use. </a:t>
            </a:r>
          </a:p>
          <a:p>
            <a:pPr marL="1257300" lvl="2" indent="-342900"/>
            <a:r>
              <a:rPr lang="en-US" altLang="ko-KR"/>
              <a:t>Consider the accuracy and level of detail obtainable, ease of learning, vendor support, and applicability to your problem.</a:t>
            </a:r>
          </a:p>
          <a:p>
            <a:pPr marL="838200" lvl="1" indent="-381000"/>
            <a:r>
              <a:rPr lang="en-US" altLang="ko-KR"/>
              <a:t>Execution speed is important.</a:t>
            </a:r>
          </a:p>
          <a:p>
            <a:pPr marL="1257300" lvl="2" indent="-342900"/>
            <a:r>
              <a:rPr lang="en-US" altLang="ko-KR"/>
              <a:t>Do not think exclusively in terms of experimental runs that take place at night and over the weekend.</a:t>
            </a:r>
          </a:p>
          <a:p>
            <a:pPr marL="838200" lvl="1" indent="-381000"/>
            <a:r>
              <a:rPr lang="en-US" altLang="ko-KR"/>
              <a:t>Beware of advertising claims and demonstrations.</a:t>
            </a:r>
          </a:p>
          <a:p>
            <a:pPr marL="1257300" lvl="2" indent="-342900"/>
            <a:r>
              <a:rPr lang="en-US" altLang="ko-KR"/>
              <a:t>Many advertisements exploit positive features of the software only.</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ko-KR" altLang="en-US"/>
              <a:t>4.2 </a:t>
            </a:r>
            <a:r>
              <a:rPr lang="en-US" altLang="ko-KR"/>
              <a:t>Selection of Simulation Software</a:t>
            </a:r>
          </a:p>
        </p:txBody>
      </p:sp>
      <p:sp>
        <p:nvSpPr>
          <p:cNvPr id="20483" name="Rectangle 3" descr="Rectangle: Click to edit Master text styles&#10;Second level&#10;Third level&#10;Fourth level&#10;Fifth level"/>
          <p:cNvSpPr>
            <a:spLocks noGrp="1" noChangeArrowheads="1"/>
          </p:cNvSpPr>
          <p:nvPr>
            <p:ph type="body" idx="1"/>
          </p:nvPr>
        </p:nvSpPr>
        <p:spPr/>
        <p:txBody>
          <a:bodyPr/>
          <a:lstStyle/>
          <a:p>
            <a:pPr marL="457200" indent="-457200"/>
            <a:r>
              <a:rPr lang="en-US" altLang="ko-KR"/>
              <a:t>Evaluating and selecting simulation software:</a:t>
            </a:r>
          </a:p>
          <a:p>
            <a:pPr marL="838200" lvl="1" indent="-381000"/>
            <a:r>
              <a:rPr lang="en-US" altLang="ko-KR"/>
              <a:t>Ask the vendor to solve a small version of your problem.</a:t>
            </a:r>
          </a:p>
          <a:p>
            <a:pPr marL="838200" lvl="1" indent="-381000"/>
            <a:r>
              <a:rPr lang="en-US" altLang="ko-KR"/>
              <a:t>Beware of </a:t>
            </a:r>
            <a:r>
              <a:rPr lang="en-US" altLang="ko-KR">
                <a:latin typeface="Times New Roman"/>
              </a:rPr>
              <a:t>“</a:t>
            </a:r>
            <a:r>
              <a:rPr lang="en-US" altLang="ko-KR"/>
              <a:t>checklists</a:t>
            </a:r>
            <a:r>
              <a:rPr lang="en-US" altLang="ko-KR">
                <a:latin typeface="Times New Roman"/>
              </a:rPr>
              <a:t>”</a:t>
            </a:r>
            <a:r>
              <a:rPr lang="en-US" altLang="ko-KR"/>
              <a:t> with </a:t>
            </a:r>
            <a:r>
              <a:rPr lang="en-US" altLang="ko-KR">
                <a:latin typeface="Times New Roman"/>
              </a:rPr>
              <a:t>“</a:t>
            </a:r>
            <a:r>
              <a:rPr lang="en-US" altLang="ko-KR"/>
              <a:t>yes</a:t>
            </a:r>
            <a:r>
              <a:rPr lang="en-US" altLang="ko-KR">
                <a:latin typeface="Times New Roman"/>
              </a:rPr>
              <a:t>”</a:t>
            </a:r>
            <a:r>
              <a:rPr lang="en-US" altLang="ko-KR"/>
              <a:t> and </a:t>
            </a:r>
            <a:r>
              <a:rPr lang="en-US" altLang="ko-KR">
                <a:latin typeface="Times New Roman"/>
              </a:rPr>
              <a:t>“</a:t>
            </a:r>
            <a:r>
              <a:rPr lang="en-US" altLang="ko-KR"/>
              <a:t>no</a:t>
            </a:r>
            <a:r>
              <a:rPr lang="en-US" altLang="ko-KR">
                <a:latin typeface="Times New Roman"/>
              </a:rPr>
              <a:t>”</a:t>
            </a:r>
            <a:r>
              <a:rPr lang="en-US" altLang="ko-KR"/>
              <a:t> as the entries.</a:t>
            </a:r>
          </a:p>
          <a:p>
            <a:pPr marL="1257300" lvl="2" indent="-342900"/>
            <a:r>
              <a:rPr lang="en-US" altLang="ko-KR"/>
              <a:t>For example, many packages claim to have a conveyor entity. However, implementations have considerable variation and level of fidelity. Implementation and capability are what is important.</a:t>
            </a:r>
          </a:p>
          <a:p>
            <a:pPr marL="838200" lvl="1" indent="-381000"/>
            <a:r>
              <a:rPr lang="en-US" altLang="ko-KR"/>
              <a:t>Simulation users ask if the simulation model can link to and use code or routines written in external languages such as C, C++, or FORTRAN.</a:t>
            </a:r>
          </a:p>
          <a:p>
            <a:pPr marL="1257300" lvl="2" indent="-342900"/>
            <a:r>
              <a:rPr lang="en-US" altLang="ko-KR"/>
              <a:t>This is good feature, especially when the external routines already exist and are suitable for the purpose at hand.</a:t>
            </a:r>
          </a:p>
          <a:p>
            <a:pPr marL="1257300" lvl="2" indent="-342900"/>
            <a:endParaRPr lang="en-US" altLang="ko-K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ko-KR" altLang="en-US"/>
              <a:t>4.2 </a:t>
            </a:r>
            <a:r>
              <a:rPr lang="en-US" altLang="ko-KR"/>
              <a:t>Selection of Simulation Software</a:t>
            </a:r>
          </a:p>
        </p:txBody>
      </p:sp>
      <p:sp>
        <p:nvSpPr>
          <p:cNvPr id="21507" name="Rectangle 3" descr="Rectangle: Click to edit Master text styles&#10;Second level&#10;Third level&#10;Fourth level&#10;Fifth level"/>
          <p:cNvSpPr>
            <a:spLocks noGrp="1" noChangeArrowheads="1"/>
          </p:cNvSpPr>
          <p:nvPr>
            <p:ph type="body" idx="1"/>
          </p:nvPr>
        </p:nvSpPr>
        <p:spPr/>
        <p:txBody>
          <a:bodyPr/>
          <a:lstStyle/>
          <a:p>
            <a:pPr marL="457200" indent="-457200"/>
            <a:r>
              <a:rPr lang="en-US" altLang="ko-KR"/>
              <a:t>Evaluating and selecting simulation software:</a:t>
            </a:r>
          </a:p>
          <a:p>
            <a:pPr marL="838200" lvl="1" indent="-381000"/>
            <a:r>
              <a:rPr lang="en-US" altLang="ko-KR"/>
              <a:t>There may be a significant trade-off between the graphical model-building environments and ones based on a simulation language.</a:t>
            </a:r>
          </a:p>
          <a:p>
            <a:pPr marL="1257300" lvl="2" indent="-342900"/>
            <a:r>
              <a:rPr lang="en-US" altLang="ko-KR"/>
              <a:t>Beware of </a:t>
            </a:r>
            <a:r>
              <a:rPr lang="en-US" altLang="ko-KR">
                <a:latin typeface="Times New Roman"/>
              </a:rPr>
              <a:t>“</a:t>
            </a:r>
            <a:r>
              <a:rPr lang="en-US" altLang="ko-KR"/>
              <a:t>no programming required</a:t>
            </a:r>
            <a:r>
              <a:rPr lang="en-US" altLang="ko-KR">
                <a:latin typeface="Times New Roman"/>
              </a:rPr>
              <a:t>”</a:t>
            </a:r>
            <a:r>
              <a:rPr lang="en-US" altLang="ko-KR"/>
              <a:t> unless either the package is a near-perfect fit to your problem domain, or programming (customized procedural logic) is possible with the supplied blocks, nodes, or process flow diagram, in which case </a:t>
            </a:r>
            <a:r>
              <a:rPr lang="en-US" altLang="ko-KR">
                <a:latin typeface="Times New Roman"/>
              </a:rPr>
              <a:t>“</a:t>
            </a:r>
            <a:r>
              <a:rPr lang="en-US" altLang="ko-KR"/>
              <a:t>no programming required</a:t>
            </a:r>
            <a:r>
              <a:rPr lang="en-US" altLang="ko-KR">
                <a:latin typeface="Times New Roman"/>
              </a:rPr>
              <a:t>”</a:t>
            </a:r>
            <a:r>
              <a:rPr lang="en-US" altLang="ko-KR"/>
              <a:t> refers to syntax only and not the development of procedural logic.</a:t>
            </a:r>
          </a:p>
          <a:p>
            <a:pPr marL="1257300" lvl="2" indent="-342900"/>
            <a:endParaRPr lang="en-US" altLang="ko-K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ko-KR" altLang="en-US"/>
              <a:t>4.3 </a:t>
            </a:r>
            <a:r>
              <a:rPr lang="en-US" altLang="ko-KR"/>
              <a:t>An Example Simulation</a:t>
            </a:r>
          </a:p>
        </p:txBody>
      </p:sp>
      <p:sp>
        <p:nvSpPr>
          <p:cNvPr id="25603" name="Rectangle 3" descr="Rectangle: Click to edit Master text styles&#10;Second level&#10;Third level&#10;Fourth level&#10;Fifth level"/>
          <p:cNvSpPr>
            <a:spLocks noGrp="1" noChangeArrowheads="1"/>
          </p:cNvSpPr>
          <p:nvPr>
            <p:ph type="body" idx="1"/>
          </p:nvPr>
        </p:nvSpPr>
        <p:spPr/>
        <p:txBody>
          <a:bodyPr/>
          <a:lstStyle/>
          <a:p>
            <a:r>
              <a:rPr lang="en-US" altLang="ko-KR"/>
              <a:t>Example 4.1 (The Checkout Counter: Typical Single-Server Queue)</a:t>
            </a:r>
          </a:p>
          <a:p>
            <a:pPr lvl="1"/>
            <a:r>
              <a:rPr lang="en-US" altLang="ko-KR"/>
              <a:t>The system, a grocery checkout counter, is modeled as a single-server queue.</a:t>
            </a:r>
          </a:p>
          <a:p>
            <a:pPr lvl="1"/>
            <a:r>
              <a:rPr lang="en-US" altLang="ko-KR"/>
              <a:t>The simulation will run until 1000 customers have been served.</a:t>
            </a:r>
          </a:p>
          <a:p>
            <a:pPr lvl="1"/>
            <a:r>
              <a:rPr lang="en-US" altLang="ko-KR"/>
              <a:t>Interarrival time of customers</a:t>
            </a:r>
          </a:p>
          <a:p>
            <a:pPr lvl="2"/>
            <a:r>
              <a:rPr lang="en-US" altLang="ko-KR"/>
              <a:t>Exponentially distributed with a mean of 4.5 minutes</a:t>
            </a:r>
          </a:p>
          <a:p>
            <a:pPr lvl="1"/>
            <a:r>
              <a:rPr lang="en-US" altLang="ko-KR"/>
              <a:t>Service time</a:t>
            </a:r>
          </a:p>
          <a:p>
            <a:pPr lvl="2"/>
            <a:r>
              <a:rPr lang="en-US" altLang="ko-KR"/>
              <a:t>Normally distributed with a mean of 3.2 minutes and a standard deviation of 0.6 minutes</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ko-KR" altLang="en-US"/>
              <a:t>4.3 </a:t>
            </a:r>
            <a:r>
              <a:rPr lang="en-US" altLang="ko-KR"/>
              <a:t>An Example Simulation</a:t>
            </a:r>
          </a:p>
        </p:txBody>
      </p:sp>
      <p:sp>
        <p:nvSpPr>
          <p:cNvPr id="26627" name="Rectangle 3" descr="Rectangle: Click to edit Master text styles&#10;Second level&#10;Third level&#10;Fourth level&#10;Fifth level"/>
          <p:cNvSpPr>
            <a:spLocks noGrp="1" noChangeArrowheads="1"/>
          </p:cNvSpPr>
          <p:nvPr>
            <p:ph type="body" idx="1"/>
          </p:nvPr>
        </p:nvSpPr>
        <p:spPr/>
        <p:txBody>
          <a:bodyPr/>
          <a:lstStyle/>
          <a:p>
            <a:r>
              <a:rPr lang="en-US" altLang="ko-KR"/>
              <a:t>Example 4.1 (The Checkout Counter: Typical Single-Server Queue)</a:t>
            </a:r>
          </a:p>
          <a:p>
            <a:pPr lvl="1"/>
            <a:r>
              <a:rPr lang="en-US" altLang="ko-KR"/>
              <a:t>When the cashier is busy, a queue forms with no customers turned away.</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ChangeArrowheads="1"/>
          </p:cNvSpPr>
          <p:nvPr/>
        </p:nvSpPr>
        <p:spPr bwMode="auto">
          <a:xfrm>
            <a:off x="3733800" y="1676400"/>
            <a:ext cx="3810000" cy="2667000"/>
          </a:xfrm>
          <a:prstGeom prst="rect">
            <a:avLst/>
          </a:prstGeom>
          <a:noFill/>
          <a:ln w="9525">
            <a:noFill/>
            <a:miter lim="800000"/>
            <a:headEnd/>
            <a:tailEnd/>
          </a:ln>
          <a:effectLst/>
        </p:spPr>
        <p:txBody>
          <a:bodyPr anchor="b"/>
          <a:lstStyle/>
          <a:p>
            <a:r>
              <a:rPr lang="ko-KR" altLang="en-US" sz="3200">
                <a:solidFill>
                  <a:schemeClr val="tx2"/>
                </a:solidFill>
                <a:latin typeface="굴림" pitchFamily="34" charset="-127"/>
              </a:rPr>
              <a:t> </a:t>
            </a:r>
            <a:r>
              <a:rPr lang="en-US" altLang="ko-KR" sz="3200">
                <a:solidFill>
                  <a:schemeClr val="tx2"/>
                </a:solidFill>
                <a:latin typeface="굴림" pitchFamily="34" charset="-127"/>
              </a:rPr>
              <a:t>THE ART OF </a:t>
            </a:r>
          </a:p>
          <a:p>
            <a:r>
              <a:rPr lang="en-US" altLang="ko-KR" sz="3200">
                <a:solidFill>
                  <a:schemeClr val="tx2"/>
                </a:solidFill>
                <a:latin typeface="굴림" pitchFamily="34" charset="-127"/>
              </a:rPr>
              <a:t> COMPUTER </a:t>
            </a:r>
          </a:p>
          <a:p>
            <a:r>
              <a:rPr lang="en-US" altLang="ko-KR" sz="3200">
                <a:solidFill>
                  <a:schemeClr val="tx2"/>
                </a:solidFill>
                <a:latin typeface="굴림" pitchFamily="34" charset="-127"/>
              </a:rPr>
              <a:t> SYSTEMS</a:t>
            </a:r>
          </a:p>
          <a:p>
            <a:r>
              <a:rPr lang="en-US" altLang="ko-KR" sz="3200">
                <a:solidFill>
                  <a:schemeClr val="tx2"/>
                </a:solidFill>
                <a:latin typeface="굴림" pitchFamily="34" charset="-127"/>
              </a:rPr>
              <a:t> PERFORMANCE</a:t>
            </a:r>
          </a:p>
          <a:p>
            <a:r>
              <a:rPr lang="en-US" altLang="ko-KR" sz="3200">
                <a:solidFill>
                  <a:schemeClr val="tx2"/>
                </a:solidFill>
                <a:latin typeface="굴림" pitchFamily="34" charset="-127"/>
              </a:rPr>
              <a:t> ANALYSIS</a:t>
            </a:r>
          </a:p>
        </p:txBody>
      </p:sp>
      <p:sp>
        <p:nvSpPr>
          <p:cNvPr id="257027" name="Rectangle 3" descr="Rectangle: Click to edit Master text styles&#10;Second level&#10;Third level&#10;Fourth level&#10;Fifth level"/>
          <p:cNvSpPr>
            <a:spLocks noChangeArrowheads="1"/>
          </p:cNvSpPr>
          <p:nvPr/>
        </p:nvSpPr>
        <p:spPr bwMode="auto">
          <a:xfrm>
            <a:off x="3733800" y="4572000"/>
            <a:ext cx="3429000" cy="838200"/>
          </a:xfrm>
          <a:prstGeom prst="rect">
            <a:avLst/>
          </a:prstGeom>
          <a:noFill/>
          <a:ln w="9525">
            <a:noFill/>
            <a:miter lim="800000"/>
            <a:headEnd/>
            <a:tailEnd/>
          </a:ln>
          <a:effectLst/>
        </p:spPr>
        <p:txBody>
          <a:bodyPr/>
          <a:lstStyle/>
          <a:p>
            <a:pPr algn="ctr">
              <a:spcBef>
                <a:spcPct val="20000"/>
              </a:spcBef>
              <a:buClr>
                <a:schemeClr val="hlink"/>
              </a:buClr>
              <a:buSzPct val="110000"/>
              <a:buFont typeface="Wingdings" pitchFamily="2" charset="2"/>
              <a:buNone/>
            </a:pPr>
            <a:r>
              <a:rPr lang="en-US" altLang="ko-KR" sz="2000">
                <a:latin typeface="굴림" pitchFamily="34" charset="-127"/>
              </a:rPr>
              <a:t>Raj Jain</a:t>
            </a:r>
            <a:endParaRPr lang="en-US" altLang="ko-KR" sz="2000">
              <a:latin typeface="굴림" pitchFamily="34" charset="-127"/>
              <a:sym typeface="Symbol" pitchFamily="18" charset="2"/>
            </a:endParaRPr>
          </a:p>
        </p:txBody>
      </p:sp>
      <p:pic>
        <p:nvPicPr>
          <p:cNvPr id="257028" name="Picture 4" descr="책표지"/>
          <p:cNvPicPr>
            <a:picLocks noChangeAspect="1" noChangeArrowheads="1"/>
          </p:cNvPicPr>
          <p:nvPr/>
        </p:nvPicPr>
        <p:blipFill>
          <a:blip r:embed="rId2"/>
          <a:srcRect/>
          <a:stretch>
            <a:fillRect/>
          </a:stretch>
        </p:blipFill>
        <p:spPr bwMode="auto">
          <a:xfrm>
            <a:off x="1371600" y="2133600"/>
            <a:ext cx="1885950" cy="2514600"/>
          </a:xfrm>
          <a:prstGeom prst="rect">
            <a:avLst/>
          </a:prstGeom>
          <a:noFill/>
        </p:spPr>
      </p:pic>
      <p:sp>
        <p:nvSpPr>
          <p:cNvPr id="257029" name="Line 5"/>
          <p:cNvSpPr>
            <a:spLocks noChangeShapeType="1"/>
          </p:cNvSpPr>
          <p:nvPr/>
        </p:nvSpPr>
        <p:spPr bwMode="auto">
          <a:xfrm>
            <a:off x="3810000" y="2362200"/>
            <a:ext cx="3429000" cy="0"/>
          </a:xfrm>
          <a:prstGeom prst="line">
            <a:avLst/>
          </a:prstGeom>
          <a:noFill/>
          <a:ln w="9525">
            <a:solidFill>
              <a:schemeClr val="tx1"/>
            </a:solidFill>
            <a:round/>
            <a:headEnd/>
            <a:tailEnd/>
          </a:ln>
          <a:effectLst/>
        </p:spPr>
        <p:txBody>
          <a:bodyPr wrap="none"/>
          <a:lstStyle/>
          <a:p>
            <a:endParaRPr lang="en-US"/>
          </a:p>
        </p:txBody>
      </p:sp>
      <p:sp>
        <p:nvSpPr>
          <p:cNvPr id="257030" name="Line 6"/>
          <p:cNvSpPr>
            <a:spLocks noChangeShapeType="1"/>
          </p:cNvSpPr>
          <p:nvPr/>
        </p:nvSpPr>
        <p:spPr bwMode="auto">
          <a:xfrm>
            <a:off x="3810000" y="2819400"/>
            <a:ext cx="3429000" cy="0"/>
          </a:xfrm>
          <a:prstGeom prst="line">
            <a:avLst/>
          </a:prstGeom>
          <a:noFill/>
          <a:ln w="9525">
            <a:solidFill>
              <a:schemeClr val="tx1"/>
            </a:solidFill>
            <a:round/>
            <a:headEnd/>
            <a:tailEnd/>
          </a:ln>
          <a:effectLst/>
        </p:spPr>
        <p:txBody>
          <a:bodyPr wrap="none"/>
          <a:lstStyle/>
          <a:p>
            <a:endParaRPr lang="en-US"/>
          </a:p>
        </p:txBody>
      </p:sp>
      <p:sp>
        <p:nvSpPr>
          <p:cNvPr id="257031" name="Line 7"/>
          <p:cNvSpPr>
            <a:spLocks noChangeShapeType="1"/>
          </p:cNvSpPr>
          <p:nvPr/>
        </p:nvSpPr>
        <p:spPr bwMode="auto">
          <a:xfrm>
            <a:off x="3817938" y="3302000"/>
            <a:ext cx="3429000" cy="0"/>
          </a:xfrm>
          <a:prstGeom prst="line">
            <a:avLst/>
          </a:prstGeom>
          <a:noFill/>
          <a:ln w="9525">
            <a:solidFill>
              <a:schemeClr val="tx1"/>
            </a:solidFill>
            <a:round/>
            <a:headEnd/>
            <a:tailEnd/>
          </a:ln>
          <a:effectLst/>
        </p:spPr>
        <p:txBody>
          <a:bodyPr wrap="none"/>
          <a:lstStyle/>
          <a:p>
            <a:endParaRPr lang="en-US"/>
          </a:p>
        </p:txBody>
      </p:sp>
      <p:sp>
        <p:nvSpPr>
          <p:cNvPr id="257032" name="Line 8"/>
          <p:cNvSpPr>
            <a:spLocks noChangeShapeType="1"/>
          </p:cNvSpPr>
          <p:nvPr/>
        </p:nvSpPr>
        <p:spPr bwMode="auto">
          <a:xfrm>
            <a:off x="3810000" y="3810000"/>
            <a:ext cx="3429000" cy="0"/>
          </a:xfrm>
          <a:prstGeom prst="line">
            <a:avLst/>
          </a:prstGeom>
          <a:noFill/>
          <a:ln w="9525">
            <a:solidFill>
              <a:schemeClr val="tx1"/>
            </a:solidFill>
            <a:round/>
            <a:headEnd/>
            <a:tailEnd/>
          </a:ln>
          <a:effectLst/>
        </p:spPr>
        <p:txBody>
          <a:bodyPr wrap="none"/>
          <a:lstStyle/>
          <a:p>
            <a:endParaRPr lang="en-US"/>
          </a:p>
        </p:txBody>
      </p:sp>
      <p:sp>
        <p:nvSpPr>
          <p:cNvPr id="257033" name="Line 9"/>
          <p:cNvSpPr>
            <a:spLocks noChangeShapeType="1"/>
          </p:cNvSpPr>
          <p:nvPr/>
        </p:nvSpPr>
        <p:spPr bwMode="auto">
          <a:xfrm>
            <a:off x="3843338" y="4325938"/>
            <a:ext cx="3429000" cy="0"/>
          </a:xfrm>
          <a:prstGeom prst="line">
            <a:avLst/>
          </a:prstGeom>
          <a:noFill/>
          <a:ln w="9525">
            <a:solidFill>
              <a:schemeClr val="tx1"/>
            </a:solidFill>
            <a:round/>
            <a:headEnd/>
            <a:tailEnd/>
          </a:ln>
          <a:effectLst/>
        </p:spPr>
        <p:txBody>
          <a:bodyPr wrap="none"/>
          <a:lstStyle/>
          <a:p>
            <a:endParaRPr lang="en-US"/>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ctrTitle"/>
          </p:nvPr>
        </p:nvSpPr>
        <p:spPr>
          <a:xfrm>
            <a:off x="990600" y="1828800"/>
            <a:ext cx="7772400" cy="1143000"/>
          </a:xfrm>
          <a:noFill/>
          <a:ln/>
        </p:spPr>
        <p:txBody>
          <a:bodyPr/>
          <a:lstStyle/>
          <a:p>
            <a:r>
              <a:rPr lang="en-US" altLang="ko-KR"/>
              <a:t>Part 1 An Overview </a:t>
            </a:r>
            <a:br>
              <a:rPr lang="en-US" altLang="ko-KR"/>
            </a:br>
            <a:r>
              <a:rPr lang="en-US" altLang="ko-KR"/>
              <a:t>         of Performance Evaluation</a:t>
            </a:r>
          </a:p>
        </p:txBody>
      </p:sp>
      <p:sp>
        <p:nvSpPr>
          <p:cNvPr id="258051" name="Rectangle 3" descr="Rectangle: Click to edit Master text styles&#10;Second level&#10;Third level&#10;Fourth level&#10;Fifth level"/>
          <p:cNvSpPr>
            <a:spLocks noGrp="1" noChangeArrowheads="1"/>
          </p:cNvSpPr>
          <p:nvPr>
            <p:ph type="subTitle" idx="1"/>
          </p:nvPr>
        </p:nvSpPr>
        <p:spPr>
          <a:xfrm>
            <a:off x="990600" y="3352800"/>
            <a:ext cx="7315200" cy="1752600"/>
          </a:xfrm>
          <a:noFill/>
          <a:ln/>
        </p:spPr>
        <p:txBody>
          <a:bodyPr/>
          <a:lstStyle/>
          <a:p>
            <a:pPr marL="457200" indent="-457200"/>
            <a:r>
              <a:rPr lang="en-US" altLang="ko-KR"/>
              <a:t>Ch. 1 Introduction</a:t>
            </a:r>
          </a:p>
          <a:p>
            <a:pPr marL="457200" indent="-457200"/>
            <a:r>
              <a:rPr lang="en-US" altLang="ko-KR"/>
              <a:t>Ch. 2 Common Mistakes and How to Avoid Them</a:t>
            </a:r>
          </a:p>
          <a:p>
            <a:pPr marL="457200" indent="-457200"/>
            <a:r>
              <a:rPr lang="en-US" altLang="ko-KR"/>
              <a:t>Ch. 3 Selection of Techniques and Metrics</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a:xfrm>
            <a:off x="609600" y="587375"/>
            <a:ext cx="6477000" cy="609600"/>
          </a:xfrm>
          <a:noFill/>
          <a:ln/>
        </p:spPr>
        <p:txBody>
          <a:bodyPr/>
          <a:lstStyle/>
          <a:p>
            <a:r>
              <a:rPr lang="en-US" altLang="ko-KR"/>
              <a:t>CH. 1 INTRODUCTION</a:t>
            </a:r>
          </a:p>
        </p:txBody>
      </p:sp>
      <p:sp>
        <p:nvSpPr>
          <p:cNvPr id="259075" name="Rectangle 3" descr="Rectangle: Click to edit Master text styles&#10;Second level&#10;Third level&#10;Fourth level&#10;Fifth level"/>
          <p:cNvSpPr>
            <a:spLocks noGrp="1" noChangeArrowheads="1"/>
          </p:cNvSpPr>
          <p:nvPr>
            <p:ph type="body" idx="1"/>
          </p:nvPr>
        </p:nvSpPr>
        <p:spPr>
          <a:noFill/>
          <a:ln/>
        </p:spPr>
        <p:txBody>
          <a:bodyPr/>
          <a:lstStyle/>
          <a:p>
            <a:pPr>
              <a:buFont typeface="Wingdings" pitchFamily="2" charset="2"/>
              <a:buNone/>
            </a:pPr>
            <a:endParaRPr lang="ko-KR" altLang="en-US" sz="2000"/>
          </a:p>
          <a:p>
            <a:r>
              <a:rPr lang="en-US" altLang="ko-KR" sz="2000"/>
              <a:t>Performance is a key criterion in the design, procurement, </a:t>
            </a:r>
          </a:p>
          <a:p>
            <a:pPr>
              <a:buFont typeface="Wingdings" pitchFamily="2" charset="2"/>
              <a:buNone/>
            </a:pPr>
            <a:r>
              <a:rPr lang="en-US" altLang="ko-KR" sz="2000"/>
              <a:t>    and use of computer systems.</a:t>
            </a:r>
          </a:p>
          <a:p>
            <a:pPr>
              <a:buFont typeface="Wingdings" pitchFamily="2" charset="2"/>
              <a:buNone/>
            </a:pPr>
            <a:endParaRPr lang="en-US" altLang="ko-KR" sz="2000"/>
          </a:p>
          <a:p>
            <a:r>
              <a:rPr lang="en-US" altLang="ko-KR" sz="2000"/>
              <a:t>The goal is to get the highest performance for a given cost.</a:t>
            </a:r>
          </a:p>
          <a:p>
            <a:pPr>
              <a:buFont typeface="Wingdings" pitchFamily="2" charset="2"/>
              <a:buNone/>
            </a:pPr>
            <a:endParaRPr lang="en-US" altLang="ko-KR" sz="2000"/>
          </a:p>
          <a:p>
            <a:r>
              <a:rPr lang="en-US" altLang="ko-KR" sz="2000"/>
              <a:t>A basic knowledge of performance evaluation terminology</a:t>
            </a:r>
          </a:p>
          <a:p>
            <a:pPr>
              <a:buFont typeface="Wingdings" pitchFamily="2" charset="2"/>
              <a:buNone/>
            </a:pPr>
            <a:r>
              <a:rPr lang="en-US" altLang="ko-KR" sz="2000"/>
              <a:t>    and techniques.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lang="en-US" altLang="ko-KR" sz="2000"/>
              <a:t>1.8 Model of a System</a:t>
            </a:r>
          </a:p>
        </p:txBody>
      </p:sp>
      <p:sp>
        <p:nvSpPr>
          <p:cNvPr id="121859" name="Rectangle 3" descr="Rectangle: Click to edit Master text styles&#10;Second level&#10;Third level&#10;Fourth level&#10;Fifth level"/>
          <p:cNvSpPr>
            <a:spLocks noGrp="1" noChangeArrowheads="1"/>
          </p:cNvSpPr>
          <p:nvPr>
            <p:ph type="body" idx="1"/>
          </p:nvPr>
        </p:nvSpPr>
        <p:spPr/>
        <p:txBody>
          <a:bodyPr/>
          <a:lstStyle/>
          <a:p>
            <a:r>
              <a:rPr lang="en-US" altLang="ko-KR" sz="2000"/>
              <a:t>Model</a:t>
            </a:r>
          </a:p>
          <a:p>
            <a:pPr lvl="1"/>
            <a:r>
              <a:rPr lang="en-US" altLang="ko-KR" sz="1800"/>
              <a:t>a representation of a system for the purpose of studying the system</a:t>
            </a:r>
          </a:p>
          <a:p>
            <a:pPr lvl="1"/>
            <a:r>
              <a:rPr lang="en-US" altLang="ko-KR" sz="1800"/>
              <a:t>a simplification of the system</a:t>
            </a:r>
          </a:p>
          <a:p>
            <a:pPr lvl="1"/>
            <a:r>
              <a:rPr lang="en-US" altLang="ko-KR" sz="1800"/>
              <a:t>sufficiently detailed to permit valid conclusions to be drawn about the real system</a:t>
            </a:r>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ChangeArrowheads="1"/>
          </p:cNvSpPr>
          <p:nvPr>
            <p:ph type="title"/>
          </p:nvPr>
        </p:nvSpPr>
        <p:spPr>
          <a:xfrm>
            <a:off x="609600" y="587375"/>
            <a:ext cx="6477000" cy="609600"/>
          </a:xfrm>
        </p:spPr>
        <p:txBody>
          <a:bodyPr/>
          <a:lstStyle/>
          <a:p>
            <a:r>
              <a:rPr lang="en-US" altLang="ko-KR" sz="2400"/>
              <a:t>1.1 Outline of Topics (1)</a:t>
            </a:r>
          </a:p>
        </p:txBody>
      </p:sp>
      <p:sp>
        <p:nvSpPr>
          <p:cNvPr id="260099" name="Rectangle 3" descr="Rectangle: Click to edit Master text styles&#10;Second level&#10;Third level&#10;Fourth level&#10;Fifth level"/>
          <p:cNvSpPr>
            <a:spLocks noGrp="1" noChangeArrowheads="1"/>
          </p:cNvSpPr>
          <p:nvPr>
            <p:ph type="body" idx="1"/>
          </p:nvPr>
        </p:nvSpPr>
        <p:spPr/>
        <p:txBody>
          <a:bodyPr/>
          <a:lstStyle/>
          <a:p>
            <a:r>
              <a:rPr lang="en-US" altLang="ko-KR" sz="1800"/>
              <a:t>Performance Evaluation on system design alternatives</a:t>
            </a:r>
            <a:r>
              <a:rPr lang="en-US" altLang="ko-KR" sz="2000"/>
              <a:t> </a:t>
            </a:r>
          </a:p>
          <a:p>
            <a:pPr>
              <a:buFont typeface="Wingdings" pitchFamily="2" charset="2"/>
              <a:buNone/>
            </a:pPr>
            <a:endParaRPr lang="en-US" altLang="ko-KR" sz="800"/>
          </a:p>
          <a:p>
            <a:r>
              <a:rPr lang="en-US" altLang="ko-KR" sz="1800"/>
              <a:t>System Tuning : determining the optimal value</a:t>
            </a:r>
            <a:r>
              <a:rPr lang="en-US" altLang="ko-KR" sz="2000"/>
              <a:t> </a:t>
            </a:r>
          </a:p>
          <a:p>
            <a:pPr>
              <a:buFont typeface="Wingdings" pitchFamily="2" charset="2"/>
              <a:buNone/>
            </a:pPr>
            <a:endParaRPr lang="en-US" altLang="ko-KR" sz="800"/>
          </a:p>
          <a:p>
            <a:r>
              <a:rPr lang="en-US" altLang="ko-KR" sz="1800"/>
              <a:t>Bottleneck Identification : finding the performance bottleneck</a:t>
            </a:r>
          </a:p>
          <a:p>
            <a:pPr>
              <a:buFont typeface="Wingdings" pitchFamily="2" charset="2"/>
              <a:buNone/>
            </a:pPr>
            <a:endParaRPr lang="en-US" altLang="ko-KR" sz="800"/>
          </a:p>
          <a:p>
            <a:r>
              <a:rPr lang="en-US" altLang="ko-KR" sz="1800"/>
              <a:t>Workload Characterization </a:t>
            </a:r>
          </a:p>
          <a:p>
            <a:pPr>
              <a:buFont typeface="Wingdings" pitchFamily="2" charset="2"/>
              <a:buNone/>
            </a:pPr>
            <a:endParaRPr lang="en-US" altLang="ko-KR" sz="800"/>
          </a:p>
          <a:p>
            <a:r>
              <a:rPr lang="en-US" altLang="ko-KR" sz="1800"/>
              <a:t>Capacity Planning : determining the number/size of components</a:t>
            </a:r>
          </a:p>
          <a:p>
            <a:pPr>
              <a:buFont typeface="Wingdings" pitchFamily="2" charset="2"/>
              <a:buNone/>
            </a:pPr>
            <a:endParaRPr lang="en-US" altLang="ko-KR" sz="800"/>
          </a:p>
          <a:p>
            <a:r>
              <a:rPr lang="en-US" altLang="ko-KR" sz="1800"/>
              <a:t>Forecasting : predicting the performance at future loads</a:t>
            </a:r>
          </a:p>
          <a:p>
            <a:endParaRPr lang="en-US" altLang="ko-KR" sz="800"/>
          </a:p>
          <a:p>
            <a:endParaRPr lang="en-US" altLang="ko-KR" sz="800"/>
          </a:p>
          <a:p>
            <a:endParaRPr lang="en-US" altLang="ko-KR" sz="800"/>
          </a:p>
          <a:p>
            <a:r>
              <a:rPr lang="en-US" altLang="ko-KR" sz="1800"/>
              <a:t>Six Examples of the types of problems</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descr="Rectangle: Click to edit Master text styles&#10;Second level&#10;Third level&#10;Fourth level&#10;Fifth level"/>
          <p:cNvSpPr>
            <a:spLocks noGrp="1" noChangeArrowheads="1"/>
          </p:cNvSpPr>
          <p:nvPr>
            <p:ph type="body" idx="1"/>
          </p:nvPr>
        </p:nvSpPr>
        <p:spPr>
          <a:xfrm>
            <a:off x="685800" y="1676400"/>
            <a:ext cx="8001000" cy="4343400"/>
          </a:xfrm>
        </p:spPr>
        <p:txBody>
          <a:bodyPr/>
          <a:lstStyle/>
          <a:p>
            <a:pPr marL="457200" indent="-457200">
              <a:buFont typeface="Wingdings" pitchFamily="2" charset="2"/>
              <a:buAutoNum type="arabicPeriod"/>
            </a:pPr>
            <a:r>
              <a:rPr lang="en-US" altLang="ko-KR" sz="1800"/>
              <a:t>Select appropriate evaluation techniques, performance metrics, </a:t>
            </a:r>
          </a:p>
          <a:p>
            <a:pPr marL="457200" indent="-457200">
              <a:buFont typeface="Wingdings" pitchFamily="2" charset="2"/>
              <a:buNone/>
            </a:pPr>
            <a:r>
              <a:rPr lang="en-US" altLang="ko-KR" sz="1800"/>
              <a:t>      and workloads for a system.</a:t>
            </a:r>
          </a:p>
          <a:p>
            <a:pPr marL="838200" lvl="1" indent="-381000">
              <a:buFont typeface="Wingdings" pitchFamily="2" charset="2"/>
              <a:buChar char="ü"/>
            </a:pPr>
            <a:r>
              <a:rPr lang="en-US" altLang="ko-KR" sz="1600"/>
              <a:t>The techniques for performance evaluation</a:t>
            </a:r>
          </a:p>
          <a:p>
            <a:pPr marL="457200" indent="-457200">
              <a:buFont typeface="Wingdings" pitchFamily="2" charset="2"/>
              <a:buNone/>
            </a:pPr>
            <a:r>
              <a:rPr lang="en-US" altLang="ko-KR" sz="1800"/>
              <a:t>	     </a:t>
            </a:r>
            <a:r>
              <a:rPr lang="en-US" altLang="ko-KR" sz="1600"/>
              <a:t>: Measurement, Simulation, and Analytical modeling</a:t>
            </a:r>
          </a:p>
          <a:p>
            <a:pPr marL="838200" lvl="1" indent="-381000">
              <a:buFont typeface="Wingdings" pitchFamily="2" charset="2"/>
              <a:buChar char="ü"/>
            </a:pPr>
            <a:r>
              <a:rPr lang="en-US" altLang="ko-KR" sz="1600"/>
              <a:t>The metric : the criteria used to evaluate the performance</a:t>
            </a:r>
          </a:p>
          <a:p>
            <a:pPr marL="457200" indent="-457200">
              <a:buFont typeface="Wingdings" pitchFamily="2" charset="2"/>
              <a:buNone/>
            </a:pPr>
            <a:r>
              <a:rPr lang="en-US" altLang="ko-KR" sz="1800"/>
              <a:t>			  </a:t>
            </a:r>
            <a:r>
              <a:rPr lang="en-US" altLang="ko-KR" sz="1600"/>
              <a:t>(ex) Response time </a:t>
            </a:r>
            <a:r>
              <a:rPr lang="en-US" altLang="ko-KR" sz="1600">
                <a:latin typeface="Times New Roman"/>
              </a:rPr>
              <a:t>–</a:t>
            </a:r>
            <a:r>
              <a:rPr lang="en-US" altLang="ko-KR" sz="1600"/>
              <a:t> the time to service a request</a:t>
            </a:r>
          </a:p>
          <a:p>
            <a:pPr marL="457200" indent="-457200">
              <a:buFont typeface="Wingdings" pitchFamily="2" charset="2"/>
              <a:buNone/>
            </a:pPr>
            <a:r>
              <a:rPr lang="en-US" altLang="ko-KR" sz="1600"/>
              <a:t>			  (ex) Throughput </a:t>
            </a:r>
            <a:r>
              <a:rPr lang="en-US" altLang="ko-KR" sz="1600">
                <a:latin typeface="Times New Roman"/>
              </a:rPr>
              <a:t>–</a:t>
            </a:r>
            <a:r>
              <a:rPr lang="en-US" altLang="ko-KR" sz="1600"/>
              <a:t> transactions per second</a:t>
            </a:r>
          </a:p>
          <a:p>
            <a:pPr marL="838200" lvl="1" indent="-381000">
              <a:buFont typeface="Wingdings" pitchFamily="2" charset="2"/>
              <a:buChar char="ü"/>
            </a:pPr>
            <a:r>
              <a:rPr lang="en-US" altLang="ko-KR" sz="1600"/>
              <a:t>The workload : the requests made by the users of the system</a:t>
            </a:r>
          </a:p>
          <a:p>
            <a:pPr marL="838200" lvl="1" indent="-381000">
              <a:buFont typeface="Wingdings" pitchFamily="2" charset="2"/>
              <a:buNone/>
            </a:pPr>
            <a:endParaRPr lang="en-US" altLang="ko-KR" sz="800"/>
          </a:p>
          <a:p>
            <a:pPr marL="457200" indent="-457200">
              <a:buFont typeface="Wingdings" pitchFamily="2" charset="2"/>
              <a:buNone/>
            </a:pPr>
            <a:r>
              <a:rPr lang="en-US" altLang="ko-KR" sz="1600"/>
              <a:t>	Ex. (1.1) What performance metrics should be used to compare the </a:t>
            </a:r>
          </a:p>
          <a:p>
            <a:pPr marL="457200" indent="-457200">
              <a:buFont typeface="Wingdings" pitchFamily="2" charset="2"/>
              <a:buNone/>
            </a:pPr>
            <a:r>
              <a:rPr lang="en-US" altLang="ko-KR" sz="1600"/>
              <a:t>                    performance of the following systems?</a:t>
            </a:r>
          </a:p>
          <a:p>
            <a:pPr marL="457200" indent="-457200">
              <a:buFont typeface="Wingdings" pitchFamily="2" charset="2"/>
              <a:buNone/>
            </a:pPr>
            <a:r>
              <a:rPr lang="en-US" altLang="ko-KR" sz="1600"/>
              <a:t>	    (a) Two disk drives</a:t>
            </a:r>
          </a:p>
          <a:p>
            <a:pPr marL="457200" indent="-457200">
              <a:buFont typeface="Wingdings" pitchFamily="2" charset="2"/>
              <a:buNone/>
            </a:pPr>
            <a:r>
              <a:rPr lang="en-US" altLang="ko-KR" sz="1600"/>
              <a:t>	    (b) Two transaction processing systems</a:t>
            </a:r>
          </a:p>
          <a:p>
            <a:pPr marL="457200" indent="-457200">
              <a:buFont typeface="Wingdings" pitchFamily="2" charset="2"/>
              <a:buNone/>
            </a:pPr>
            <a:r>
              <a:rPr lang="en-US" altLang="ko-KR" sz="1600"/>
              <a:t>	    (c) Two packet retransmission algorithms</a:t>
            </a:r>
          </a:p>
        </p:txBody>
      </p:sp>
      <p:sp>
        <p:nvSpPr>
          <p:cNvPr id="261123" name="Rectangle 3"/>
          <p:cNvSpPr>
            <a:spLocks noGrp="1" noChangeArrowheads="1"/>
          </p:cNvSpPr>
          <p:nvPr>
            <p:ph type="title"/>
          </p:nvPr>
        </p:nvSpPr>
        <p:spPr>
          <a:xfrm>
            <a:off x="609600" y="620713"/>
            <a:ext cx="6477000" cy="609600"/>
          </a:xfrm>
          <a:noFill/>
          <a:ln/>
        </p:spPr>
        <p:txBody>
          <a:bodyPr/>
          <a:lstStyle/>
          <a:p>
            <a:r>
              <a:rPr lang="en-US" altLang="ko-KR" sz="2400"/>
              <a:t>1.1 Outline of Topics (2)</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descr="Rectangle: Click to edit Master text styles&#10;Second level&#10;Third level&#10;Fourth level&#10;Fifth level"/>
          <p:cNvSpPr>
            <a:spLocks noGrp="1" noChangeArrowheads="1"/>
          </p:cNvSpPr>
          <p:nvPr>
            <p:ph type="body" idx="1"/>
          </p:nvPr>
        </p:nvSpPr>
        <p:spPr>
          <a:xfrm>
            <a:off x="838200" y="1676400"/>
            <a:ext cx="7924800" cy="4343400"/>
          </a:xfrm>
        </p:spPr>
        <p:txBody>
          <a:bodyPr/>
          <a:lstStyle/>
          <a:p>
            <a:pPr marL="457200" indent="-457200">
              <a:buFont typeface="Wingdings" pitchFamily="2" charset="2"/>
              <a:buAutoNum type="arabicPeriod" startAt="2"/>
            </a:pPr>
            <a:r>
              <a:rPr lang="en-US" altLang="ko-KR" sz="1800"/>
              <a:t>Conduct performance measurements correctly.</a:t>
            </a:r>
          </a:p>
          <a:p>
            <a:pPr marL="838200" lvl="1" indent="-381000">
              <a:buFont typeface="Wingdings" pitchFamily="2" charset="2"/>
              <a:buChar char="ü"/>
            </a:pPr>
            <a:r>
              <a:rPr lang="en-US" altLang="ko-KR" sz="1600"/>
              <a:t>Load Generator : a tool to load the system</a:t>
            </a:r>
          </a:p>
          <a:p>
            <a:pPr marL="838200" lvl="1" indent="-381000">
              <a:buFont typeface="Wingdings" pitchFamily="2" charset="2"/>
              <a:buNone/>
            </a:pPr>
            <a:r>
              <a:rPr lang="en-US" altLang="ko-KR" sz="1600"/>
              <a:t>			        (ex) Remote Terminal Emulator for a timesharing system</a:t>
            </a:r>
          </a:p>
          <a:p>
            <a:pPr marL="838200" lvl="1" indent="-381000">
              <a:buFont typeface="Wingdings" pitchFamily="2" charset="2"/>
              <a:buChar char="ü"/>
            </a:pPr>
            <a:r>
              <a:rPr lang="en-US" altLang="ko-KR" sz="1600"/>
              <a:t>Monitor : a tool to measure the results</a:t>
            </a:r>
          </a:p>
          <a:p>
            <a:pPr marL="838200" lvl="1" indent="-381000">
              <a:buFont typeface="Wingdings" pitchFamily="2" charset="2"/>
              <a:buNone/>
            </a:pPr>
            <a:endParaRPr lang="en-US" altLang="ko-KR" sz="1600"/>
          </a:p>
          <a:p>
            <a:pPr marL="838200" lvl="1" indent="-381000">
              <a:buFont typeface="Wingdings" pitchFamily="2" charset="2"/>
              <a:buNone/>
            </a:pPr>
            <a:r>
              <a:rPr lang="en-US" altLang="ko-KR" sz="1600"/>
              <a:t>Ex. (1.2) Which type of monitor (software or hardware) would be more </a:t>
            </a:r>
          </a:p>
          <a:p>
            <a:pPr marL="838200" lvl="1" indent="-381000">
              <a:buFont typeface="Wingdings" pitchFamily="2" charset="2"/>
              <a:buNone/>
            </a:pPr>
            <a:r>
              <a:rPr lang="en-US" altLang="ko-KR" sz="1600"/>
              <a:t>             suitable for measuring each of the following quantities?</a:t>
            </a:r>
          </a:p>
          <a:p>
            <a:pPr marL="838200" lvl="1" indent="-381000">
              <a:buFont typeface="Wingdings" pitchFamily="2" charset="2"/>
              <a:buNone/>
            </a:pPr>
            <a:r>
              <a:rPr lang="en-US" altLang="ko-KR" sz="1600"/>
              <a:t>    (a) Number of instructions execute by a processor</a:t>
            </a:r>
          </a:p>
          <a:p>
            <a:pPr marL="838200" lvl="1" indent="-381000">
              <a:buFont typeface="Wingdings" pitchFamily="2" charset="2"/>
              <a:buNone/>
            </a:pPr>
            <a:r>
              <a:rPr lang="en-US" altLang="ko-KR" sz="1600"/>
              <a:t>    (b) Degree of multiprogramming on a timesharing system</a:t>
            </a:r>
          </a:p>
          <a:p>
            <a:pPr marL="838200" lvl="1" indent="-381000">
              <a:buFont typeface="Wingdings" pitchFamily="2" charset="2"/>
              <a:buNone/>
            </a:pPr>
            <a:r>
              <a:rPr lang="en-US" altLang="ko-KR" sz="1600"/>
              <a:t>    (c) Response time of packets on a network</a:t>
            </a:r>
          </a:p>
        </p:txBody>
      </p:sp>
      <p:sp>
        <p:nvSpPr>
          <p:cNvPr id="262147" name="Rectangle 3"/>
          <p:cNvSpPr>
            <a:spLocks noGrp="1" noChangeArrowheads="1"/>
          </p:cNvSpPr>
          <p:nvPr>
            <p:ph type="title"/>
          </p:nvPr>
        </p:nvSpPr>
        <p:spPr>
          <a:xfrm>
            <a:off x="609600" y="620713"/>
            <a:ext cx="6477000" cy="609600"/>
          </a:xfrm>
          <a:noFill/>
          <a:ln/>
        </p:spPr>
        <p:txBody>
          <a:bodyPr/>
          <a:lstStyle/>
          <a:p>
            <a:r>
              <a:rPr lang="en-US" altLang="ko-KR" sz="2400"/>
              <a:t>1.1 Outline of Topics (3)</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descr="Rectangle: Click to edit Master text styles&#10;Second level&#10;Third level&#10;Fourth level&#10;Fifth level"/>
          <p:cNvSpPr>
            <a:spLocks noGrp="1" noChangeArrowheads="1"/>
          </p:cNvSpPr>
          <p:nvPr>
            <p:ph type="body" idx="1"/>
          </p:nvPr>
        </p:nvSpPr>
        <p:spPr/>
        <p:txBody>
          <a:bodyPr/>
          <a:lstStyle/>
          <a:p>
            <a:pPr marL="457200" indent="-457200">
              <a:buFont typeface="Wingdings" pitchFamily="2" charset="2"/>
              <a:buAutoNum type="arabicPeriod" startAt="3"/>
            </a:pPr>
            <a:r>
              <a:rPr lang="en-US" altLang="ko-KR" sz="1800"/>
              <a:t>Use proper statistical techniques to compare several alternatives.</a:t>
            </a:r>
          </a:p>
          <a:p>
            <a:pPr marL="838200" lvl="1" indent="-381000">
              <a:buFont typeface="Wingdings" pitchFamily="2" charset="2"/>
              <a:buChar char="ü"/>
            </a:pPr>
            <a:r>
              <a:rPr lang="en-US" altLang="ko-KR" sz="1600"/>
              <a:t>Most performance evaluation problems basically consist of finding the best among a number of alternatives.</a:t>
            </a:r>
          </a:p>
          <a:p>
            <a:pPr marL="838200" lvl="1" indent="-381000">
              <a:buFont typeface="Wingdings" pitchFamily="2" charset="2"/>
              <a:buChar char="ü"/>
            </a:pPr>
            <a:r>
              <a:rPr lang="en-US" altLang="ko-KR" sz="1600"/>
              <a:t>Simply comparing the average result of a number of repeated trials does not lead to correct conclusions, particularly if the variability of the result is high.</a:t>
            </a:r>
          </a:p>
          <a:p>
            <a:pPr marL="838200" lvl="1" indent="-381000">
              <a:buFont typeface="Wingdings" pitchFamily="2" charset="2"/>
              <a:buNone/>
            </a:pPr>
            <a:endParaRPr lang="en-US" altLang="ko-KR" sz="1600"/>
          </a:p>
          <a:p>
            <a:pPr marL="838200" lvl="1" indent="-381000">
              <a:buFont typeface="Wingdings" pitchFamily="2" charset="2"/>
              <a:buNone/>
            </a:pPr>
            <a:r>
              <a:rPr lang="en-US" altLang="ko-KR" sz="1600"/>
              <a:t>Ex. (1.3) The number of packets lost on two links was measured for four </a:t>
            </a:r>
          </a:p>
          <a:p>
            <a:pPr marL="838200" lvl="1" indent="-381000">
              <a:buFont typeface="Wingdings" pitchFamily="2" charset="2"/>
              <a:buNone/>
            </a:pPr>
            <a:r>
              <a:rPr lang="en-US" altLang="ko-KR" sz="1600"/>
              <a:t>             file sizes as shown in Table 1.1. Which link is better?</a:t>
            </a:r>
          </a:p>
          <a:p>
            <a:pPr marL="838200" lvl="1" indent="-381000">
              <a:buFont typeface="Wingdings" pitchFamily="2" charset="2"/>
              <a:buNone/>
            </a:pPr>
            <a:r>
              <a:rPr lang="en-US" altLang="ko-KR" sz="1600"/>
              <a:t>    </a:t>
            </a:r>
          </a:p>
        </p:txBody>
      </p:sp>
      <p:sp>
        <p:nvSpPr>
          <p:cNvPr id="263171" name="Rectangle 3"/>
          <p:cNvSpPr>
            <a:spLocks noGrp="1" noChangeArrowheads="1"/>
          </p:cNvSpPr>
          <p:nvPr>
            <p:ph type="title"/>
          </p:nvPr>
        </p:nvSpPr>
        <p:spPr>
          <a:xfrm>
            <a:off x="609600" y="587375"/>
            <a:ext cx="6477000" cy="609600"/>
          </a:xfrm>
          <a:noFill/>
          <a:ln/>
        </p:spPr>
        <p:txBody>
          <a:bodyPr/>
          <a:lstStyle/>
          <a:p>
            <a:r>
              <a:rPr lang="en-US" altLang="ko-KR" sz="2400"/>
              <a:t>1.1 Outline of Topics (4)</a:t>
            </a:r>
          </a:p>
        </p:txBody>
      </p:sp>
      <p:sp>
        <p:nvSpPr>
          <p:cNvPr id="263172" name="Text Box 4"/>
          <p:cNvSpPr txBox="1">
            <a:spLocks noChangeArrowheads="1"/>
          </p:cNvSpPr>
          <p:nvPr/>
        </p:nvSpPr>
        <p:spPr bwMode="auto">
          <a:xfrm>
            <a:off x="2743200" y="4648200"/>
            <a:ext cx="990600" cy="304800"/>
          </a:xfrm>
          <a:prstGeom prst="rect">
            <a:avLst/>
          </a:prstGeom>
          <a:noFill/>
          <a:ln w="9525">
            <a:noFill/>
            <a:miter lim="800000"/>
            <a:headEnd/>
            <a:tailEnd/>
          </a:ln>
          <a:effectLst/>
        </p:spPr>
        <p:txBody>
          <a:bodyPr>
            <a:spAutoFit/>
          </a:bodyPr>
          <a:lstStyle/>
          <a:p>
            <a:pPr algn="ctr">
              <a:spcBef>
                <a:spcPct val="50000"/>
              </a:spcBef>
            </a:pPr>
            <a:r>
              <a:rPr lang="en-US" altLang="ko-KR" sz="1400">
                <a:latin typeface="굴림" pitchFamily="34" charset="-127"/>
              </a:rPr>
              <a:t>File Size</a:t>
            </a:r>
          </a:p>
        </p:txBody>
      </p:sp>
      <p:sp>
        <p:nvSpPr>
          <p:cNvPr id="263173" name="Text Box 5"/>
          <p:cNvSpPr txBox="1">
            <a:spLocks noChangeArrowheads="1"/>
          </p:cNvSpPr>
          <p:nvPr/>
        </p:nvSpPr>
        <p:spPr bwMode="auto">
          <a:xfrm>
            <a:off x="4419600" y="4648200"/>
            <a:ext cx="990600" cy="304800"/>
          </a:xfrm>
          <a:prstGeom prst="rect">
            <a:avLst/>
          </a:prstGeom>
          <a:noFill/>
          <a:ln w="9525">
            <a:noFill/>
            <a:miter lim="800000"/>
            <a:headEnd/>
            <a:tailEnd/>
          </a:ln>
          <a:effectLst/>
        </p:spPr>
        <p:txBody>
          <a:bodyPr>
            <a:spAutoFit/>
          </a:bodyPr>
          <a:lstStyle/>
          <a:p>
            <a:pPr algn="ctr">
              <a:spcBef>
                <a:spcPct val="50000"/>
              </a:spcBef>
            </a:pPr>
            <a:r>
              <a:rPr lang="en-US" altLang="ko-KR" sz="1400">
                <a:latin typeface="굴림" pitchFamily="34" charset="-127"/>
              </a:rPr>
              <a:t>Link A</a:t>
            </a:r>
          </a:p>
        </p:txBody>
      </p:sp>
      <p:sp>
        <p:nvSpPr>
          <p:cNvPr id="263174" name="Text Box 6"/>
          <p:cNvSpPr txBox="1">
            <a:spLocks noChangeArrowheads="1"/>
          </p:cNvSpPr>
          <p:nvPr/>
        </p:nvSpPr>
        <p:spPr bwMode="auto">
          <a:xfrm>
            <a:off x="5943600" y="4648200"/>
            <a:ext cx="990600" cy="304800"/>
          </a:xfrm>
          <a:prstGeom prst="rect">
            <a:avLst/>
          </a:prstGeom>
          <a:noFill/>
          <a:ln w="9525">
            <a:noFill/>
            <a:miter lim="800000"/>
            <a:headEnd/>
            <a:tailEnd/>
          </a:ln>
          <a:effectLst/>
        </p:spPr>
        <p:txBody>
          <a:bodyPr>
            <a:spAutoFit/>
          </a:bodyPr>
          <a:lstStyle/>
          <a:p>
            <a:pPr algn="ctr">
              <a:spcBef>
                <a:spcPct val="50000"/>
              </a:spcBef>
            </a:pPr>
            <a:r>
              <a:rPr lang="en-US" altLang="ko-KR" sz="1400">
                <a:latin typeface="굴림" pitchFamily="34" charset="-127"/>
              </a:rPr>
              <a:t>Link B</a:t>
            </a:r>
          </a:p>
        </p:txBody>
      </p:sp>
      <p:sp>
        <p:nvSpPr>
          <p:cNvPr id="263175" name="Text Box 7"/>
          <p:cNvSpPr txBox="1">
            <a:spLocks noChangeArrowheads="1"/>
          </p:cNvSpPr>
          <p:nvPr/>
        </p:nvSpPr>
        <p:spPr bwMode="auto">
          <a:xfrm>
            <a:off x="2895600" y="4267200"/>
            <a:ext cx="4267200" cy="304800"/>
          </a:xfrm>
          <a:prstGeom prst="rect">
            <a:avLst/>
          </a:prstGeom>
          <a:noFill/>
          <a:ln w="9525">
            <a:noFill/>
            <a:miter lim="800000"/>
            <a:headEnd/>
            <a:tailEnd/>
          </a:ln>
          <a:effectLst/>
        </p:spPr>
        <p:txBody>
          <a:bodyPr>
            <a:spAutoFit/>
          </a:bodyPr>
          <a:lstStyle/>
          <a:p>
            <a:pPr>
              <a:spcBef>
                <a:spcPct val="50000"/>
              </a:spcBef>
            </a:pPr>
            <a:r>
              <a:rPr lang="en-US" altLang="ko-KR" sz="1400">
                <a:latin typeface="굴림" pitchFamily="34" charset="-127"/>
              </a:rPr>
              <a:t>TABLE 1.1 Packets Lost on Two Links</a:t>
            </a:r>
          </a:p>
        </p:txBody>
      </p:sp>
      <p:sp>
        <p:nvSpPr>
          <p:cNvPr id="263176" name="Text Box 8"/>
          <p:cNvSpPr txBox="1">
            <a:spLocks noChangeArrowheads="1"/>
          </p:cNvSpPr>
          <p:nvPr/>
        </p:nvSpPr>
        <p:spPr bwMode="auto">
          <a:xfrm>
            <a:off x="2743200" y="4953000"/>
            <a:ext cx="990600" cy="304800"/>
          </a:xfrm>
          <a:prstGeom prst="rect">
            <a:avLst/>
          </a:prstGeom>
          <a:noFill/>
          <a:ln w="9525">
            <a:noFill/>
            <a:miter lim="800000"/>
            <a:headEnd/>
            <a:tailEnd/>
          </a:ln>
          <a:effectLst/>
        </p:spPr>
        <p:txBody>
          <a:bodyPr>
            <a:spAutoFit/>
          </a:bodyPr>
          <a:lstStyle/>
          <a:p>
            <a:pPr algn="ctr">
              <a:spcBef>
                <a:spcPct val="50000"/>
              </a:spcBef>
            </a:pPr>
            <a:r>
              <a:rPr lang="en-US" altLang="ko-KR" sz="1400">
                <a:latin typeface="굴림" pitchFamily="34" charset="-127"/>
              </a:rPr>
              <a:t>1000</a:t>
            </a:r>
          </a:p>
        </p:txBody>
      </p:sp>
      <p:sp>
        <p:nvSpPr>
          <p:cNvPr id="263177" name="Text Box 9"/>
          <p:cNvSpPr txBox="1">
            <a:spLocks noChangeArrowheads="1"/>
          </p:cNvSpPr>
          <p:nvPr/>
        </p:nvSpPr>
        <p:spPr bwMode="auto">
          <a:xfrm>
            <a:off x="4419600" y="4953000"/>
            <a:ext cx="990600" cy="304800"/>
          </a:xfrm>
          <a:prstGeom prst="rect">
            <a:avLst/>
          </a:prstGeom>
          <a:noFill/>
          <a:ln w="9525">
            <a:noFill/>
            <a:miter lim="800000"/>
            <a:headEnd/>
            <a:tailEnd/>
          </a:ln>
          <a:effectLst/>
        </p:spPr>
        <p:txBody>
          <a:bodyPr>
            <a:spAutoFit/>
          </a:bodyPr>
          <a:lstStyle/>
          <a:p>
            <a:pPr algn="ctr">
              <a:spcBef>
                <a:spcPct val="50000"/>
              </a:spcBef>
            </a:pPr>
            <a:r>
              <a:rPr lang="en-US" altLang="ko-KR" sz="1400">
                <a:latin typeface="굴림" pitchFamily="34" charset="-127"/>
              </a:rPr>
              <a:t>5</a:t>
            </a:r>
          </a:p>
        </p:txBody>
      </p:sp>
      <p:sp>
        <p:nvSpPr>
          <p:cNvPr id="263178" name="Text Box 10"/>
          <p:cNvSpPr txBox="1">
            <a:spLocks noChangeArrowheads="1"/>
          </p:cNvSpPr>
          <p:nvPr/>
        </p:nvSpPr>
        <p:spPr bwMode="auto">
          <a:xfrm>
            <a:off x="5943600" y="4953000"/>
            <a:ext cx="990600" cy="304800"/>
          </a:xfrm>
          <a:prstGeom prst="rect">
            <a:avLst/>
          </a:prstGeom>
          <a:noFill/>
          <a:ln w="9525">
            <a:noFill/>
            <a:miter lim="800000"/>
            <a:headEnd/>
            <a:tailEnd/>
          </a:ln>
          <a:effectLst/>
        </p:spPr>
        <p:txBody>
          <a:bodyPr>
            <a:spAutoFit/>
          </a:bodyPr>
          <a:lstStyle/>
          <a:p>
            <a:pPr algn="ctr">
              <a:spcBef>
                <a:spcPct val="50000"/>
              </a:spcBef>
            </a:pPr>
            <a:r>
              <a:rPr lang="en-US" altLang="ko-KR" sz="1400">
                <a:latin typeface="굴림" pitchFamily="34" charset="-127"/>
              </a:rPr>
              <a:t>10</a:t>
            </a:r>
          </a:p>
        </p:txBody>
      </p:sp>
      <p:sp>
        <p:nvSpPr>
          <p:cNvPr id="263179" name="Text Box 11"/>
          <p:cNvSpPr txBox="1">
            <a:spLocks noChangeArrowheads="1"/>
          </p:cNvSpPr>
          <p:nvPr/>
        </p:nvSpPr>
        <p:spPr bwMode="auto">
          <a:xfrm>
            <a:off x="2743200" y="5181600"/>
            <a:ext cx="990600" cy="304800"/>
          </a:xfrm>
          <a:prstGeom prst="rect">
            <a:avLst/>
          </a:prstGeom>
          <a:noFill/>
          <a:ln w="9525">
            <a:noFill/>
            <a:miter lim="800000"/>
            <a:headEnd/>
            <a:tailEnd/>
          </a:ln>
          <a:effectLst/>
        </p:spPr>
        <p:txBody>
          <a:bodyPr>
            <a:spAutoFit/>
          </a:bodyPr>
          <a:lstStyle/>
          <a:p>
            <a:pPr algn="ctr">
              <a:spcBef>
                <a:spcPct val="50000"/>
              </a:spcBef>
            </a:pPr>
            <a:r>
              <a:rPr lang="en-US" altLang="ko-KR" sz="1400">
                <a:latin typeface="굴림" pitchFamily="34" charset="-127"/>
              </a:rPr>
              <a:t>1200</a:t>
            </a:r>
          </a:p>
        </p:txBody>
      </p:sp>
      <p:sp>
        <p:nvSpPr>
          <p:cNvPr id="263180" name="Text Box 12"/>
          <p:cNvSpPr txBox="1">
            <a:spLocks noChangeArrowheads="1"/>
          </p:cNvSpPr>
          <p:nvPr/>
        </p:nvSpPr>
        <p:spPr bwMode="auto">
          <a:xfrm>
            <a:off x="4419600" y="5181600"/>
            <a:ext cx="990600" cy="304800"/>
          </a:xfrm>
          <a:prstGeom prst="rect">
            <a:avLst/>
          </a:prstGeom>
          <a:noFill/>
          <a:ln w="9525">
            <a:noFill/>
            <a:miter lim="800000"/>
            <a:headEnd/>
            <a:tailEnd/>
          </a:ln>
          <a:effectLst/>
        </p:spPr>
        <p:txBody>
          <a:bodyPr>
            <a:spAutoFit/>
          </a:bodyPr>
          <a:lstStyle/>
          <a:p>
            <a:pPr algn="ctr">
              <a:spcBef>
                <a:spcPct val="50000"/>
              </a:spcBef>
            </a:pPr>
            <a:r>
              <a:rPr lang="en-US" altLang="ko-KR" sz="1400">
                <a:latin typeface="굴림" pitchFamily="34" charset="-127"/>
              </a:rPr>
              <a:t>7</a:t>
            </a:r>
          </a:p>
        </p:txBody>
      </p:sp>
      <p:sp>
        <p:nvSpPr>
          <p:cNvPr id="263181" name="Text Box 13"/>
          <p:cNvSpPr txBox="1">
            <a:spLocks noChangeArrowheads="1"/>
          </p:cNvSpPr>
          <p:nvPr/>
        </p:nvSpPr>
        <p:spPr bwMode="auto">
          <a:xfrm>
            <a:off x="5943600" y="5181600"/>
            <a:ext cx="990600" cy="304800"/>
          </a:xfrm>
          <a:prstGeom prst="rect">
            <a:avLst/>
          </a:prstGeom>
          <a:noFill/>
          <a:ln w="9525">
            <a:noFill/>
            <a:miter lim="800000"/>
            <a:headEnd/>
            <a:tailEnd/>
          </a:ln>
          <a:effectLst/>
        </p:spPr>
        <p:txBody>
          <a:bodyPr>
            <a:spAutoFit/>
          </a:bodyPr>
          <a:lstStyle/>
          <a:p>
            <a:pPr algn="ctr">
              <a:spcBef>
                <a:spcPct val="50000"/>
              </a:spcBef>
            </a:pPr>
            <a:r>
              <a:rPr lang="en-US" altLang="ko-KR" sz="1400">
                <a:latin typeface="굴림" pitchFamily="34" charset="-127"/>
              </a:rPr>
              <a:t>3</a:t>
            </a:r>
          </a:p>
        </p:txBody>
      </p:sp>
      <p:sp>
        <p:nvSpPr>
          <p:cNvPr id="263182" name="Text Box 14"/>
          <p:cNvSpPr txBox="1">
            <a:spLocks noChangeArrowheads="1"/>
          </p:cNvSpPr>
          <p:nvPr/>
        </p:nvSpPr>
        <p:spPr bwMode="auto">
          <a:xfrm>
            <a:off x="2743200" y="5410200"/>
            <a:ext cx="990600" cy="304800"/>
          </a:xfrm>
          <a:prstGeom prst="rect">
            <a:avLst/>
          </a:prstGeom>
          <a:noFill/>
          <a:ln w="9525">
            <a:noFill/>
            <a:miter lim="800000"/>
            <a:headEnd/>
            <a:tailEnd/>
          </a:ln>
          <a:effectLst/>
        </p:spPr>
        <p:txBody>
          <a:bodyPr>
            <a:spAutoFit/>
          </a:bodyPr>
          <a:lstStyle/>
          <a:p>
            <a:pPr algn="ctr">
              <a:spcBef>
                <a:spcPct val="50000"/>
              </a:spcBef>
            </a:pPr>
            <a:r>
              <a:rPr lang="en-US" altLang="ko-KR" sz="1400">
                <a:latin typeface="굴림" pitchFamily="34" charset="-127"/>
              </a:rPr>
              <a:t>1300</a:t>
            </a:r>
          </a:p>
        </p:txBody>
      </p:sp>
      <p:sp>
        <p:nvSpPr>
          <p:cNvPr id="263183" name="Text Box 15"/>
          <p:cNvSpPr txBox="1">
            <a:spLocks noChangeArrowheads="1"/>
          </p:cNvSpPr>
          <p:nvPr/>
        </p:nvSpPr>
        <p:spPr bwMode="auto">
          <a:xfrm>
            <a:off x="4419600" y="5410200"/>
            <a:ext cx="990600" cy="304800"/>
          </a:xfrm>
          <a:prstGeom prst="rect">
            <a:avLst/>
          </a:prstGeom>
          <a:noFill/>
          <a:ln w="9525">
            <a:noFill/>
            <a:miter lim="800000"/>
            <a:headEnd/>
            <a:tailEnd/>
          </a:ln>
          <a:effectLst/>
        </p:spPr>
        <p:txBody>
          <a:bodyPr>
            <a:spAutoFit/>
          </a:bodyPr>
          <a:lstStyle/>
          <a:p>
            <a:pPr algn="ctr">
              <a:spcBef>
                <a:spcPct val="50000"/>
              </a:spcBef>
            </a:pPr>
            <a:r>
              <a:rPr lang="en-US" altLang="ko-KR" sz="1400">
                <a:latin typeface="굴림" pitchFamily="34" charset="-127"/>
              </a:rPr>
              <a:t>3</a:t>
            </a:r>
          </a:p>
        </p:txBody>
      </p:sp>
      <p:sp>
        <p:nvSpPr>
          <p:cNvPr id="263184" name="Text Box 16"/>
          <p:cNvSpPr txBox="1">
            <a:spLocks noChangeArrowheads="1"/>
          </p:cNvSpPr>
          <p:nvPr/>
        </p:nvSpPr>
        <p:spPr bwMode="auto">
          <a:xfrm>
            <a:off x="5943600" y="5410200"/>
            <a:ext cx="990600" cy="304800"/>
          </a:xfrm>
          <a:prstGeom prst="rect">
            <a:avLst/>
          </a:prstGeom>
          <a:noFill/>
          <a:ln w="9525">
            <a:noFill/>
            <a:miter lim="800000"/>
            <a:headEnd/>
            <a:tailEnd/>
          </a:ln>
          <a:effectLst/>
        </p:spPr>
        <p:txBody>
          <a:bodyPr>
            <a:spAutoFit/>
          </a:bodyPr>
          <a:lstStyle/>
          <a:p>
            <a:pPr algn="ctr">
              <a:spcBef>
                <a:spcPct val="50000"/>
              </a:spcBef>
            </a:pPr>
            <a:r>
              <a:rPr lang="en-US" altLang="ko-KR" sz="1400">
                <a:latin typeface="굴림" pitchFamily="34" charset="-127"/>
              </a:rPr>
              <a:t>0</a:t>
            </a:r>
          </a:p>
        </p:txBody>
      </p:sp>
      <p:sp>
        <p:nvSpPr>
          <p:cNvPr id="263185" name="Text Box 17"/>
          <p:cNvSpPr txBox="1">
            <a:spLocks noChangeArrowheads="1"/>
          </p:cNvSpPr>
          <p:nvPr/>
        </p:nvSpPr>
        <p:spPr bwMode="auto">
          <a:xfrm>
            <a:off x="2743200" y="5638800"/>
            <a:ext cx="990600" cy="304800"/>
          </a:xfrm>
          <a:prstGeom prst="rect">
            <a:avLst/>
          </a:prstGeom>
          <a:noFill/>
          <a:ln w="9525">
            <a:noFill/>
            <a:miter lim="800000"/>
            <a:headEnd/>
            <a:tailEnd/>
          </a:ln>
          <a:effectLst/>
        </p:spPr>
        <p:txBody>
          <a:bodyPr>
            <a:spAutoFit/>
          </a:bodyPr>
          <a:lstStyle/>
          <a:p>
            <a:pPr algn="ctr">
              <a:spcBef>
                <a:spcPct val="50000"/>
              </a:spcBef>
            </a:pPr>
            <a:r>
              <a:rPr lang="en-US" altLang="ko-KR" sz="1400">
                <a:latin typeface="굴림" pitchFamily="34" charset="-127"/>
              </a:rPr>
              <a:t>50</a:t>
            </a:r>
          </a:p>
        </p:txBody>
      </p:sp>
      <p:sp>
        <p:nvSpPr>
          <p:cNvPr id="263186" name="Text Box 18"/>
          <p:cNvSpPr txBox="1">
            <a:spLocks noChangeArrowheads="1"/>
          </p:cNvSpPr>
          <p:nvPr/>
        </p:nvSpPr>
        <p:spPr bwMode="auto">
          <a:xfrm>
            <a:off x="4419600" y="5638800"/>
            <a:ext cx="990600" cy="304800"/>
          </a:xfrm>
          <a:prstGeom prst="rect">
            <a:avLst/>
          </a:prstGeom>
          <a:noFill/>
          <a:ln w="9525">
            <a:noFill/>
            <a:miter lim="800000"/>
            <a:headEnd/>
            <a:tailEnd/>
          </a:ln>
          <a:effectLst/>
        </p:spPr>
        <p:txBody>
          <a:bodyPr>
            <a:spAutoFit/>
          </a:bodyPr>
          <a:lstStyle/>
          <a:p>
            <a:pPr algn="ctr">
              <a:spcBef>
                <a:spcPct val="50000"/>
              </a:spcBef>
            </a:pPr>
            <a:r>
              <a:rPr lang="en-US" altLang="ko-KR" sz="1400">
                <a:latin typeface="굴림" pitchFamily="34" charset="-127"/>
              </a:rPr>
              <a:t>0</a:t>
            </a:r>
          </a:p>
        </p:txBody>
      </p:sp>
      <p:sp>
        <p:nvSpPr>
          <p:cNvPr id="263187" name="Text Box 19"/>
          <p:cNvSpPr txBox="1">
            <a:spLocks noChangeArrowheads="1"/>
          </p:cNvSpPr>
          <p:nvPr/>
        </p:nvSpPr>
        <p:spPr bwMode="auto">
          <a:xfrm>
            <a:off x="5943600" y="5638800"/>
            <a:ext cx="990600" cy="304800"/>
          </a:xfrm>
          <a:prstGeom prst="rect">
            <a:avLst/>
          </a:prstGeom>
          <a:noFill/>
          <a:ln w="9525">
            <a:noFill/>
            <a:miter lim="800000"/>
            <a:headEnd/>
            <a:tailEnd/>
          </a:ln>
          <a:effectLst/>
        </p:spPr>
        <p:txBody>
          <a:bodyPr>
            <a:spAutoFit/>
          </a:bodyPr>
          <a:lstStyle/>
          <a:p>
            <a:pPr algn="ctr">
              <a:spcBef>
                <a:spcPct val="50000"/>
              </a:spcBef>
            </a:pPr>
            <a:r>
              <a:rPr lang="en-US" altLang="ko-KR" sz="1400">
                <a:latin typeface="굴림" pitchFamily="34" charset="-127"/>
              </a:rPr>
              <a:t>1</a:t>
            </a:r>
          </a:p>
        </p:txBody>
      </p:sp>
      <p:sp>
        <p:nvSpPr>
          <p:cNvPr id="263188" name="Line 20"/>
          <p:cNvSpPr>
            <a:spLocks noChangeShapeType="1"/>
          </p:cNvSpPr>
          <p:nvPr/>
        </p:nvSpPr>
        <p:spPr bwMode="auto">
          <a:xfrm>
            <a:off x="2743200" y="4648200"/>
            <a:ext cx="4114800" cy="0"/>
          </a:xfrm>
          <a:prstGeom prst="line">
            <a:avLst/>
          </a:prstGeom>
          <a:noFill/>
          <a:ln w="9525">
            <a:solidFill>
              <a:schemeClr val="tx1"/>
            </a:solidFill>
            <a:round/>
            <a:headEnd/>
            <a:tailEnd/>
          </a:ln>
          <a:effectLst/>
        </p:spPr>
        <p:txBody>
          <a:bodyPr wrap="none"/>
          <a:lstStyle/>
          <a:p>
            <a:endParaRPr lang="en-US"/>
          </a:p>
        </p:txBody>
      </p:sp>
      <p:sp>
        <p:nvSpPr>
          <p:cNvPr id="263189" name="Line 21"/>
          <p:cNvSpPr>
            <a:spLocks noChangeShapeType="1"/>
          </p:cNvSpPr>
          <p:nvPr/>
        </p:nvSpPr>
        <p:spPr bwMode="auto">
          <a:xfrm>
            <a:off x="2743200" y="4953000"/>
            <a:ext cx="4114800" cy="0"/>
          </a:xfrm>
          <a:prstGeom prst="line">
            <a:avLst/>
          </a:prstGeom>
          <a:noFill/>
          <a:ln w="9525">
            <a:solidFill>
              <a:schemeClr val="tx1"/>
            </a:solidFill>
            <a:round/>
            <a:headEnd/>
            <a:tailEnd/>
          </a:ln>
          <a:effectLst/>
        </p:spPr>
        <p:txBody>
          <a:bodyPr wrap="none"/>
          <a:lstStyle/>
          <a:p>
            <a:endParaRPr lang="en-US"/>
          </a:p>
        </p:txBody>
      </p:sp>
      <p:sp>
        <p:nvSpPr>
          <p:cNvPr id="263190" name="Line 22"/>
          <p:cNvSpPr>
            <a:spLocks noChangeShapeType="1"/>
          </p:cNvSpPr>
          <p:nvPr/>
        </p:nvSpPr>
        <p:spPr bwMode="auto">
          <a:xfrm>
            <a:off x="2819400" y="5943600"/>
            <a:ext cx="4114800" cy="0"/>
          </a:xfrm>
          <a:prstGeom prst="line">
            <a:avLst/>
          </a:prstGeom>
          <a:noFill/>
          <a:ln w="9525">
            <a:solidFill>
              <a:schemeClr val="tx1"/>
            </a:solidFill>
            <a:round/>
            <a:headEnd/>
            <a:tailEnd/>
          </a:ln>
          <a:effectLst/>
        </p:spPr>
        <p:txBody>
          <a:bodyPr wrap="none"/>
          <a:lstStyle/>
          <a:p>
            <a:endParaRPr lang="en-US"/>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descr="Rectangle: Click to edit Master text styles&#10;Second level&#10;Third level&#10;Fourth level&#10;Fifth level"/>
          <p:cNvSpPr>
            <a:spLocks noGrp="1" noChangeArrowheads="1"/>
          </p:cNvSpPr>
          <p:nvPr>
            <p:ph type="body" idx="1"/>
          </p:nvPr>
        </p:nvSpPr>
        <p:spPr>
          <a:xfrm>
            <a:off x="838200" y="1676400"/>
            <a:ext cx="8305800" cy="4343400"/>
          </a:xfrm>
        </p:spPr>
        <p:txBody>
          <a:bodyPr/>
          <a:lstStyle/>
          <a:p>
            <a:pPr marL="457200" indent="-457200">
              <a:buFont typeface="Wingdings" pitchFamily="2" charset="2"/>
              <a:buAutoNum type="arabicPeriod" startAt="4"/>
            </a:pPr>
            <a:r>
              <a:rPr lang="en-US" altLang="ko-KR" sz="1800"/>
              <a:t>Design measurement and simulation experiments to provide the </a:t>
            </a:r>
          </a:p>
          <a:p>
            <a:pPr marL="457200" indent="-457200">
              <a:buFont typeface="Wingdings" pitchFamily="2" charset="2"/>
              <a:buNone/>
            </a:pPr>
            <a:r>
              <a:rPr lang="en-US" altLang="ko-KR" sz="1800"/>
              <a:t>      most information with the least effort.</a:t>
            </a:r>
          </a:p>
          <a:p>
            <a:pPr marL="838200" lvl="1" indent="-381000">
              <a:buFont typeface="Wingdings" pitchFamily="2" charset="2"/>
              <a:buChar char="ü"/>
            </a:pPr>
            <a:r>
              <a:rPr lang="en-US" altLang="ko-KR" sz="1600"/>
              <a:t>Given a number of factors that affect the system performance, it is </a:t>
            </a:r>
          </a:p>
          <a:p>
            <a:pPr marL="838200" lvl="1" indent="-381000">
              <a:buFont typeface="Wingdings" pitchFamily="2" charset="2"/>
              <a:buNone/>
            </a:pPr>
            <a:r>
              <a:rPr lang="en-US" altLang="ko-KR" sz="1600"/>
              <a:t>     useful to separate out the effects of individual factors.</a:t>
            </a:r>
          </a:p>
          <a:p>
            <a:pPr marL="838200" lvl="1" indent="-381000">
              <a:buFont typeface="Wingdings" pitchFamily="2" charset="2"/>
              <a:buChar char="ü"/>
            </a:pPr>
            <a:endParaRPr lang="en-US" altLang="ko-KR" sz="1600"/>
          </a:p>
          <a:p>
            <a:pPr marL="838200" lvl="1" indent="-381000">
              <a:buFont typeface="Wingdings" pitchFamily="2" charset="2"/>
              <a:buNone/>
            </a:pPr>
            <a:r>
              <a:rPr lang="en-US" altLang="ko-KR" sz="1600"/>
              <a:t>Ex. (1.4) The performance of a system depends on the following three factors</a:t>
            </a:r>
          </a:p>
          <a:p>
            <a:pPr marL="838200" lvl="1" indent="-381000">
              <a:buFont typeface="Wingdings" pitchFamily="2" charset="2"/>
              <a:buNone/>
            </a:pPr>
            <a:r>
              <a:rPr lang="en-US" altLang="ko-KR" sz="1600"/>
              <a:t>   (a) Garbage collection technique used: G1, G2, or none.</a:t>
            </a:r>
          </a:p>
          <a:p>
            <a:pPr marL="838200" lvl="1" indent="-381000">
              <a:buFont typeface="Wingdings" pitchFamily="2" charset="2"/>
              <a:buNone/>
            </a:pPr>
            <a:r>
              <a:rPr lang="en-US" altLang="ko-KR" sz="1600"/>
              <a:t>   (b) Type of workload: editing, computing, or artificial intelligence (AI).</a:t>
            </a:r>
          </a:p>
          <a:p>
            <a:pPr marL="838200" lvl="1" indent="-381000">
              <a:buFont typeface="Wingdings" pitchFamily="2" charset="2"/>
              <a:buNone/>
            </a:pPr>
            <a:r>
              <a:rPr lang="en-US" altLang="ko-KR" sz="1600"/>
              <a:t>   (c) Type of CPU: C1, C2, or C3</a:t>
            </a:r>
          </a:p>
          <a:p>
            <a:pPr marL="838200" lvl="1" indent="-381000">
              <a:buFont typeface="Wingdings" pitchFamily="2" charset="2"/>
              <a:buNone/>
            </a:pPr>
            <a:endParaRPr lang="en-US" altLang="ko-KR" sz="800"/>
          </a:p>
          <a:p>
            <a:pPr marL="838200" lvl="1" indent="-381000">
              <a:buFont typeface="Wingdings" pitchFamily="2" charset="2"/>
              <a:buNone/>
            </a:pPr>
            <a:r>
              <a:rPr lang="en-US" altLang="ko-KR" sz="1600"/>
              <a:t>   How many experiments are needed? How does one estimate the </a:t>
            </a:r>
          </a:p>
          <a:p>
            <a:pPr marL="838200" lvl="1" indent="-381000">
              <a:buFont typeface="Wingdings" pitchFamily="2" charset="2"/>
              <a:buNone/>
            </a:pPr>
            <a:r>
              <a:rPr lang="en-US" altLang="ko-KR" sz="1600"/>
              <a:t>   performance impact of each factor?</a:t>
            </a:r>
          </a:p>
        </p:txBody>
      </p:sp>
      <p:sp>
        <p:nvSpPr>
          <p:cNvPr id="264195" name="Rectangle 3"/>
          <p:cNvSpPr>
            <a:spLocks noGrp="1" noChangeArrowheads="1"/>
          </p:cNvSpPr>
          <p:nvPr>
            <p:ph type="title"/>
          </p:nvPr>
        </p:nvSpPr>
        <p:spPr>
          <a:xfrm>
            <a:off x="609600" y="620713"/>
            <a:ext cx="6477000" cy="609600"/>
          </a:xfrm>
          <a:noFill/>
          <a:ln/>
        </p:spPr>
        <p:txBody>
          <a:bodyPr/>
          <a:lstStyle/>
          <a:p>
            <a:r>
              <a:rPr lang="en-US" altLang="ko-KR" sz="2400"/>
              <a:t>1.1 Outline of Topics (5)</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descr="Rectangle: Click to edit Master text styles&#10;Second level&#10;Third level&#10;Fourth level&#10;Fifth level"/>
          <p:cNvSpPr>
            <a:spLocks noGrp="1" noChangeArrowheads="1"/>
          </p:cNvSpPr>
          <p:nvPr>
            <p:ph type="body" idx="1"/>
          </p:nvPr>
        </p:nvSpPr>
        <p:spPr/>
        <p:txBody>
          <a:bodyPr/>
          <a:lstStyle/>
          <a:p>
            <a:pPr marL="457200" indent="-457200">
              <a:buFont typeface="Wingdings" pitchFamily="2" charset="2"/>
              <a:buAutoNum type="arabicPeriod" startAt="5"/>
            </a:pPr>
            <a:r>
              <a:rPr lang="en-US" altLang="ko-KR" sz="1800"/>
              <a:t>Performance simulations correctly.</a:t>
            </a:r>
          </a:p>
          <a:p>
            <a:pPr marL="838200" lvl="1" indent="-381000">
              <a:buFont typeface="Wingdings" pitchFamily="2" charset="2"/>
              <a:buChar char="ü"/>
            </a:pPr>
            <a:r>
              <a:rPr lang="en-US" altLang="ko-KR" sz="1600"/>
              <a:t>In designing a simulation model, one has to select a language for </a:t>
            </a:r>
          </a:p>
          <a:p>
            <a:pPr marL="838200" lvl="1" indent="-381000">
              <a:buFont typeface="Wingdings" pitchFamily="2" charset="2"/>
              <a:buNone/>
            </a:pPr>
            <a:r>
              <a:rPr lang="en-US" altLang="ko-KR" sz="1600"/>
              <a:t>     simulation, select seeds and algorithms for random-number</a:t>
            </a:r>
          </a:p>
          <a:p>
            <a:pPr marL="838200" lvl="1" indent="-381000">
              <a:buFont typeface="Wingdings" pitchFamily="2" charset="2"/>
              <a:buNone/>
            </a:pPr>
            <a:r>
              <a:rPr lang="en-US" altLang="ko-KR" sz="1600"/>
              <a:t>     generation, decide the length of simulation run, and analyze the </a:t>
            </a:r>
          </a:p>
          <a:p>
            <a:pPr marL="838200" lvl="1" indent="-381000">
              <a:buFont typeface="Wingdings" pitchFamily="2" charset="2"/>
              <a:buNone/>
            </a:pPr>
            <a:r>
              <a:rPr lang="en-US" altLang="ko-KR" sz="1600"/>
              <a:t>     simulation results.</a:t>
            </a:r>
          </a:p>
          <a:p>
            <a:pPr marL="838200" lvl="1" indent="-381000">
              <a:buFont typeface="Wingdings" pitchFamily="2" charset="2"/>
              <a:buNone/>
            </a:pPr>
            <a:endParaRPr lang="en-US" altLang="ko-KR" sz="1600"/>
          </a:p>
          <a:p>
            <a:pPr marL="838200" lvl="1" indent="-381000">
              <a:buFont typeface="Wingdings" pitchFamily="2" charset="2"/>
              <a:buNone/>
            </a:pPr>
            <a:r>
              <a:rPr lang="en-US" altLang="ko-KR" sz="1600"/>
              <a:t>Ex. (1.5) In order to compare the performance of two cache replacement </a:t>
            </a:r>
          </a:p>
          <a:p>
            <a:pPr marL="838200" lvl="1" indent="-381000">
              <a:buFont typeface="Wingdings" pitchFamily="2" charset="2"/>
              <a:buNone/>
            </a:pPr>
            <a:r>
              <a:rPr lang="en-US" altLang="ko-KR" sz="1600"/>
              <a:t>             algorithms:</a:t>
            </a:r>
          </a:p>
          <a:p>
            <a:pPr marL="838200" lvl="1" indent="-381000">
              <a:buFont typeface="Wingdings" pitchFamily="2" charset="2"/>
              <a:buNone/>
            </a:pPr>
            <a:r>
              <a:rPr lang="en-US" altLang="ko-KR" sz="1600"/>
              <a:t>   (a) What type of simulation model should be used?</a:t>
            </a:r>
          </a:p>
          <a:p>
            <a:pPr marL="838200" lvl="1" indent="-381000">
              <a:buFont typeface="Wingdings" pitchFamily="2" charset="2"/>
              <a:buNone/>
            </a:pPr>
            <a:r>
              <a:rPr lang="en-US" altLang="ko-KR" sz="1600"/>
              <a:t>   (b) How long should the simulation be run?</a:t>
            </a:r>
          </a:p>
          <a:p>
            <a:pPr marL="838200" lvl="1" indent="-381000">
              <a:buFont typeface="Wingdings" pitchFamily="2" charset="2"/>
              <a:buNone/>
            </a:pPr>
            <a:r>
              <a:rPr lang="en-US" altLang="ko-KR" sz="1600"/>
              <a:t>   (c) What can be done to get the same accuracy with a shorter run?</a:t>
            </a:r>
          </a:p>
          <a:p>
            <a:pPr marL="838200" lvl="1" indent="-381000">
              <a:buFont typeface="Wingdings" pitchFamily="2" charset="2"/>
              <a:buNone/>
            </a:pPr>
            <a:r>
              <a:rPr lang="en-US" altLang="ko-KR" sz="1600"/>
              <a:t>   (d) How can one decide if the random-number generator in the </a:t>
            </a:r>
          </a:p>
          <a:p>
            <a:pPr marL="838200" lvl="1" indent="-381000">
              <a:buFont typeface="Wingdings" pitchFamily="2" charset="2"/>
              <a:buNone/>
            </a:pPr>
            <a:r>
              <a:rPr lang="en-US" altLang="ko-KR" sz="1600"/>
              <a:t>        simulation is a good generator?</a:t>
            </a:r>
          </a:p>
        </p:txBody>
      </p:sp>
      <p:sp>
        <p:nvSpPr>
          <p:cNvPr id="265219" name="Rectangle 3"/>
          <p:cNvSpPr>
            <a:spLocks noGrp="1" noChangeArrowheads="1"/>
          </p:cNvSpPr>
          <p:nvPr>
            <p:ph type="title"/>
          </p:nvPr>
        </p:nvSpPr>
        <p:spPr>
          <a:xfrm>
            <a:off x="609600" y="620713"/>
            <a:ext cx="6477000" cy="609600"/>
          </a:xfrm>
          <a:noFill/>
          <a:ln/>
        </p:spPr>
        <p:txBody>
          <a:bodyPr/>
          <a:lstStyle/>
          <a:p>
            <a:r>
              <a:rPr lang="en-US" altLang="ko-KR" sz="2400"/>
              <a:t>1.1 Outline of Topics (6)</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descr="Rectangle: Click to edit Master text styles&#10;Second level&#10;Third level&#10;Fourth level&#10;Fifth level"/>
          <p:cNvSpPr>
            <a:spLocks noGrp="1" noChangeArrowheads="1"/>
          </p:cNvSpPr>
          <p:nvPr>
            <p:ph type="body" idx="1"/>
          </p:nvPr>
        </p:nvSpPr>
        <p:spPr/>
        <p:txBody>
          <a:bodyPr/>
          <a:lstStyle/>
          <a:p>
            <a:pPr marL="457200" indent="-457200">
              <a:buFont typeface="Wingdings" pitchFamily="2" charset="2"/>
              <a:buAutoNum type="arabicPeriod" startAt="6"/>
            </a:pPr>
            <a:r>
              <a:rPr lang="en-US" altLang="ko-KR" sz="1800"/>
              <a:t>Use simple queueing models to analyze the performance of systems</a:t>
            </a:r>
            <a:r>
              <a:rPr lang="en-US" altLang="ko-KR"/>
              <a:t>.</a:t>
            </a:r>
          </a:p>
          <a:p>
            <a:pPr marL="838200" lvl="1" indent="-381000">
              <a:buFont typeface="Wingdings" pitchFamily="2" charset="2"/>
              <a:buChar char="ü"/>
            </a:pPr>
            <a:r>
              <a:rPr lang="en-US" altLang="ko-KR" sz="1600"/>
              <a:t>Queueing models are commonly used for analytical modeling of </a:t>
            </a:r>
          </a:p>
          <a:p>
            <a:pPr marL="838200" lvl="1" indent="-381000">
              <a:buFont typeface="Wingdings" pitchFamily="2" charset="2"/>
              <a:buNone/>
            </a:pPr>
            <a:r>
              <a:rPr lang="en-US" altLang="ko-KR" sz="1600"/>
              <a:t>     computer systems.</a:t>
            </a:r>
          </a:p>
          <a:p>
            <a:pPr marL="838200" lvl="1" indent="-381000">
              <a:buFont typeface="Wingdings" pitchFamily="2" charset="2"/>
              <a:buNone/>
            </a:pPr>
            <a:endParaRPr lang="en-US" altLang="ko-KR" sz="1600"/>
          </a:p>
          <a:p>
            <a:pPr marL="838200" lvl="1" indent="-381000">
              <a:buFont typeface="Wingdings" pitchFamily="2" charset="2"/>
              <a:buNone/>
            </a:pPr>
            <a:r>
              <a:rPr lang="en-US" altLang="ko-KR" sz="1600"/>
              <a:t>Ex. (1.6) The average response time of a database system is 3 seconds. </a:t>
            </a:r>
          </a:p>
          <a:p>
            <a:pPr marL="838200" lvl="1" indent="-381000">
              <a:buFont typeface="Wingdings" pitchFamily="2" charset="2"/>
              <a:buNone/>
            </a:pPr>
            <a:r>
              <a:rPr lang="en-US" altLang="ko-KR" sz="1600"/>
              <a:t>             During a 1-minute observation interval, the idle time on the </a:t>
            </a:r>
          </a:p>
          <a:p>
            <a:pPr marL="838200" lvl="1" indent="-381000">
              <a:buFont typeface="Wingdings" pitchFamily="2" charset="2"/>
              <a:buNone/>
            </a:pPr>
            <a:r>
              <a:rPr lang="en-US" altLang="ko-KR" sz="1600"/>
              <a:t>             system was 10 seconds. Using a queueing model for the system, </a:t>
            </a:r>
          </a:p>
          <a:p>
            <a:pPr marL="838200" lvl="1" indent="-381000">
              <a:buFont typeface="Wingdings" pitchFamily="2" charset="2"/>
              <a:buNone/>
            </a:pPr>
            <a:r>
              <a:rPr lang="en-US" altLang="ko-KR" sz="1600"/>
              <a:t>             determine the following:</a:t>
            </a:r>
          </a:p>
          <a:p>
            <a:pPr marL="838200" lvl="1" indent="-381000">
              <a:buFont typeface="Wingdings" pitchFamily="2" charset="2"/>
              <a:buNone/>
            </a:pPr>
            <a:r>
              <a:rPr lang="en-US" altLang="ko-KR" sz="1600"/>
              <a:t>    (a) System Utilization            (b) Average service time per query</a:t>
            </a:r>
          </a:p>
          <a:p>
            <a:pPr marL="838200" lvl="1" indent="-381000">
              <a:buFont typeface="Wingdings" pitchFamily="2" charset="2"/>
              <a:buNone/>
            </a:pPr>
            <a:r>
              <a:rPr lang="en-US" altLang="ko-KR" sz="1600"/>
              <a:t>    (c) Number of queries completed during the observation interval</a:t>
            </a:r>
          </a:p>
          <a:p>
            <a:pPr marL="838200" lvl="1" indent="-381000">
              <a:buFont typeface="Wingdings" pitchFamily="2" charset="2"/>
              <a:buNone/>
            </a:pPr>
            <a:r>
              <a:rPr lang="en-US" altLang="ko-KR" sz="1600"/>
              <a:t>    (d) Average number of jobs in the system</a:t>
            </a:r>
          </a:p>
          <a:p>
            <a:pPr marL="838200" lvl="1" indent="-381000">
              <a:buFont typeface="Wingdings" pitchFamily="2" charset="2"/>
              <a:buNone/>
            </a:pPr>
            <a:r>
              <a:rPr lang="en-US" altLang="ko-KR" sz="1600"/>
              <a:t>    (e) Probability of number of jobs in the system being greater than 10</a:t>
            </a:r>
          </a:p>
          <a:p>
            <a:pPr marL="838200" lvl="1" indent="-381000">
              <a:buFont typeface="Wingdings" pitchFamily="2" charset="2"/>
              <a:buNone/>
            </a:pPr>
            <a:r>
              <a:rPr lang="en-US" altLang="ko-KR" sz="1600"/>
              <a:t>    (f) 90-percentile response time           (g) 90-percentile waiting time</a:t>
            </a:r>
          </a:p>
        </p:txBody>
      </p:sp>
      <p:sp>
        <p:nvSpPr>
          <p:cNvPr id="266243" name="Rectangle 3"/>
          <p:cNvSpPr>
            <a:spLocks noGrp="1" noChangeArrowheads="1"/>
          </p:cNvSpPr>
          <p:nvPr>
            <p:ph type="title"/>
          </p:nvPr>
        </p:nvSpPr>
        <p:spPr>
          <a:xfrm>
            <a:off x="609600" y="620713"/>
            <a:ext cx="6477000" cy="609600"/>
          </a:xfrm>
          <a:noFill/>
          <a:ln/>
        </p:spPr>
        <p:txBody>
          <a:bodyPr/>
          <a:lstStyle/>
          <a:p>
            <a:r>
              <a:rPr lang="en-US" altLang="ko-KR" sz="2400"/>
              <a:t>1.1 Outline of Topics (7)</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descr="Rectangle: Click to edit Master text styles&#10;Second level&#10;Third level&#10;Fourth level&#10;Fifth level"/>
          <p:cNvSpPr>
            <a:spLocks noGrp="1" noChangeArrowheads="1"/>
          </p:cNvSpPr>
          <p:nvPr>
            <p:ph type="body" idx="1"/>
          </p:nvPr>
        </p:nvSpPr>
        <p:spPr>
          <a:xfrm>
            <a:off x="3352800" y="1447800"/>
            <a:ext cx="5257800" cy="4572000"/>
          </a:xfrm>
          <a:noFill/>
          <a:ln/>
        </p:spPr>
        <p:txBody>
          <a:bodyPr/>
          <a:lstStyle/>
          <a:p>
            <a:r>
              <a:rPr lang="en-US" altLang="ko-KR" sz="2000"/>
              <a:t>Some requirements for performance evaluation</a:t>
            </a:r>
          </a:p>
          <a:p>
            <a:pPr lvl="1"/>
            <a:r>
              <a:rPr lang="en-US" altLang="ko-KR" sz="1800"/>
              <a:t>An intimate knowledge of the system being modeled</a:t>
            </a:r>
          </a:p>
          <a:p>
            <a:pPr lvl="1"/>
            <a:r>
              <a:rPr lang="en-US" altLang="ko-KR" sz="1800"/>
              <a:t>A careful selection of the methodology, workload, and tools</a:t>
            </a:r>
          </a:p>
          <a:p>
            <a:pPr lvl="1"/>
            <a:endParaRPr lang="en-US" altLang="ko-KR" sz="800"/>
          </a:p>
          <a:p>
            <a:r>
              <a:rPr lang="en-US" altLang="ko-KR" sz="2000"/>
              <a:t>Given the same problem, two analysts may choose different performance metrics and evaluation methodologies.</a:t>
            </a:r>
          </a:p>
          <a:p>
            <a:endParaRPr lang="en-US" altLang="ko-KR" sz="800"/>
          </a:p>
          <a:p>
            <a:r>
              <a:rPr lang="en-US" altLang="ko-KR" sz="2000"/>
              <a:t>Given the same data, two analysts may interpret them differently.</a:t>
            </a:r>
          </a:p>
        </p:txBody>
      </p:sp>
      <p:sp>
        <p:nvSpPr>
          <p:cNvPr id="267267" name="Rectangle 3"/>
          <p:cNvSpPr>
            <a:spLocks noGrp="1" noChangeArrowheads="1"/>
          </p:cNvSpPr>
          <p:nvPr>
            <p:ph type="title"/>
          </p:nvPr>
        </p:nvSpPr>
        <p:spPr>
          <a:xfrm>
            <a:off x="533400" y="620713"/>
            <a:ext cx="7162800" cy="609600"/>
          </a:xfrm>
          <a:noFill/>
          <a:ln/>
        </p:spPr>
        <p:txBody>
          <a:bodyPr/>
          <a:lstStyle/>
          <a:p>
            <a:r>
              <a:rPr lang="en-US" altLang="ko-KR" sz="2400"/>
              <a:t>1.2 The Art of Performance Evaluation(1)</a:t>
            </a:r>
          </a:p>
        </p:txBody>
      </p:sp>
      <p:pic>
        <p:nvPicPr>
          <p:cNvPr id="267268" name="Picture 4" descr="examine"/>
          <p:cNvPicPr>
            <a:picLocks noChangeAspect="1" noChangeArrowheads="1"/>
          </p:cNvPicPr>
          <p:nvPr/>
        </p:nvPicPr>
        <p:blipFill>
          <a:blip r:embed="rId2"/>
          <a:srcRect/>
          <a:stretch>
            <a:fillRect/>
          </a:stretch>
        </p:blipFill>
        <p:spPr bwMode="auto">
          <a:xfrm>
            <a:off x="1066800" y="3429000"/>
            <a:ext cx="1914525" cy="2057400"/>
          </a:xfrm>
          <a:prstGeom prst="rect">
            <a:avLst/>
          </a:prstGeom>
          <a:noFill/>
        </p:spPr>
      </p:pic>
      <p:sp>
        <p:nvSpPr>
          <p:cNvPr id="267269" name="AutoShape 5"/>
          <p:cNvSpPr>
            <a:spLocks noChangeArrowheads="1"/>
          </p:cNvSpPr>
          <p:nvPr/>
        </p:nvSpPr>
        <p:spPr bwMode="auto">
          <a:xfrm>
            <a:off x="762000" y="1905000"/>
            <a:ext cx="2209800" cy="1295400"/>
          </a:xfrm>
          <a:prstGeom prst="cloudCallout">
            <a:avLst>
              <a:gd name="adj1" fmla="val 27157"/>
              <a:gd name="adj2" fmla="val 84190"/>
            </a:avLst>
          </a:prstGeom>
          <a:solidFill>
            <a:srgbClr val="F8F0D0"/>
          </a:solidFill>
          <a:ln w="9525">
            <a:solidFill>
              <a:schemeClr val="tx1"/>
            </a:solidFill>
            <a:round/>
            <a:headEnd/>
            <a:tailEnd/>
          </a:ln>
          <a:effectLst/>
        </p:spPr>
        <p:txBody>
          <a:bodyPr/>
          <a:lstStyle/>
          <a:p>
            <a:pPr algn="ctr"/>
            <a:r>
              <a:rPr lang="en-US" altLang="ko-KR" sz="1800"/>
              <a:t>What a performance metric?</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descr="Rectangle: Click to edit Master text styles&#10;Second level&#10;Third level&#10;Fourth level&#10;Fifth level"/>
          <p:cNvSpPr>
            <a:spLocks noGrp="1" noChangeArrowheads="1"/>
          </p:cNvSpPr>
          <p:nvPr>
            <p:ph type="body" idx="1"/>
          </p:nvPr>
        </p:nvSpPr>
        <p:spPr>
          <a:xfrm>
            <a:off x="838200" y="1447800"/>
            <a:ext cx="7772400" cy="1684338"/>
          </a:xfrm>
          <a:noFill/>
          <a:ln/>
        </p:spPr>
        <p:txBody>
          <a:bodyPr/>
          <a:lstStyle/>
          <a:p>
            <a:r>
              <a:rPr lang="en-US" altLang="ko-KR" sz="2000"/>
              <a:t>Example 1.7</a:t>
            </a:r>
          </a:p>
          <a:p>
            <a:pPr lvl="1"/>
            <a:r>
              <a:rPr lang="en-US" altLang="ko-KR" sz="1800"/>
              <a:t>The throughputs of two systems A and B were measured in </a:t>
            </a:r>
          </a:p>
          <a:p>
            <a:pPr lvl="1">
              <a:buFont typeface="Wingdings" pitchFamily="2" charset="2"/>
              <a:buNone/>
            </a:pPr>
            <a:r>
              <a:rPr lang="en-US" altLang="ko-KR" sz="1800"/>
              <a:t>    transactions per second.</a:t>
            </a:r>
          </a:p>
          <a:p>
            <a:pPr lvl="1"/>
            <a:r>
              <a:rPr lang="en-US" altLang="ko-KR" sz="1800"/>
              <a:t>The results are shown in Table 1.2</a:t>
            </a:r>
          </a:p>
        </p:txBody>
      </p:sp>
      <p:sp>
        <p:nvSpPr>
          <p:cNvPr id="268291" name="Rectangle 3"/>
          <p:cNvSpPr>
            <a:spLocks noGrp="1" noChangeArrowheads="1"/>
          </p:cNvSpPr>
          <p:nvPr>
            <p:ph type="title"/>
          </p:nvPr>
        </p:nvSpPr>
        <p:spPr>
          <a:xfrm>
            <a:off x="533400" y="620713"/>
            <a:ext cx="7391400" cy="609600"/>
          </a:xfrm>
          <a:noFill/>
          <a:ln/>
        </p:spPr>
        <p:txBody>
          <a:bodyPr/>
          <a:lstStyle/>
          <a:p>
            <a:r>
              <a:rPr lang="en-US" altLang="ko-KR" sz="2400"/>
              <a:t>1.2 The Art of Performance Evaluation(2)</a:t>
            </a:r>
          </a:p>
        </p:txBody>
      </p:sp>
      <p:sp>
        <p:nvSpPr>
          <p:cNvPr id="268292" name="Text Box 4"/>
          <p:cNvSpPr txBox="1">
            <a:spLocks noChangeArrowheads="1"/>
          </p:cNvSpPr>
          <p:nvPr/>
        </p:nvSpPr>
        <p:spPr bwMode="auto">
          <a:xfrm>
            <a:off x="1981200" y="3733800"/>
            <a:ext cx="1524000" cy="366713"/>
          </a:xfrm>
          <a:prstGeom prst="rect">
            <a:avLst/>
          </a:prstGeom>
          <a:noFill/>
          <a:ln w="9525">
            <a:noFill/>
            <a:miter lim="800000"/>
            <a:headEnd/>
            <a:tailEnd/>
          </a:ln>
          <a:effectLst/>
        </p:spPr>
        <p:txBody>
          <a:bodyPr>
            <a:spAutoFit/>
          </a:bodyPr>
          <a:lstStyle/>
          <a:p>
            <a:pPr algn="ctr">
              <a:spcBef>
                <a:spcPct val="50000"/>
              </a:spcBef>
            </a:pPr>
            <a:r>
              <a:rPr lang="en-US" altLang="ko-KR" sz="1800">
                <a:latin typeface="굴림" pitchFamily="34" charset="-127"/>
              </a:rPr>
              <a:t>System</a:t>
            </a:r>
          </a:p>
        </p:txBody>
      </p:sp>
      <p:sp>
        <p:nvSpPr>
          <p:cNvPr id="268293" name="Text Box 5"/>
          <p:cNvSpPr txBox="1">
            <a:spLocks noChangeArrowheads="1"/>
          </p:cNvSpPr>
          <p:nvPr/>
        </p:nvSpPr>
        <p:spPr bwMode="auto">
          <a:xfrm>
            <a:off x="3733800" y="3733800"/>
            <a:ext cx="1524000" cy="366713"/>
          </a:xfrm>
          <a:prstGeom prst="rect">
            <a:avLst/>
          </a:prstGeom>
          <a:noFill/>
          <a:ln w="9525">
            <a:noFill/>
            <a:miter lim="800000"/>
            <a:headEnd/>
            <a:tailEnd/>
          </a:ln>
          <a:effectLst/>
        </p:spPr>
        <p:txBody>
          <a:bodyPr>
            <a:spAutoFit/>
          </a:bodyPr>
          <a:lstStyle/>
          <a:p>
            <a:pPr algn="ctr">
              <a:spcBef>
                <a:spcPct val="50000"/>
              </a:spcBef>
            </a:pPr>
            <a:r>
              <a:rPr lang="en-US" altLang="ko-KR" sz="1800">
                <a:latin typeface="굴림" pitchFamily="34" charset="-127"/>
              </a:rPr>
              <a:t>Workload 1</a:t>
            </a:r>
          </a:p>
        </p:txBody>
      </p:sp>
      <p:sp>
        <p:nvSpPr>
          <p:cNvPr id="268294" name="Text Box 6"/>
          <p:cNvSpPr txBox="1">
            <a:spLocks noChangeArrowheads="1"/>
          </p:cNvSpPr>
          <p:nvPr/>
        </p:nvSpPr>
        <p:spPr bwMode="auto">
          <a:xfrm>
            <a:off x="5638800" y="3733800"/>
            <a:ext cx="1524000" cy="366713"/>
          </a:xfrm>
          <a:prstGeom prst="rect">
            <a:avLst/>
          </a:prstGeom>
          <a:noFill/>
          <a:ln w="9525">
            <a:noFill/>
            <a:miter lim="800000"/>
            <a:headEnd/>
            <a:tailEnd/>
          </a:ln>
          <a:effectLst/>
        </p:spPr>
        <p:txBody>
          <a:bodyPr>
            <a:spAutoFit/>
          </a:bodyPr>
          <a:lstStyle/>
          <a:p>
            <a:pPr algn="ctr">
              <a:spcBef>
                <a:spcPct val="50000"/>
              </a:spcBef>
            </a:pPr>
            <a:r>
              <a:rPr lang="en-US" altLang="ko-KR" sz="1800">
                <a:latin typeface="굴림" pitchFamily="34" charset="-127"/>
              </a:rPr>
              <a:t>Workload 2</a:t>
            </a:r>
          </a:p>
        </p:txBody>
      </p:sp>
      <p:sp>
        <p:nvSpPr>
          <p:cNvPr id="268295" name="Text Box 7"/>
          <p:cNvSpPr txBox="1">
            <a:spLocks noChangeArrowheads="1"/>
          </p:cNvSpPr>
          <p:nvPr/>
        </p:nvSpPr>
        <p:spPr bwMode="auto">
          <a:xfrm>
            <a:off x="1981200" y="4191000"/>
            <a:ext cx="1524000" cy="366713"/>
          </a:xfrm>
          <a:prstGeom prst="rect">
            <a:avLst/>
          </a:prstGeom>
          <a:noFill/>
          <a:ln w="9525">
            <a:noFill/>
            <a:miter lim="800000"/>
            <a:headEnd/>
            <a:tailEnd/>
          </a:ln>
          <a:effectLst/>
        </p:spPr>
        <p:txBody>
          <a:bodyPr>
            <a:spAutoFit/>
          </a:bodyPr>
          <a:lstStyle/>
          <a:p>
            <a:pPr algn="ctr">
              <a:spcBef>
                <a:spcPct val="50000"/>
              </a:spcBef>
            </a:pPr>
            <a:r>
              <a:rPr lang="en-US" altLang="ko-KR" sz="1800">
                <a:latin typeface="굴림" pitchFamily="34" charset="-127"/>
              </a:rPr>
              <a:t>A</a:t>
            </a:r>
          </a:p>
        </p:txBody>
      </p:sp>
      <p:sp>
        <p:nvSpPr>
          <p:cNvPr id="268296" name="Text Box 8"/>
          <p:cNvSpPr txBox="1">
            <a:spLocks noChangeArrowheads="1"/>
          </p:cNvSpPr>
          <p:nvPr/>
        </p:nvSpPr>
        <p:spPr bwMode="auto">
          <a:xfrm>
            <a:off x="3733800" y="4191000"/>
            <a:ext cx="1524000" cy="366713"/>
          </a:xfrm>
          <a:prstGeom prst="rect">
            <a:avLst/>
          </a:prstGeom>
          <a:noFill/>
          <a:ln w="9525">
            <a:noFill/>
            <a:miter lim="800000"/>
            <a:headEnd/>
            <a:tailEnd/>
          </a:ln>
          <a:effectLst/>
        </p:spPr>
        <p:txBody>
          <a:bodyPr>
            <a:spAutoFit/>
          </a:bodyPr>
          <a:lstStyle/>
          <a:p>
            <a:pPr algn="ctr">
              <a:spcBef>
                <a:spcPct val="50000"/>
              </a:spcBef>
            </a:pPr>
            <a:r>
              <a:rPr lang="en-US" altLang="ko-KR" sz="1800">
                <a:latin typeface="굴림" pitchFamily="34" charset="-127"/>
              </a:rPr>
              <a:t>20</a:t>
            </a:r>
          </a:p>
        </p:txBody>
      </p:sp>
      <p:sp>
        <p:nvSpPr>
          <p:cNvPr id="268297" name="Text Box 9"/>
          <p:cNvSpPr txBox="1">
            <a:spLocks noChangeArrowheads="1"/>
          </p:cNvSpPr>
          <p:nvPr/>
        </p:nvSpPr>
        <p:spPr bwMode="auto">
          <a:xfrm>
            <a:off x="5638800" y="4191000"/>
            <a:ext cx="1524000" cy="366713"/>
          </a:xfrm>
          <a:prstGeom prst="rect">
            <a:avLst/>
          </a:prstGeom>
          <a:noFill/>
          <a:ln w="9525">
            <a:noFill/>
            <a:miter lim="800000"/>
            <a:headEnd/>
            <a:tailEnd/>
          </a:ln>
          <a:effectLst/>
        </p:spPr>
        <p:txBody>
          <a:bodyPr>
            <a:spAutoFit/>
          </a:bodyPr>
          <a:lstStyle/>
          <a:p>
            <a:pPr algn="ctr">
              <a:spcBef>
                <a:spcPct val="50000"/>
              </a:spcBef>
            </a:pPr>
            <a:r>
              <a:rPr lang="en-US" altLang="ko-KR" sz="1800">
                <a:latin typeface="굴림" pitchFamily="34" charset="-127"/>
              </a:rPr>
              <a:t>10</a:t>
            </a:r>
          </a:p>
        </p:txBody>
      </p:sp>
      <p:sp>
        <p:nvSpPr>
          <p:cNvPr id="268298" name="Text Box 10"/>
          <p:cNvSpPr txBox="1">
            <a:spLocks noChangeArrowheads="1"/>
          </p:cNvSpPr>
          <p:nvPr/>
        </p:nvSpPr>
        <p:spPr bwMode="auto">
          <a:xfrm>
            <a:off x="1981200" y="4648200"/>
            <a:ext cx="1524000" cy="366713"/>
          </a:xfrm>
          <a:prstGeom prst="rect">
            <a:avLst/>
          </a:prstGeom>
          <a:noFill/>
          <a:ln w="9525">
            <a:noFill/>
            <a:miter lim="800000"/>
            <a:headEnd/>
            <a:tailEnd/>
          </a:ln>
          <a:effectLst/>
        </p:spPr>
        <p:txBody>
          <a:bodyPr>
            <a:spAutoFit/>
          </a:bodyPr>
          <a:lstStyle/>
          <a:p>
            <a:pPr algn="ctr">
              <a:spcBef>
                <a:spcPct val="50000"/>
              </a:spcBef>
            </a:pPr>
            <a:r>
              <a:rPr lang="en-US" altLang="ko-KR" sz="1800">
                <a:latin typeface="굴림" pitchFamily="34" charset="-127"/>
              </a:rPr>
              <a:t>B</a:t>
            </a:r>
          </a:p>
        </p:txBody>
      </p:sp>
      <p:sp>
        <p:nvSpPr>
          <p:cNvPr id="268299" name="Text Box 11"/>
          <p:cNvSpPr txBox="1">
            <a:spLocks noChangeArrowheads="1"/>
          </p:cNvSpPr>
          <p:nvPr/>
        </p:nvSpPr>
        <p:spPr bwMode="auto">
          <a:xfrm>
            <a:off x="3733800" y="4648200"/>
            <a:ext cx="1524000" cy="366713"/>
          </a:xfrm>
          <a:prstGeom prst="rect">
            <a:avLst/>
          </a:prstGeom>
          <a:noFill/>
          <a:ln w="9525">
            <a:noFill/>
            <a:miter lim="800000"/>
            <a:headEnd/>
            <a:tailEnd/>
          </a:ln>
          <a:effectLst/>
        </p:spPr>
        <p:txBody>
          <a:bodyPr>
            <a:spAutoFit/>
          </a:bodyPr>
          <a:lstStyle/>
          <a:p>
            <a:pPr algn="ctr">
              <a:spcBef>
                <a:spcPct val="50000"/>
              </a:spcBef>
            </a:pPr>
            <a:r>
              <a:rPr lang="en-US" altLang="ko-KR" sz="1800">
                <a:latin typeface="굴림" pitchFamily="34" charset="-127"/>
              </a:rPr>
              <a:t>10</a:t>
            </a:r>
          </a:p>
        </p:txBody>
      </p:sp>
      <p:sp>
        <p:nvSpPr>
          <p:cNvPr id="268300" name="Text Box 12"/>
          <p:cNvSpPr txBox="1">
            <a:spLocks noChangeArrowheads="1"/>
          </p:cNvSpPr>
          <p:nvPr/>
        </p:nvSpPr>
        <p:spPr bwMode="auto">
          <a:xfrm>
            <a:off x="5638800" y="4648200"/>
            <a:ext cx="1524000" cy="366713"/>
          </a:xfrm>
          <a:prstGeom prst="rect">
            <a:avLst/>
          </a:prstGeom>
          <a:noFill/>
          <a:ln w="9525">
            <a:noFill/>
            <a:miter lim="800000"/>
            <a:headEnd/>
            <a:tailEnd/>
          </a:ln>
          <a:effectLst/>
        </p:spPr>
        <p:txBody>
          <a:bodyPr>
            <a:spAutoFit/>
          </a:bodyPr>
          <a:lstStyle/>
          <a:p>
            <a:pPr algn="ctr">
              <a:spcBef>
                <a:spcPct val="50000"/>
              </a:spcBef>
            </a:pPr>
            <a:r>
              <a:rPr lang="en-US" altLang="ko-KR" sz="1800">
                <a:latin typeface="굴림" pitchFamily="34" charset="-127"/>
              </a:rPr>
              <a:t>20</a:t>
            </a:r>
          </a:p>
        </p:txBody>
      </p:sp>
      <p:sp>
        <p:nvSpPr>
          <p:cNvPr id="268301" name="Line 13"/>
          <p:cNvSpPr>
            <a:spLocks noChangeShapeType="1"/>
          </p:cNvSpPr>
          <p:nvPr/>
        </p:nvSpPr>
        <p:spPr bwMode="auto">
          <a:xfrm>
            <a:off x="2209800" y="3733800"/>
            <a:ext cx="4876800" cy="0"/>
          </a:xfrm>
          <a:prstGeom prst="line">
            <a:avLst/>
          </a:prstGeom>
          <a:noFill/>
          <a:ln w="9525">
            <a:solidFill>
              <a:schemeClr val="tx1"/>
            </a:solidFill>
            <a:round/>
            <a:headEnd/>
            <a:tailEnd/>
          </a:ln>
          <a:effectLst/>
        </p:spPr>
        <p:txBody>
          <a:bodyPr wrap="none"/>
          <a:lstStyle/>
          <a:p>
            <a:endParaRPr lang="en-US"/>
          </a:p>
        </p:txBody>
      </p:sp>
      <p:sp>
        <p:nvSpPr>
          <p:cNvPr id="268302" name="Line 14"/>
          <p:cNvSpPr>
            <a:spLocks noChangeShapeType="1"/>
          </p:cNvSpPr>
          <p:nvPr/>
        </p:nvSpPr>
        <p:spPr bwMode="auto">
          <a:xfrm>
            <a:off x="2209800" y="4191000"/>
            <a:ext cx="4876800" cy="0"/>
          </a:xfrm>
          <a:prstGeom prst="line">
            <a:avLst/>
          </a:prstGeom>
          <a:noFill/>
          <a:ln w="9525">
            <a:solidFill>
              <a:schemeClr val="tx1"/>
            </a:solidFill>
            <a:round/>
            <a:headEnd/>
            <a:tailEnd/>
          </a:ln>
          <a:effectLst/>
        </p:spPr>
        <p:txBody>
          <a:bodyPr wrap="none"/>
          <a:lstStyle/>
          <a:p>
            <a:endParaRPr lang="en-US"/>
          </a:p>
        </p:txBody>
      </p:sp>
      <p:sp>
        <p:nvSpPr>
          <p:cNvPr id="268303" name="Line 15"/>
          <p:cNvSpPr>
            <a:spLocks noChangeShapeType="1"/>
          </p:cNvSpPr>
          <p:nvPr/>
        </p:nvSpPr>
        <p:spPr bwMode="auto">
          <a:xfrm>
            <a:off x="2209800" y="5105400"/>
            <a:ext cx="4876800" cy="0"/>
          </a:xfrm>
          <a:prstGeom prst="line">
            <a:avLst/>
          </a:prstGeom>
          <a:noFill/>
          <a:ln w="9525">
            <a:solidFill>
              <a:schemeClr val="tx1"/>
            </a:solidFill>
            <a:round/>
            <a:headEnd/>
            <a:tailEnd/>
          </a:ln>
          <a:effectLst/>
        </p:spPr>
        <p:txBody>
          <a:bodyPr wrap="none"/>
          <a:lstStyle/>
          <a:p>
            <a:endParaRPr lang="en-US"/>
          </a:p>
        </p:txBody>
      </p:sp>
      <p:sp>
        <p:nvSpPr>
          <p:cNvPr id="268304" name="Text Box 16"/>
          <p:cNvSpPr txBox="1">
            <a:spLocks noChangeArrowheads="1"/>
          </p:cNvSpPr>
          <p:nvPr/>
        </p:nvSpPr>
        <p:spPr bwMode="auto">
          <a:xfrm>
            <a:off x="1828800" y="3200400"/>
            <a:ext cx="5715000" cy="366713"/>
          </a:xfrm>
          <a:prstGeom prst="rect">
            <a:avLst/>
          </a:prstGeom>
          <a:noFill/>
          <a:ln w="9525">
            <a:noFill/>
            <a:miter lim="800000"/>
            <a:headEnd/>
            <a:tailEnd/>
          </a:ln>
          <a:effectLst/>
        </p:spPr>
        <p:txBody>
          <a:bodyPr>
            <a:spAutoFit/>
          </a:bodyPr>
          <a:lstStyle/>
          <a:p>
            <a:pPr algn="ctr">
              <a:spcBef>
                <a:spcPct val="50000"/>
              </a:spcBef>
            </a:pPr>
            <a:r>
              <a:rPr lang="en-US" altLang="ko-KR" sz="1800">
                <a:latin typeface="굴림" pitchFamily="34" charset="-127"/>
              </a:rPr>
              <a:t>TABLE 1.2 Throughput in Transactions per Second</a:t>
            </a:r>
          </a:p>
        </p:txBody>
      </p:sp>
      <p:sp>
        <p:nvSpPr>
          <p:cNvPr id="268305" name="Rectangle 17" descr="Rectangle: Click to edit Master text styles&#10;Second level&#10;Third level&#10;Fourth level&#10;Fifth level"/>
          <p:cNvSpPr>
            <a:spLocks noChangeArrowheads="1"/>
          </p:cNvSpPr>
          <p:nvPr/>
        </p:nvSpPr>
        <p:spPr bwMode="auto">
          <a:xfrm>
            <a:off x="914400" y="5257800"/>
            <a:ext cx="7772400" cy="914400"/>
          </a:xfrm>
          <a:prstGeom prst="rect">
            <a:avLst/>
          </a:prstGeom>
          <a:noFill/>
          <a:ln w="9525">
            <a:noFill/>
            <a:miter lim="800000"/>
            <a:headEnd/>
            <a:tailEnd/>
          </a:ln>
          <a:effectLst/>
        </p:spPr>
        <p:txBody>
          <a:bodyPr/>
          <a:lstStyle/>
          <a:p>
            <a:pPr marL="742950" lvl="1" indent="-285750">
              <a:spcBef>
                <a:spcPct val="20000"/>
              </a:spcBef>
              <a:buClr>
                <a:schemeClr val="tx1"/>
              </a:buClr>
              <a:buSzPct val="60000"/>
              <a:buFont typeface="Wingdings" pitchFamily="2" charset="2"/>
              <a:buChar char="n"/>
            </a:pPr>
            <a:r>
              <a:rPr lang="en-US" altLang="ko-KR" sz="1800">
                <a:latin typeface="굴림" pitchFamily="34" charset="-127"/>
              </a:rPr>
              <a:t>There are three ways to compare the performance of the two </a:t>
            </a:r>
          </a:p>
          <a:p>
            <a:pPr marL="742950" lvl="1" indent="-285750">
              <a:spcBef>
                <a:spcPct val="20000"/>
              </a:spcBef>
              <a:buClr>
                <a:schemeClr val="tx1"/>
              </a:buClr>
              <a:buSzPct val="60000"/>
              <a:buFont typeface="Wingdings" pitchFamily="2" charset="2"/>
              <a:buNone/>
            </a:pPr>
            <a:r>
              <a:rPr lang="en-US" altLang="ko-KR" sz="1800">
                <a:latin typeface="굴림" pitchFamily="34" charset="-127"/>
              </a:rPr>
              <a:t>    systems.</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descr="Rectangle: Click to edit Master text styles&#10;Second level&#10;Third level&#10;Fourth level&#10;Fifth level"/>
          <p:cNvSpPr>
            <a:spLocks noGrp="1" noChangeArrowheads="1"/>
          </p:cNvSpPr>
          <p:nvPr>
            <p:ph type="body" idx="1"/>
          </p:nvPr>
        </p:nvSpPr>
        <p:spPr>
          <a:xfrm>
            <a:off x="838200" y="1600200"/>
            <a:ext cx="7772400" cy="1219200"/>
          </a:xfrm>
          <a:noFill/>
          <a:ln/>
        </p:spPr>
        <p:txBody>
          <a:bodyPr/>
          <a:lstStyle/>
          <a:p>
            <a:r>
              <a:rPr lang="en-US" altLang="ko-KR" sz="2000"/>
              <a:t>Example 1.7 (Cont.)</a:t>
            </a:r>
          </a:p>
          <a:p>
            <a:pPr lvl="1"/>
            <a:r>
              <a:rPr lang="en-US" altLang="ko-KR" sz="1800"/>
              <a:t>The first way is to take the average of the performance on the </a:t>
            </a:r>
          </a:p>
          <a:p>
            <a:pPr lvl="1">
              <a:buFont typeface="Wingdings" pitchFamily="2" charset="2"/>
              <a:buNone/>
            </a:pPr>
            <a:r>
              <a:rPr lang="en-US" altLang="ko-KR" sz="1800"/>
              <a:t>    two workloads.</a:t>
            </a:r>
          </a:p>
        </p:txBody>
      </p:sp>
      <p:sp>
        <p:nvSpPr>
          <p:cNvPr id="269315" name="Rectangle 3"/>
          <p:cNvSpPr>
            <a:spLocks noGrp="1" noChangeArrowheads="1"/>
          </p:cNvSpPr>
          <p:nvPr>
            <p:ph type="title"/>
          </p:nvPr>
        </p:nvSpPr>
        <p:spPr>
          <a:xfrm>
            <a:off x="533400" y="620713"/>
            <a:ext cx="7162800" cy="609600"/>
          </a:xfrm>
          <a:noFill/>
          <a:ln/>
        </p:spPr>
        <p:txBody>
          <a:bodyPr/>
          <a:lstStyle/>
          <a:p>
            <a:r>
              <a:rPr lang="en-US" altLang="ko-KR" sz="2400"/>
              <a:t>1.2 The Art of Performance Evaluation(3)</a:t>
            </a:r>
          </a:p>
        </p:txBody>
      </p:sp>
      <p:sp>
        <p:nvSpPr>
          <p:cNvPr id="269316" name="Text Box 4"/>
          <p:cNvSpPr txBox="1">
            <a:spLocks noChangeArrowheads="1"/>
          </p:cNvSpPr>
          <p:nvPr/>
        </p:nvSpPr>
        <p:spPr bwMode="auto">
          <a:xfrm>
            <a:off x="1600200" y="2743200"/>
            <a:ext cx="1524000" cy="336550"/>
          </a:xfrm>
          <a:prstGeom prst="rect">
            <a:avLst/>
          </a:prstGeom>
          <a:noFill/>
          <a:ln w="9525">
            <a:noFill/>
            <a:miter lim="800000"/>
            <a:headEnd/>
            <a:tailEnd/>
          </a:ln>
          <a:effectLst/>
        </p:spPr>
        <p:txBody>
          <a:bodyPr>
            <a:spAutoFit/>
          </a:bodyPr>
          <a:lstStyle/>
          <a:p>
            <a:pPr algn="ctr">
              <a:spcBef>
                <a:spcPct val="50000"/>
              </a:spcBef>
            </a:pPr>
            <a:r>
              <a:rPr lang="en-US" altLang="ko-KR" sz="1600">
                <a:latin typeface="굴림" pitchFamily="34" charset="-127"/>
              </a:rPr>
              <a:t>System</a:t>
            </a:r>
          </a:p>
        </p:txBody>
      </p:sp>
      <p:sp>
        <p:nvSpPr>
          <p:cNvPr id="269317" name="Text Box 5"/>
          <p:cNvSpPr txBox="1">
            <a:spLocks noChangeArrowheads="1"/>
          </p:cNvSpPr>
          <p:nvPr/>
        </p:nvSpPr>
        <p:spPr bwMode="auto">
          <a:xfrm>
            <a:off x="3200400" y="2743200"/>
            <a:ext cx="1524000" cy="336550"/>
          </a:xfrm>
          <a:prstGeom prst="rect">
            <a:avLst/>
          </a:prstGeom>
          <a:noFill/>
          <a:ln w="9525">
            <a:noFill/>
            <a:miter lim="800000"/>
            <a:headEnd/>
            <a:tailEnd/>
          </a:ln>
          <a:effectLst/>
        </p:spPr>
        <p:txBody>
          <a:bodyPr>
            <a:spAutoFit/>
          </a:bodyPr>
          <a:lstStyle/>
          <a:p>
            <a:pPr algn="ctr">
              <a:spcBef>
                <a:spcPct val="50000"/>
              </a:spcBef>
            </a:pPr>
            <a:r>
              <a:rPr lang="en-US" altLang="ko-KR" sz="1600">
                <a:latin typeface="굴림" pitchFamily="34" charset="-127"/>
              </a:rPr>
              <a:t>Workload 1</a:t>
            </a:r>
          </a:p>
        </p:txBody>
      </p:sp>
      <p:sp>
        <p:nvSpPr>
          <p:cNvPr id="269318" name="Text Box 6"/>
          <p:cNvSpPr txBox="1">
            <a:spLocks noChangeArrowheads="1"/>
          </p:cNvSpPr>
          <p:nvPr/>
        </p:nvSpPr>
        <p:spPr bwMode="auto">
          <a:xfrm>
            <a:off x="5029200" y="2743200"/>
            <a:ext cx="1524000" cy="336550"/>
          </a:xfrm>
          <a:prstGeom prst="rect">
            <a:avLst/>
          </a:prstGeom>
          <a:noFill/>
          <a:ln w="9525">
            <a:noFill/>
            <a:miter lim="800000"/>
            <a:headEnd/>
            <a:tailEnd/>
          </a:ln>
          <a:effectLst/>
        </p:spPr>
        <p:txBody>
          <a:bodyPr>
            <a:spAutoFit/>
          </a:bodyPr>
          <a:lstStyle/>
          <a:p>
            <a:pPr algn="ctr">
              <a:spcBef>
                <a:spcPct val="50000"/>
              </a:spcBef>
            </a:pPr>
            <a:r>
              <a:rPr lang="en-US" altLang="ko-KR" sz="1600">
                <a:latin typeface="굴림" pitchFamily="34" charset="-127"/>
              </a:rPr>
              <a:t>Workload 2</a:t>
            </a:r>
          </a:p>
        </p:txBody>
      </p:sp>
      <p:sp>
        <p:nvSpPr>
          <p:cNvPr id="269319" name="Text Box 7"/>
          <p:cNvSpPr txBox="1">
            <a:spLocks noChangeArrowheads="1"/>
          </p:cNvSpPr>
          <p:nvPr/>
        </p:nvSpPr>
        <p:spPr bwMode="auto">
          <a:xfrm>
            <a:off x="1600200" y="3124200"/>
            <a:ext cx="1524000" cy="336550"/>
          </a:xfrm>
          <a:prstGeom prst="rect">
            <a:avLst/>
          </a:prstGeom>
          <a:noFill/>
          <a:ln w="9525">
            <a:noFill/>
            <a:miter lim="800000"/>
            <a:headEnd/>
            <a:tailEnd/>
          </a:ln>
          <a:effectLst/>
        </p:spPr>
        <p:txBody>
          <a:bodyPr>
            <a:spAutoFit/>
          </a:bodyPr>
          <a:lstStyle/>
          <a:p>
            <a:pPr algn="ctr">
              <a:spcBef>
                <a:spcPct val="50000"/>
              </a:spcBef>
            </a:pPr>
            <a:r>
              <a:rPr lang="en-US" altLang="ko-KR" sz="1600">
                <a:latin typeface="굴림" pitchFamily="34" charset="-127"/>
              </a:rPr>
              <a:t>A</a:t>
            </a:r>
          </a:p>
        </p:txBody>
      </p:sp>
      <p:sp>
        <p:nvSpPr>
          <p:cNvPr id="269320" name="Text Box 8"/>
          <p:cNvSpPr txBox="1">
            <a:spLocks noChangeArrowheads="1"/>
          </p:cNvSpPr>
          <p:nvPr/>
        </p:nvSpPr>
        <p:spPr bwMode="auto">
          <a:xfrm>
            <a:off x="3200400" y="3124200"/>
            <a:ext cx="1524000" cy="336550"/>
          </a:xfrm>
          <a:prstGeom prst="rect">
            <a:avLst/>
          </a:prstGeom>
          <a:noFill/>
          <a:ln w="9525">
            <a:noFill/>
            <a:miter lim="800000"/>
            <a:headEnd/>
            <a:tailEnd/>
          </a:ln>
          <a:effectLst/>
        </p:spPr>
        <p:txBody>
          <a:bodyPr>
            <a:spAutoFit/>
          </a:bodyPr>
          <a:lstStyle/>
          <a:p>
            <a:pPr algn="ctr">
              <a:spcBef>
                <a:spcPct val="50000"/>
              </a:spcBef>
            </a:pPr>
            <a:r>
              <a:rPr lang="en-US" altLang="ko-KR" sz="1600">
                <a:latin typeface="굴림" pitchFamily="34" charset="-127"/>
              </a:rPr>
              <a:t>20</a:t>
            </a:r>
          </a:p>
        </p:txBody>
      </p:sp>
      <p:sp>
        <p:nvSpPr>
          <p:cNvPr id="269321" name="Text Box 9"/>
          <p:cNvSpPr txBox="1">
            <a:spLocks noChangeArrowheads="1"/>
          </p:cNvSpPr>
          <p:nvPr/>
        </p:nvSpPr>
        <p:spPr bwMode="auto">
          <a:xfrm>
            <a:off x="5029200" y="3124200"/>
            <a:ext cx="1524000" cy="336550"/>
          </a:xfrm>
          <a:prstGeom prst="rect">
            <a:avLst/>
          </a:prstGeom>
          <a:noFill/>
          <a:ln w="9525">
            <a:noFill/>
            <a:miter lim="800000"/>
            <a:headEnd/>
            <a:tailEnd/>
          </a:ln>
          <a:effectLst/>
        </p:spPr>
        <p:txBody>
          <a:bodyPr>
            <a:spAutoFit/>
          </a:bodyPr>
          <a:lstStyle/>
          <a:p>
            <a:pPr algn="ctr">
              <a:spcBef>
                <a:spcPct val="50000"/>
              </a:spcBef>
            </a:pPr>
            <a:r>
              <a:rPr lang="en-US" altLang="ko-KR" sz="1600">
                <a:latin typeface="굴림" pitchFamily="34" charset="-127"/>
              </a:rPr>
              <a:t>10</a:t>
            </a:r>
          </a:p>
        </p:txBody>
      </p:sp>
      <p:sp>
        <p:nvSpPr>
          <p:cNvPr id="269322" name="Text Box 10"/>
          <p:cNvSpPr txBox="1">
            <a:spLocks noChangeArrowheads="1"/>
          </p:cNvSpPr>
          <p:nvPr/>
        </p:nvSpPr>
        <p:spPr bwMode="auto">
          <a:xfrm>
            <a:off x="1600200" y="3429000"/>
            <a:ext cx="1524000" cy="336550"/>
          </a:xfrm>
          <a:prstGeom prst="rect">
            <a:avLst/>
          </a:prstGeom>
          <a:noFill/>
          <a:ln w="9525">
            <a:noFill/>
            <a:miter lim="800000"/>
            <a:headEnd/>
            <a:tailEnd/>
          </a:ln>
          <a:effectLst/>
        </p:spPr>
        <p:txBody>
          <a:bodyPr>
            <a:spAutoFit/>
          </a:bodyPr>
          <a:lstStyle/>
          <a:p>
            <a:pPr algn="ctr">
              <a:spcBef>
                <a:spcPct val="50000"/>
              </a:spcBef>
            </a:pPr>
            <a:r>
              <a:rPr lang="en-US" altLang="ko-KR" sz="1600">
                <a:latin typeface="굴림" pitchFamily="34" charset="-127"/>
              </a:rPr>
              <a:t>B</a:t>
            </a:r>
          </a:p>
        </p:txBody>
      </p:sp>
      <p:sp>
        <p:nvSpPr>
          <p:cNvPr id="269323" name="Text Box 11"/>
          <p:cNvSpPr txBox="1">
            <a:spLocks noChangeArrowheads="1"/>
          </p:cNvSpPr>
          <p:nvPr/>
        </p:nvSpPr>
        <p:spPr bwMode="auto">
          <a:xfrm>
            <a:off x="3200400" y="3429000"/>
            <a:ext cx="1524000" cy="336550"/>
          </a:xfrm>
          <a:prstGeom prst="rect">
            <a:avLst/>
          </a:prstGeom>
          <a:noFill/>
          <a:ln w="9525">
            <a:noFill/>
            <a:miter lim="800000"/>
            <a:headEnd/>
            <a:tailEnd/>
          </a:ln>
          <a:effectLst/>
        </p:spPr>
        <p:txBody>
          <a:bodyPr>
            <a:spAutoFit/>
          </a:bodyPr>
          <a:lstStyle/>
          <a:p>
            <a:pPr algn="ctr">
              <a:spcBef>
                <a:spcPct val="50000"/>
              </a:spcBef>
            </a:pPr>
            <a:r>
              <a:rPr lang="en-US" altLang="ko-KR" sz="1600">
                <a:latin typeface="굴림" pitchFamily="34" charset="-127"/>
              </a:rPr>
              <a:t>10</a:t>
            </a:r>
          </a:p>
        </p:txBody>
      </p:sp>
      <p:sp>
        <p:nvSpPr>
          <p:cNvPr id="269324" name="Text Box 12"/>
          <p:cNvSpPr txBox="1">
            <a:spLocks noChangeArrowheads="1"/>
          </p:cNvSpPr>
          <p:nvPr/>
        </p:nvSpPr>
        <p:spPr bwMode="auto">
          <a:xfrm>
            <a:off x="5029200" y="3429000"/>
            <a:ext cx="1524000" cy="336550"/>
          </a:xfrm>
          <a:prstGeom prst="rect">
            <a:avLst/>
          </a:prstGeom>
          <a:noFill/>
          <a:ln w="9525">
            <a:noFill/>
            <a:miter lim="800000"/>
            <a:headEnd/>
            <a:tailEnd/>
          </a:ln>
          <a:effectLst/>
        </p:spPr>
        <p:txBody>
          <a:bodyPr>
            <a:spAutoFit/>
          </a:bodyPr>
          <a:lstStyle/>
          <a:p>
            <a:pPr algn="ctr">
              <a:spcBef>
                <a:spcPct val="50000"/>
              </a:spcBef>
            </a:pPr>
            <a:r>
              <a:rPr lang="en-US" altLang="ko-KR" sz="1600">
                <a:latin typeface="굴림" pitchFamily="34" charset="-127"/>
              </a:rPr>
              <a:t>20</a:t>
            </a:r>
          </a:p>
        </p:txBody>
      </p:sp>
      <p:sp>
        <p:nvSpPr>
          <p:cNvPr id="269325" name="Line 13"/>
          <p:cNvSpPr>
            <a:spLocks noChangeShapeType="1"/>
          </p:cNvSpPr>
          <p:nvPr/>
        </p:nvSpPr>
        <p:spPr bwMode="auto">
          <a:xfrm>
            <a:off x="1828800" y="2743200"/>
            <a:ext cx="6172200" cy="0"/>
          </a:xfrm>
          <a:prstGeom prst="line">
            <a:avLst/>
          </a:prstGeom>
          <a:noFill/>
          <a:ln w="9525">
            <a:solidFill>
              <a:schemeClr val="tx1"/>
            </a:solidFill>
            <a:round/>
            <a:headEnd/>
            <a:tailEnd/>
          </a:ln>
          <a:effectLst/>
        </p:spPr>
        <p:txBody>
          <a:bodyPr wrap="none"/>
          <a:lstStyle/>
          <a:p>
            <a:endParaRPr lang="en-US"/>
          </a:p>
        </p:txBody>
      </p:sp>
      <p:sp>
        <p:nvSpPr>
          <p:cNvPr id="269326" name="Line 14"/>
          <p:cNvSpPr>
            <a:spLocks noChangeShapeType="1"/>
          </p:cNvSpPr>
          <p:nvPr/>
        </p:nvSpPr>
        <p:spPr bwMode="auto">
          <a:xfrm>
            <a:off x="1828800" y="3124200"/>
            <a:ext cx="6172200" cy="0"/>
          </a:xfrm>
          <a:prstGeom prst="line">
            <a:avLst/>
          </a:prstGeom>
          <a:noFill/>
          <a:ln w="9525">
            <a:solidFill>
              <a:schemeClr val="tx1"/>
            </a:solidFill>
            <a:round/>
            <a:headEnd/>
            <a:tailEnd/>
          </a:ln>
          <a:effectLst/>
        </p:spPr>
        <p:txBody>
          <a:bodyPr wrap="none"/>
          <a:lstStyle/>
          <a:p>
            <a:endParaRPr lang="en-US"/>
          </a:p>
        </p:txBody>
      </p:sp>
      <p:sp>
        <p:nvSpPr>
          <p:cNvPr id="269327" name="Line 15"/>
          <p:cNvSpPr>
            <a:spLocks noChangeShapeType="1"/>
          </p:cNvSpPr>
          <p:nvPr/>
        </p:nvSpPr>
        <p:spPr bwMode="auto">
          <a:xfrm>
            <a:off x="1828800" y="3810000"/>
            <a:ext cx="6172200" cy="0"/>
          </a:xfrm>
          <a:prstGeom prst="line">
            <a:avLst/>
          </a:prstGeom>
          <a:noFill/>
          <a:ln w="9525">
            <a:solidFill>
              <a:schemeClr val="tx1"/>
            </a:solidFill>
            <a:round/>
            <a:headEnd/>
            <a:tailEnd/>
          </a:ln>
          <a:effectLst/>
        </p:spPr>
        <p:txBody>
          <a:bodyPr wrap="none"/>
          <a:lstStyle/>
          <a:p>
            <a:endParaRPr lang="en-US"/>
          </a:p>
        </p:txBody>
      </p:sp>
      <p:sp>
        <p:nvSpPr>
          <p:cNvPr id="269328" name="Text Box 16"/>
          <p:cNvSpPr txBox="1">
            <a:spLocks noChangeArrowheads="1"/>
          </p:cNvSpPr>
          <p:nvPr/>
        </p:nvSpPr>
        <p:spPr bwMode="auto">
          <a:xfrm>
            <a:off x="6705600" y="2743200"/>
            <a:ext cx="1524000" cy="336550"/>
          </a:xfrm>
          <a:prstGeom prst="rect">
            <a:avLst/>
          </a:prstGeom>
          <a:noFill/>
          <a:ln w="9525">
            <a:noFill/>
            <a:miter lim="800000"/>
            <a:headEnd/>
            <a:tailEnd/>
          </a:ln>
          <a:effectLst/>
        </p:spPr>
        <p:txBody>
          <a:bodyPr>
            <a:spAutoFit/>
          </a:bodyPr>
          <a:lstStyle/>
          <a:p>
            <a:pPr algn="ctr">
              <a:spcBef>
                <a:spcPct val="50000"/>
              </a:spcBef>
            </a:pPr>
            <a:r>
              <a:rPr lang="en-US" altLang="ko-KR" sz="1600">
                <a:latin typeface="굴림" pitchFamily="34" charset="-127"/>
              </a:rPr>
              <a:t>Average</a:t>
            </a:r>
          </a:p>
        </p:txBody>
      </p:sp>
      <p:sp>
        <p:nvSpPr>
          <p:cNvPr id="269329" name="Text Box 17"/>
          <p:cNvSpPr txBox="1">
            <a:spLocks noChangeArrowheads="1"/>
          </p:cNvSpPr>
          <p:nvPr/>
        </p:nvSpPr>
        <p:spPr bwMode="auto">
          <a:xfrm>
            <a:off x="6705600" y="3124200"/>
            <a:ext cx="1524000" cy="336550"/>
          </a:xfrm>
          <a:prstGeom prst="rect">
            <a:avLst/>
          </a:prstGeom>
          <a:noFill/>
          <a:ln w="9525">
            <a:noFill/>
            <a:miter lim="800000"/>
            <a:headEnd/>
            <a:tailEnd/>
          </a:ln>
          <a:effectLst/>
        </p:spPr>
        <p:txBody>
          <a:bodyPr>
            <a:spAutoFit/>
          </a:bodyPr>
          <a:lstStyle/>
          <a:p>
            <a:pPr algn="ctr">
              <a:spcBef>
                <a:spcPct val="50000"/>
              </a:spcBef>
            </a:pPr>
            <a:r>
              <a:rPr lang="en-US" altLang="ko-KR" sz="1600">
                <a:latin typeface="굴림" pitchFamily="34" charset="-127"/>
              </a:rPr>
              <a:t>15</a:t>
            </a:r>
          </a:p>
        </p:txBody>
      </p:sp>
      <p:sp>
        <p:nvSpPr>
          <p:cNvPr id="269330" name="Text Box 18"/>
          <p:cNvSpPr txBox="1">
            <a:spLocks noChangeArrowheads="1"/>
          </p:cNvSpPr>
          <p:nvPr/>
        </p:nvSpPr>
        <p:spPr bwMode="auto">
          <a:xfrm>
            <a:off x="6705600" y="3429000"/>
            <a:ext cx="1524000" cy="336550"/>
          </a:xfrm>
          <a:prstGeom prst="rect">
            <a:avLst/>
          </a:prstGeom>
          <a:noFill/>
          <a:ln w="9525">
            <a:noFill/>
            <a:miter lim="800000"/>
            <a:headEnd/>
            <a:tailEnd/>
          </a:ln>
          <a:effectLst/>
        </p:spPr>
        <p:txBody>
          <a:bodyPr>
            <a:spAutoFit/>
          </a:bodyPr>
          <a:lstStyle/>
          <a:p>
            <a:pPr algn="ctr">
              <a:spcBef>
                <a:spcPct val="50000"/>
              </a:spcBef>
            </a:pPr>
            <a:r>
              <a:rPr lang="en-US" altLang="ko-KR" sz="1600">
                <a:latin typeface="굴림" pitchFamily="34" charset="-127"/>
              </a:rPr>
              <a:t>15</a:t>
            </a:r>
          </a:p>
        </p:txBody>
      </p:sp>
      <p:sp>
        <p:nvSpPr>
          <p:cNvPr id="269331" name="Rectangle 19" descr="Rectangle: Click to edit Master text styles&#10;Second level&#10;Third level&#10;Fourth level&#10;Fifth level"/>
          <p:cNvSpPr>
            <a:spLocks noChangeArrowheads="1"/>
          </p:cNvSpPr>
          <p:nvPr/>
        </p:nvSpPr>
        <p:spPr bwMode="auto">
          <a:xfrm>
            <a:off x="762000" y="4038600"/>
            <a:ext cx="7772400" cy="685800"/>
          </a:xfrm>
          <a:prstGeom prst="rect">
            <a:avLst/>
          </a:prstGeom>
          <a:noFill/>
          <a:ln w="9525">
            <a:noFill/>
            <a:miter lim="800000"/>
            <a:headEnd/>
            <a:tailEnd/>
          </a:ln>
          <a:effectLst/>
        </p:spPr>
        <p:txBody>
          <a:bodyPr/>
          <a:lstStyle/>
          <a:p>
            <a:pPr marL="742950" lvl="1" indent="-285750">
              <a:spcBef>
                <a:spcPct val="20000"/>
              </a:spcBef>
              <a:buClr>
                <a:schemeClr val="tx1"/>
              </a:buClr>
              <a:buSzPct val="60000"/>
              <a:buFont typeface="Wingdings" pitchFamily="2" charset="2"/>
              <a:buChar char="n"/>
            </a:pPr>
            <a:r>
              <a:rPr lang="en-US" altLang="ko-KR" sz="1800">
                <a:latin typeface="굴림" pitchFamily="34" charset="-127"/>
              </a:rPr>
              <a:t>The second way is to consider the ratio of the performances </a:t>
            </a:r>
          </a:p>
          <a:p>
            <a:pPr marL="742950" lvl="1" indent="-285750">
              <a:spcBef>
                <a:spcPct val="20000"/>
              </a:spcBef>
              <a:buClr>
                <a:schemeClr val="tx1"/>
              </a:buClr>
              <a:buSzPct val="60000"/>
              <a:buFont typeface="Wingdings" pitchFamily="2" charset="2"/>
              <a:buNone/>
            </a:pPr>
            <a:r>
              <a:rPr lang="en-US" altLang="ko-KR" sz="1800">
                <a:latin typeface="굴림" pitchFamily="34" charset="-127"/>
              </a:rPr>
              <a:t>    with system B as the base. </a:t>
            </a:r>
          </a:p>
        </p:txBody>
      </p:sp>
      <p:sp>
        <p:nvSpPr>
          <p:cNvPr id="269332" name="Text Box 20"/>
          <p:cNvSpPr txBox="1">
            <a:spLocks noChangeArrowheads="1"/>
          </p:cNvSpPr>
          <p:nvPr/>
        </p:nvSpPr>
        <p:spPr bwMode="auto">
          <a:xfrm>
            <a:off x="1676400" y="4800600"/>
            <a:ext cx="1524000" cy="336550"/>
          </a:xfrm>
          <a:prstGeom prst="rect">
            <a:avLst/>
          </a:prstGeom>
          <a:noFill/>
          <a:ln w="9525">
            <a:noFill/>
            <a:miter lim="800000"/>
            <a:headEnd/>
            <a:tailEnd/>
          </a:ln>
          <a:effectLst/>
        </p:spPr>
        <p:txBody>
          <a:bodyPr>
            <a:spAutoFit/>
          </a:bodyPr>
          <a:lstStyle/>
          <a:p>
            <a:pPr algn="ctr">
              <a:spcBef>
                <a:spcPct val="50000"/>
              </a:spcBef>
            </a:pPr>
            <a:r>
              <a:rPr lang="en-US" altLang="ko-KR" sz="1600">
                <a:latin typeface="굴림" pitchFamily="34" charset="-127"/>
              </a:rPr>
              <a:t>System</a:t>
            </a:r>
          </a:p>
        </p:txBody>
      </p:sp>
      <p:sp>
        <p:nvSpPr>
          <p:cNvPr id="269333" name="Text Box 21"/>
          <p:cNvSpPr txBox="1">
            <a:spLocks noChangeArrowheads="1"/>
          </p:cNvSpPr>
          <p:nvPr/>
        </p:nvSpPr>
        <p:spPr bwMode="auto">
          <a:xfrm>
            <a:off x="3276600" y="4800600"/>
            <a:ext cx="1524000" cy="336550"/>
          </a:xfrm>
          <a:prstGeom prst="rect">
            <a:avLst/>
          </a:prstGeom>
          <a:noFill/>
          <a:ln w="9525">
            <a:noFill/>
            <a:miter lim="800000"/>
            <a:headEnd/>
            <a:tailEnd/>
          </a:ln>
          <a:effectLst/>
        </p:spPr>
        <p:txBody>
          <a:bodyPr>
            <a:spAutoFit/>
          </a:bodyPr>
          <a:lstStyle/>
          <a:p>
            <a:pPr algn="ctr">
              <a:spcBef>
                <a:spcPct val="50000"/>
              </a:spcBef>
            </a:pPr>
            <a:r>
              <a:rPr lang="en-US" altLang="ko-KR" sz="1600">
                <a:latin typeface="굴림" pitchFamily="34" charset="-127"/>
              </a:rPr>
              <a:t>Workload 1</a:t>
            </a:r>
          </a:p>
        </p:txBody>
      </p:sp>
      <p:sp>
        <p:nvSpPr>
          <p:cNvPr id="269334" name="Text Box 22"/>
          <p:cNvSpPr txBox="1">
            <a:spLocks noChangeArrowheads="1"/>
          </p:cNvSpPr>
          <p:nvPr/>
        </p:nvSpPr>
        <p:spPr bwMode="auto">
          <a:xfrm>
            <a:off x="5105400" y="4800600"/>
            <a:ext cx="1524000" cy="336550"/>
          </a:xfrm>
          <a:prstGeom prst="rect">
            <a:avLst/>
          </a:prstGeom>
          <a:noFill/>
          <a:ln w="9525">
            <a:noFill/>
            <a:miter lim="800000"/>
            <a:headEnd/>
            <a:tailEnd/>
          </a:ln>
          <a:effectLst/>
        </p:spPr>
        <p:txBody>
          <a:bodyPr>
            <a:spAutoFit/>
          </a:bodyPr>
          <a:lstStyle/>
          <a:p>
            <a:pPr algn="ctr">
              <a:spcBef>
                <a:spcPct val="50000"/>
              </a:spcBef>
            </a:pPr>
            <a:r>
              <a:rPr lang="en-US" altLang="ko-KR" sz="1600">
                <a:latin typeface="굴림" pitchFamily="34" charset="-127"/>
              </a:rPr>
              <a:t>Workload 2</a:t>
            </a:r>
          </a:p>
        </p:txBody>
      </p:sp>
      <p:sp>
        <p:nvSpPr>
          <p:cNvPr id="269335" name="Text Box 23"/>
          <p:cNvSpPr txBox="1">
            <a:spLocks noChangeArrowheads="1"/>
          </p:cNvSpPr>
          <p:nvPr/>
        </p:nvSpPr>
        <p:spPr bwMode="auto">
          <a:xfrm>
            <a:off x="1676400" y="5181600"/>
            <a:ext cx="1524000" cy="336550"/>
          </a:xfrm>
          <a:prstGeom prst="rect">
            <a:avLst/>
          </a:prstGeom>
          <a:noFill/>
          <a:ln w="9525">
            <a:noFill/>
            <a:miter lim="800000"/>
            <a:headEnd/>
            <a:tailEnd/>
          </a:ln>
          <a:effectLst/>
        </p:spPr>
        <p:txBody>
          <a:bodyPr>
            <a:spAutoFit/>
          </a:bodyPr>
          <a:lstStyle/>
          <a:p>
            <a:pPr algn="ctr">
              <a:spcBef>
                <a:spcPct val="50000"/>
              </a:spcBef>
            </a:pPr>
            <a:r>
              <a:rPr lang="en-US" altLang="ko-KR" sz="1600">
                <a:latin typeface="굴림" pitchFamily="34" charset="-127"/>
              </a:rPr>
              <a:t>A</a:t>
            </a:r>
          </a:p>
        </p:txBody>
      </p:sp>
      <p:sp>
        <p:nvSpPr>
          <p:cNvPr id="269336" name="Text Box 24"/>
          <p:cNvSpPr txBox="1">
            <a:spLocks noChangeArrowheads="1"/>
          </p:cNvSpPr>
          <p:nvPr/>
        </p:nvSpPr>
        <p:spPr bwMode="auto">
          <a:xfrm>
            <a:off x="3276600" y="5181600"/>
            <a:ext cx="1524000" cy="336550"/>
          </a:xfrm>
          <a:prstGeom prst="rect">
            <a:avLst/>
          </a:prstGeom>
          <a:noFill/>
          <a:ln w="9525">
            <a:noFill/>
            <a:miter lim="800000"/>
            <a:headEnd/>
            <a:tailEnd/>
          </a:ln>
          <a:effectLst/>
        </p:spPr>
        <p:txBody>
          <a:bodyPr>
            <a:spAutoFit/>
          </a:bodyPr>
          <a:lstStyle/>
          <a:p>
            <a:pPr algn="ctr">
              <a:spcBef>
                <a:spcPct val="50000"/>
              </a:spcBef>
            </a:pPr>
            <a:r>
              <a:rPr lang="en-US" altLang="ko-KR" sz="1600">
                <a:latin typeface="굴림" pitchFamily="34" charset="-127"/>
              </a:rPr>
              <a:t>2</a:t>
            </a:r>
          </a:p>
        </p:txBody>
      </p:sp>
      <p:sp>
        <p:nvSpPr>
          <p:cNvPr id="269337" name="Text Box 25"/>
          <p:cNvSpPr txBox="1">
            <a:spLocks noChangeArrowheads="1"/>
          </p:cNvSpPr>
          <p:nvPr/>
        </p:nvSpPr>
        <p:spPr bwMode="auto">
          <a:xfrm>
            <a:off x="5105400" y="5181600"/>
            <a:ext cx="1524000" cy="336550"/>
          </a:xfrm>
          <a:prstGeom prst="rect">
            <a:avLst/>
          </a:prstGeom>
          <a:noFill/>
          <a:ln w="9525">
            <a:noFill/>
            <a:miter lim="800000"/>
            <a:headEnd/>
            <a:tailEnd/>
          </a:ln>
          <a:effectLst/>
        </p:spPr>
        <p:txBody>
          <a:bodyPr>
            <a:spAutoFit/>
          </a:bodyPr>
          <a:lstStyle/>
          <a:p>
            <a:pPr algn="ctr">
              <a:spcBef>
                <a:spcPct val="50000"/>
              </a:spcBef>
            </a:pPr>
            <a:r>
              <a:rPr lang="en-US" altLang="ko-KR" sz="1600">
                <a:latin typeface="굴림" pitchFamily="34" charset="-127"/>
              </a:rPr>
              <a:t>0.5</a:t>
            </a:r>
          </a:p>
        </p:txBody>
      </p:sp>
      <p:sp>
        <p:nvSpPr>
          <p:cNvPr id="269338" name="Text Box 26"/>
          <p:cNvSpPr txBox="1">
            <a:spLocks noChangeArrowheads="1"/>
          </p:cNvSpPr>
          <p:nvPr/>
        </p:nvSpPr>
        <p:spPr bwMode="auto">
          <a:xfrm>
            <a:off x="1676400" y="5486400"/>
            <a:ext cx="1524000" cy="336550"/>
          </a:xfrm>
          <a:prstGeom prst="rect">
            <a:avLst/>
          </a:prstGeom>
          <a:noFill/>
          <a:ln w="9525">
            <a:noFill/>
            <a:miter lim="800000"/>
            <a:headEnd/>
            <a:tailEnd/>
          </a:ln>
          <a:effectLst/>
        </p:spPr>
        <p:txBody>
          <a:bodyPr>
            <a:spAutoFit/>
          </a:bodyPr>
          <a:lstStyle/>
          <a:p>
            <a:pPr algn="ctr">
              <a:spcBef>
                <a:spcPct val="50000"/>
              </a:spcBef>
            </a:pPr>
            <a:r>
              <a:rPr lang="en-US" altLang="ko-KR" sz="1600">
                <a:latin typeface="굴림" pitchFamily="34" charset="-127"/>
              </a:rPr>
              <a:t>B</a:t>
            </a:r>
          </a:p>
        </p:txBody>
      </p:sp>
      <p:sp>
        <p:nvSpPr>
          <p:cNvPr id="269339" name="Text Box 27"/>
          <p:cNvSpPr txBox="1">
            <a:spLocks noChangeArrowheads="1"/>
          </p:cNvSpPr>
          <p:nvPr/>
        </p:nvSpPr>
        <p:spPr bwMode="auto">
          <a:xfrm>
            <a:off x="3276600" y="5486400"/>
            <a:ext cx="1524000" cy="336550"/>
          </a:xfrm>
          <a:prstGeom prst="rect">
            <a:avLst/>
          </a:prstGeom>
          <a:noFill/>
          <a:ln w="9525">
            <a:noFill/>
            <a:miter lim="800000"/>
            <a:headEnd/>
            <a:tailEnd/>
          </a:ln>
          <a:effectLst/>
        </p:spPr>
        <p:txBody>
          <a:bodyPr>
            <a:spAutoFit/>
          </a:bodyPr>
          <a:lstStyle/>
          <a:p>
            <a:pPr algn="ctr">
              <a:spcBef>
                <a:spcPct val="50000"/>
              </a:spcBef>
            </a:pPr>
            <a:r>
              <a:rPr lang="en-US" altLang="ko-KR" sz="1600">
                <a:latin typeface="굴림" pitchFamily="34" charset="-127"/>
              </a:rPr>
              <a:t>1</a:t>
            </a:r>
          </a:p>
        </p:txBody>
      </p:sp>
      <p:sp>
        <p:nvSpPr>
          <p:cNvPr id="269340" name="Text Box 28"/>
          <p:cNvSpPr txBox="1">
            <a:spLocks noChangeArrowheads="1"/>
          </p:cNvSpPr>
          <p:nvPr/>
        </p:nvSpPr>
        <p:spPr bwMode="auto">
          <a:xfrm>
            <a:off x="5105400" y="5486400"/>
            <a:ext cx="1524000" cy="336550"/>
          </a:xfrm>
          <a:prstGeom prst="rect">
            <a:avLst/>
          </a:prstGeom>
          <a:noFill/>
          <a:ln w="9525">
            <a:noFill/>
            <a:miter lim="800000"/>
            <a:headEnd/>
            <a:tailEnd/>
          </a:ln>
          <a:effectLst/>
        </p:spPr>
        <p:txBody>
          <a:bodyPr>
            <a:spAutoFit/>
          </a:bodyPr>
          <a:lstStyle/>
          <a:p>
            <a:pPr algn="ctr">
              <a:spcBef>
                <a:spcPct val="50000"/>
              </a:spcBef>
            </a:pPr>
            <a:r>
              <a:rPr lang="en-US" altLang="ko-KR" sz="1600">
                <a:latin typeface="굴림" pitchFamily="34" charset="-127"/>
              </a:rPr>
              <a:t>1</a:t>
            </a:r>
          </a:p>
        </p:txBody>
      </p:sp>
      <p:sp>
        <p:nvSpPr>
          <p:cNvPr id="269341" name="Line 29"/>
          <p:cNvSpPr>
            <a:spLocks noChangeShapeType="1"/>
          </p:cNvSpPr>
          <p:nvPr/>
        </p:nvSpPr>
        <p:spPr bwMode="auto">
          <a:xfrm>
            <a:off x="1905000" y="4800600"/>
            <a:ext cx="6172200" cy="0"/>
          </a:xfrm>
          <a:prstGeom prst="line">
            <a:avLst/>
          </a:prstGeom>
          <a:noFill/>
          <a:ln w="9525">
            <a:solidFill>
              <a:schemeClr val="tx1"/>
            </a:solidFill>
            <a:round/>
            <a:headEnd/>
            <a:tailEnd/>
          </a:ln>
          <a:effectLst/>
        </p:spPr>
        <p:txBody>
          <a:bodyPr wrap="none"/>
          <a:lstStyle/>
          <a:p>
            <a:endParaRPr lang="en-US"/>
          </a:p>
        </p:txBody>
      </p:sp>
      <p:sp>
        <p:nvSpPr>
          <p:cNvPr id="269342" name="Line 30"/>
          <p:cNvSpPr>
            <a:spLocks noChangeShapeType="1"/>
          </p:cNvSpPr>
          <p:nvPr/>
        </p:nvSpPr>
        <p:spPr bwMode="auto">
          <a:xfrm>
            <a:off x="1905000" y="5181600"/>
            <a:ext cx="6172200" cy="0"/>
          </a:xfrm>
          <a:prstGeom prst="line">
            <a:avLst/>
          </a:prstGeom>
          <a:noFill/>
          <a:ln w="9525">
            <a:solidFill>
              <a:schemeClr val="tx1"/>
            </a:solidFill>
            <a:round/>
            <a:headEnd/>
            <a:tailEnd/>
          </a:ln>
          <a:effectLst/>
        </p:spPr>
        <p:txBody>
          <a:bodyPr wrap="none"/>
          <a:lstStyle/>
          <a:p>
            <a:endParaRPr lang="en-US"/>
          </a:p>
        </p:txBody>
      </p:sp>
      <p:sp>
        <p:nvSpPr>
          <p:cNvPr id="269343" name="Line 31"/>
          <p:cNvSpPr>
            <a:spLocks noChangeShapeType="1"/>
          </p:cNvSpPr>
          <p:nvPr/>
        </p:nvSpPr>
        <p:spPr bwMode="auto">
          <a:xfrm>
            <a:off x="1905000" y="5867400"/>
            <a:ext cx="6172200" cy="0"/>
          </a:xfrm>
          <a:prstGeom prst="line">
            <a:avLst/>
          </a:prstGeom>
          <a:noFill/>
          <a:ln w="9525">
            <a:solidFill>
              <a:schemeClr val="tx1"/>
            </a:solidFill>
            <a:round/>
            <a:headEnd/>
            <a:tailEnd/>
          </a:ln>
          <a:effectLst/>
        </p:spPr>
        <p:txBody>
          <a:bodyPr wrap="none"/>
          <a:lstStyle/>
          <a:p>
            <a:endParaRPr lang="en-US"/>
          </a:p>
        </p:txBody>
      </p:sp>
      <p:sp>
        <p:nvSpPr>
          <p:cNvPr id="269344" name="Text Box 32"/>
          <p:cNvSpPr txBox="1">
            <a:spLocks noChangeArrowheads="1"/>
          </p:cNvSpPr>
          <p:nvPr/>
        </p:nvSpPr>
        <p:spPr bwMode="auto">
          <a:xfrm>
            <a:off x="6781800" y="4800600"/>
            <a:ext cx="1524000" cy="336550"/>
          </a:xfrm>
          <a:prstGeom prst="rect">
            <a:avLst/>
          </a:prstGeom>
          <a:noFill/>
          <a:ln w="9525">
            <a:noFill/>
            <a:miter lim="800000"/>
            <a:headEnd/>
            <a:tailEnd/>
          </a:ln>
          <a:effectLst/>
        </p:spPr>
        <p:txBody>
          <a:bodyPr>
            <a:spAutoFit/>
          </a:bodyPr>
          <a:lstStyle/>
          <a:p>
            <a:pPr algn="ctr">
              <a:spcBef>
                <a:spcPct val="50000"/>
              </a:spcBef>
            </a:pPr>
            <a:r>
              <a:rPr lang="en-US" altLang="ko-KR" sz="1600">
                <a:latin typeface="굴림" pitchFamily="34" charset="-127"/>
              </a:rPr>
              <a:t>Average</a:t>
            </a:r>
          </a:p>
        </p:txBody>
      </p:sp>
      <p:sp>
        <p:nvSpPr>
          <p:cNvPr id="269345" name="Text Box 33"/>
          <p:cNvSpPr txBox="1">
            <a:spLocks noChangeArrowheads="1"/>
          </p:cNvSpPr>
          <p:nvPr/>
        </p:nvSpPr>
        <p:spPr bwMode="auto">
          <a:xfrm>
            <a:off x="6781800" y="5181600"/>
            <a:ext cx="1524000" cy="336550"/>
          </a:xfrm>
          <a:prstGeom prst="rect">
            <a:avLst/>
          </a:prstGeom>
          <a:noFill/>
          <a:ln w="9525">
            <a:noFill/>
            <a:miter lim="800000"/>
            <a:headEnd/>
            <a:tailEnd/>
          </a:ln>
          <a:effectLst/>
        </p:spPr>
        <p:txBody>
          <a:bodyPr>
            <a:spAutoFit/>
          </a:bodyPr>
          <a:lstStyle/>
          <a:p>
            <a:pPr algn="ctr">
              <a:spcBef>
                <a:spcPct val="50000"/>
              </a:spcBef>
            </a:pPr>
            <a:r>
              <a:rPr lang="en-US" altLang="ko-KR" sz="1600">
                <a:latin typeface="굴림" pitchFamily="34" charset="-127"/>
              </a:rPr>
              <a:t>1.25</a:t>
            </a:r>
          </a:p>
        </p:txBody>
      </p:sp>
      <p:sp>
        <p:nvSpPr>
          <p:cNvPr id="269346" name="Text Box 34"/>
          <p:cNvSpPr txBox="1">
            <a:spLocks noChangeArrowheads="1"/>
          </p:cNvSpPr>
          <p:nvPr/>
        </p:nvSpPr>
        <p:spPr bwMode="auto">
          <a:xfrm>
            <a:off x="6781800" y="5486400"/>
            <a:ext cx="1524000" cy="336550"/>
          </a:xfrm>
          <a:prstGeom prst="rect">
            <a:avLst/>
          </a:prstGeom>
          <a:noFill/>
          <a:ln w="9525">
            <a:noFill/>
            <a:miter lim="800000"/>
            <a:headEnd/>
            <a:tailEnd/>
          </a:ln>
          <a:effectLst/>
        </p:spPr>
        <p:txBody>
          <a:bodyPr>
            <a:spAutoFit/>
          </a:bodyPr>
          <a:lstStyle/>
          <a:p>
            <a:pPr algn="ctr">
              <a:spcBef>
                <a:spcPct val="50000"/>
              </a:spcBef>
            </a:pPr>
            <a:r>
              <a:rPr lang="en-US" altLang="ko-KR" sz="1600">
                <a:latin typeface="굴림" pitchFamily="34" charset="-127"/>
              </a:rPr>
              <a:t>1</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r>
              <a:rPr lang="en-US" altLang="ko-KR" sz="2000"/>
              <a:t>1.9 Types of Models</a:t>
            </a:r>
          </a:p>
        </p:txBody>
      </p:sp>
      <p:sp>
        <p:nvSpPr>
          <p:cNvPr id="122883" name="Rectangle 3" descr="Rectangle: Click to edit Master text styles&#10;Second level&#10;Third level&#10;Fourth level&#10;Fifth level"/>
          <p:cNvSpPr>
            <a:spLocks noGrp="1" noChangeArrowheads="1"/>
          </p:cNvSpPr>
          <p:nvPr>
            <p:ph type="body" idx="1"/>
          </p:nvPr>
        </p:nvSpPr>
        <p:spPr/>
        <p:txBody>
          <a:bodyPr/>
          <a:lstStyle/>
          <a:p>
            <a:r>
              <a:rPr lang="en-US" altLang="ko-KR" sz="2000"/>
              <a:t>Static or Dynamic Simulation Models</a:t>
            </a:r>
          </a:p>
          <a:p>
            <a:pPr lvl="1"/>
            <a:r>
              <a:rPr lang="en-US" altLang="ko-KR" sz="1800"/>
              <a:t>Static simulation model (called Monte Carlo simulation) represents a system at a particular point in time.</a:t>
            </a:r>
          </a:p>
          <a:p>
            <a:pPr lvl="1"/>
            <a:r>
              <a:rPr lang="en-US" altLang="ko-KR" sz="1800"/>
              <a:t>Dynamic simulation model represents systems as they change over time</a:t>
            </a:r>
          </a:p>
          <a:p>
            <a:r>
              <a:rPr lang="en-US" altLang="ko-KR" sz="2000"/>
              <a:t>Deterministic or Stochastic Simulation Models</a:t>
            </a:r>
          </a:p>
          <a:p>
            <a:pPr lvl="1"/>
            <a:r>
              <a:rPr lang="en-US" altLang="ko-KR" sz="1800"/>
              <a:t>Deterministic simulation models contain no random variables and have a known set of inputs which will result in a unique set of outputs</a:t>
            </a:r>
          </a:p>
          <a:p>
            <a:pPr lvl="1"/>
            <a:r>
              <a:rPr lang="en-US" altLang="ko-KR" sz="1800"/>
              <a:t>Stochastic simulation model has one or more random variables as inputs. Random inputs lead to random outputs.</a:t>
            </a:r>
          </a:p>
          <a:p>
            <a:r>
              <a:rPr lang="en-US" altLang="ko-KR" sz="2000"/>
              <a:t>The model of interest in this class is discrete, dynamic, and stochastic.</a:t>
            </a:r>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ChangeArrowheads="1"/>
          </p:cNvSpPr>
          <p:nvPr>
            <p:ph type="title"/>
          </p:nvPr>
        </p:nvSpPr>
        <p:spPr>
          <a:xfrm>
            <a:off x="533400" y="620713"/>
            <a:ext cx="7162800" cy="609600"/>
          </a:xfrm>
          <a:noFill/>
          <a:ln/>
        </p:spPr>
        <p:txBody>
          <a:bodyPr/>
          <a:lstStyle/>
          <a:p>
            <a:r>
              <a:rPr lang="en-US" altLang="ko-KR" sz="2400"/>
              <a:t>1.2 The Art of Performance Evaluation(4)</a:t>
            </a:r>
          </a:p>
        </p:txBody>
      </p:sp>
      <p:sp>
        <p:nvSpPr>
          <p:cNvPr id="270339" name="Rectangle 3" descr="Rectangle: Click to edit Master text styles&#10;Second level&#10;Third level&#10;Fourth level&#10;Fifth level"/>
          <p:cNvSpPr>
            <a:spLocks noGrp="1" noChangeArrowheads="1"/>
          </p:cNvSpPr>
          <p:nvPr>
            <p:ph type="body" idx="1"/>
          </p:nvPr>
        </p:nvSpPr>
        <p:spPr>
          <a:xfrm>
            <a:off x="838200" y="1447800"/>
            <a:ext cx="7772400" cy="1122363"/>
          </a:xfrm>
          <a:noFill/>
          <a:ln/>
        </p:spPr>
        <p:txBody>
          <a:bodyPr/>
          <a:lstStyle/>
          <a:p>
            <a:r>
              <a:rPr lang="en-US" altLang="ko-KR" sz="2000"/>
              <a:t>Example 1.7 (Cont.)</a:t>
            </a:r>
          </a:p>
          <a:p>
            <a:pPr lvl="1"/>
            <a:r>
              <a:rPr lang="en-US" altLang="ko-KR" sz="1800"/>
              <a:t>The third way is to consider the performance ratio with system </a:t>
            </a:r>
          </a:p>
          <a:p>
            <a:pPr lvl="1">
              <a:buFont typeface="Wingdings" pitchFamily="2" charset="2"/>
              <a:buNone/>
            </a:pPr>
            <a:r>
              <a:rPr lang="en-US" altLang="ko-KR" sz="1800"/>
              <a:t>    A as the base.</a:t>
            </a:r>
          </a:p>
        </p:txBody>
      </p:sp>
      <p:sp>
        <p:nvSpPr>
          <p:cNvPr id="270340" name="Text Box 4"/>
          <p:cNvSpPr txBox="1">
            <a:spLocks noChangeArrowheads="1"/>
          </p:cNvSpPr>
          <p:nvPr/>
        </p:nvSpPr>
        <p:spPr bwMode="auto">
          <a:xfrm>
            <a:off x="1524000" y="2895600"/>
            <a:ext cx="1524000" cy="336550"/>
          </a:xfrm>
          <a:prstGeom prst="rect">
            <a:avLst/>
          </a:prstGeom>
          <a:noFill/>
          <a:ln w="9525">
            <a:noFill/>
            <a:miter lim="800000"/>
            <a:headEnd/>
            <a:tailEnd/>
          </a:ln>
          <a:effectLst/>
        </p:spPr>
        <p:txBody>
          <a:bodyPr>
            <a:spAutoFit/>
          </a:bodyPr>
          <a:lstStyle/>
          <a:p>
            <a:pPr algn="ctr">
              <a:spcBef>
                <a:spcPct val="50000"/>
              </a:spcBef>
            </a:pPr>
            <a:r>
              <a:rPr lang="en-US" altLang="ko-KR" sz="1600">
                <a:latin typeface="굴림" pitchFamily="34" charset="-127"/>
              </a:rPr>
              <a:t>System</a:t>
            </a:r>
          </a:p>
        </p:txBody>
      </p:sp>
      <p:sp>
        <p:nvSpPr>
          <p:cNvPr id="270341" name="Text Box 5"/>
          <p:cNvSpPr txBox="1">
            <a:spLocks noChangeArrowheads="1"/>
          </p:cNvSpPr>
          <p:nvPr/>
        </p:nvSpPr>
        <p:spPr bwMode="auto">
          <a:xfrm>
            <a:off x="3124200" y="2895600"/>
            <a:ext cx="1524000" cy="336550"/>
          </a:xfrm>
          <a:prstGeom prst="rect">
            <a:avLst/>
          </a:prstGeom>
          <a:noFill/>
          <a:ln w="9525">
            <a:noFill/>
            <a:miter lim="800000"/>
            <a:headEnd/>
            <a:tailEnd/>
          </a:ln>
          <a:effectLst/>
        </p:spPr>
        <p:txBody>
          <a:bodyPr>
            <a:spAutoFit/>
          </a:bodyPr>
          <a:lstStyle/>
          <a:p>
            <a:pPr algn="ctr">
              <a:spcBef>
                <a:spcPct val="50000"/>
              </a:spcBef>
            </a:pPr>
            <a:r>
              <a:rPr lang="en-US" altLang="ko-KR" sz="1600">
                <a:latin typeface="굴림" pitchFamily="34" charset="-127"/>
              </a:rPr>
              <a:t>Workload 1</a:t>
            </a:r>
          </a:p>
        </p:txBody>
      </p:sp>
      <p:sp>
        <p:nvSpPr>
          <p:cNvPr id="270342" name="Text Box 6"/>
          <p:cNvSpPr txBox="1">
            <a:spLocks noChangeArrowheads="1"/>
          </p:cNvSpPr>
          <p:nvPr/>
        </p:nvSpPr>
        <p:spPr bwMode="auto">
          <a:xfrm>
            <a:off x="4953000" y="2895600"/>
            <a:ext cx="1524000" cy="336550"/>
          </a:xfrm>
          <a:prstGeom prst="rect">
            <a:avLst/>
          </a:prstGeom>
          <a:noFill/>
          <a:ln w="9525">
            <a:noFill/>
            <a:miter lim="800000"/>
            <a:headEnd/>
            <a:tailEnd/>
          </a:ln>
          <a:effectLst/>
        </p:spPr>
        <p:txBody>
          <a:bodyPr>
            <a:spAutoFit/>
          </a:bodyPr>
          <a:lstStyle/>
          <a:p>
            <a:pPr algn="ctr">
              <a:spcBef>
                <a:spcPct val="50000"/>
              </a:spcBef>
            </a:pPr>
            <a:r>
              <a:rPr lang="en-US" altLang="ko-KR" sz="1600">
                <a:latin typeface="굴림" pitchFamily="34" charset="-127"/>
              </a:rPr>
              <a:t>Workload 2</a:t>
            </a:r>
          </a:p>
        </p:txBody>
      </p:sp>
      <p:sp>
        <p:nvSpPr>
          <p:cNvPr id="270343" name="Text Box 7"/>
          <p:cNvSpPr txBox="1">
            <a:spLocks noChangeArrowheads="1"/>
          </p:cNvSpPr>
          <p:nvPr/>
        </p:nvSpPr>
        <p:spPr bwMode="auto">
          <a:xfrm>
            <a:off x="1524000" y="3276600"/>
            <a:ext cx="1524000" cy="336550"/>
          </a:xfrm>
          <a:prstGeom prst="rect">
            <a:avLst/>
          </a:prstGeom>
          <a:noFill/>
          <a:ln w="9525">
            <a:noFill/>
            <a:miter lim="800000"/>
            <a:headEnd/>
            <a:tailEnd/>
          </a:ln>
          <a:effectLst/>
        </p:spPr>
        <p:txBody>
          <a:bodyPr>
            <a:spAutoFit/>
          </a:bodyPr>
          <a:lstStyle/>
          <a:p>
            <a:pPr algn="ctr">
              <a:spcBef>
                <a:spcPct val="50000"/>
              </a:spcBef>
            </a:pPr>
            <a:r>
              <a:rPr lang="en-US" altLang="ko-KR" sz="1600">
                <a:latin typeface="굴림" pitchFamily="34" charset="-127"/>
              </a:rPr>
              <a:t>A</a:t>
            </a:r>
          </a:p>
        </p:txBody>
      </p:sp>
      <p:sp>
        <p:nvSpPr>
          <p:cNvPr id="270344" name="Text Box 8"/>
          <p:cNvSpPr txBox="1">
            <a:spLocks noChangeArrowheads="1"/>
          </p:cNvSpPr>
          <p:nvPr/>
        </p:nvSpPr>
        <p:spPr bwMode="auto">
          <a:xfrm>
            <a:off x="3124200" y="3276600"/>
            <a:ext cx="1524000" cy="336550"/>
          </a:xfrm>
          <a:prstGeom prst="rect">
            <a:avLst/>
          </a:prstGeom>
          <a:noFill/>
          <a:ln w="9525">
            <a:noFill/>
            <a:miter lim="800000"/>
            <a:headEnd/>
            <a:tailEnd/>
          </a:ln>
          <a:effectLst/>
        </p:spPr>
        <p:txBody>
          <a:bodyPr>
            <a:spAutoFit/>
          </a:bodyPr>
          <a:lstStyle/>
          <a:p>
            <a:pPr algn="ctr">
              <a:spcBef>
                <a:spcPct val="50000"/>
              </a:spcBef>
            </a:pPr>
            <a:r>
              <a:rPr lang="en-US" altLang="ko-KR" sz="1600">
                <a:latin typeface="굴림" pitchFamily="34" charset="-127"/>
              </a:rPr>
              <a:t>1</a:t>
            </a:r>
          </a:p>
        </p:txBody>
      </p:sp>
      <p:sp>
        <p:nvSpPr>
          <p:cNvPr id="270345" name="Text Box 9"/>
          <p:cNvSpPr txBox="1">
            <a:spLocks noChangeArrowheads="1"/>
          </p:cNvSpPr>
          <p:nvPr/>
        </p:nvSpPr>
        <p:spPr bwMode="auto">
          <a:xfrm>
            <a:off x="4953000" y="3276600"/>
            <a:ext cx="1524000" cy="336550"/>
          </a:xfrm>
          <a:prstGeom prst="rect">
            <a:avLst/>
          </a:prstGeom>
          <a:noFill/>
          <a:ln w="9525">
            <a:noFill/>
            <a:miter lim="800000"/>
            <a:headEnd/>
            <a:tailEnd/>
          </a:ln>
          <a:effectLst/>
        </p:spPr>
        <p:txBody>
          <a:bodyPr>
            <a:spAutoFit/>
          </a:bodyPr>
          <a:lstStyle/>
          <a:p>
            <a:pPr algn="ctr">
              <a:spcBef>
                <a:spcPct val="50000"/>
              </a:spcBef>
            </a:pPr>
            <a:r>
              <a:rPr lang="en-US" altLang="ko-KR" sz="1600">
                <a:latin typeface="굴림" pitchFamily="34" charset="-127"/>
              </a:rPr>
              <a:t>1</a:t>
            </a:r>
          </a:p>
        </p:txBody>
      </p:sp>
      <p:sp>
        <p:nvSpPr>
          <p:cNvPr id="270346" name="Text Box 10"/>
          <p:cNvSpPr txBox="1">
            <a:spLocks noChangeArrowheads="1"/>
          </p:cNvSpPr>
          <p:nvPr/>
        </p:nvSpPr>
        <p:spPr bwMode="auto">
          <a:xfrm>
            <a:off x="1524000" y="3581400"/>
            <a:ext cx="1524000" cy="336550"/>
          </a:xfrm>
          <a:prstGeom prst="rect">
            <a:avLst/>
          </a:prstGeom>
          <a:noFill/>
          <a:ln w="9525">
            <a:noFill/>
            <a:miter lim="800000"/>
            <a:headEnd/>
            <a:tailEnd/>
          </a:ln>
          <a:effectLst/>
        </p:spPr>
        <p:txBody>
          <a:bodyPr>
            <a:spAutoFit/>
          </a:bodyPr>
          <a:lstStyle/>
          <a:p>
            <a:pPr algn="ctr">
              <a:spcBef>
                <a:spcPct val="50000"/>
              </a:spcBef>
            </a:pPr>
            <a:r>
              <a:rPr lang="en-US" altLang="ko-KR" sz="1600">
                <a:latin typeface="굴림" pitchFamily="34" charset="-127"/>
              </a:rPr>
              <a:t>B</a:t>
            </a:r>
          </a:p>
        </p:txBody>
      </p:sp>
      <p:sp>
        <p:nvSpPr>
          <p:cNvPr id="270347" name="Text Box 11"/>
          <p:cNvSpPr txBox="1">
            <a:spLocks noChangeArrowheads="1"/>
          </p:cNvSpPr>
          <p:nvPr/>
        </p:nvSpPr>
        <p:spPr bwMode="auto">
          <a:xfrm>
            <a:off x="3124200" y="3581400"/>
            <a:ext cx="1524000" cy="336550"/>
          </a:xfrm>
          <a:prstGeom prst="rect">
            <a:avLst/>
          </a:prstGeom>
          <a:noFill/>
          <a:ln w="9525">
            <a:noFill/>
            <a:miter lim="800000"/>
            <a:headEnd/>
            <a:tailEnd/>
          </a:ln>
          <a:effectLst/>
        </p:spPr>
        <p:txBody>
          <a:bodyPr>
            <a:spAutoFit/>
          </a:bodyPr>
          <a:lstStyle/>
          <a:p>
            <a:pPr algn="ctr">
              <a:spcBef>
                <a:spcPct val="50000"/>
              </a:spcBef>
            </a:pPr>
            <a:r>
              <a:rPr lang="en-US" altLang="ko-KR" sz="1600">
                <a:latin typeface="굴림" pitchFamily="34" charset="-127"/>
              </a:rPr>
              <a:t>0.5</a:t>
            </a:r>
          </a:p>
        </p:txBody>
      </p:sp>
      <p:sp>
        <p:nvSpPr>
          <p:cNvPr id="270348" name="Text Box 12"/>
          <p:cNvSpPr txBox="1">
            <a:spLocks noChangeArrowheads="1"/>
          </p:cNvSpPr>
          <p:nvPr/>
        </p:nvSpPr>
        <p:spPr bwMode="auto">
          <a:xfrm>
            <a:off x="4953000" y="3581400"/>
            <a:ext cx="1524000" cy="336550"/>
          </a:xfrm>
          <a:prstGeom prst="rect">
            <a:avLst/>
          </a:prstGeom>
          <a:noFill/>
          <a:ln w="9525">
            <a:noFill/>
            <a:miter lim="800000"/>
            <a:headEnd/>
            <a:tailEnd/>
          </a:ln>
          <a:effectLst/>
        </p:spPr>
        <p:txBody>
          <a:bodyPr>
            <a:spAutoFit/>
          </a:bodyPr>
          <a:lstStyle/>
          <a:p>
            <a:pPr algn="ctr">
              <a:spcBef>
                <a:spcPct val="50000"/>
              </a:spcBef>
            </a:pPr>
            <a:r>
              <a:rPr lang="en-US" altLang="ko-KR" sz="1600">
                <a:latin typeface="굴림" pitchFamily="34" charset="-127"/>
              </a:rPr>
              <a:t>2</a:t>
            </a:r>
          </a:p>
        </p:txBody>
      </p:sp>
      <p:sp>
        <p:nvSpPr>
          <p:cNvPr id="270349" name="Line 13"/>
          <p:cNvSpPr>
            <a:spLocks noChangeShapeType="1"/>
          </p:cNvSpPr>
          <p:nvPr/>
        </p:nvSpPr>
        <p:spPr bwMode="auto">
          <a:xfrm>
            <a:off x="1752600" y="2895600"/>
            <a:ext cx="6172200" cy="0"/>
          </a:xfrm>
          <a:prstGeom prst="line">
            <a:avLst/>
          </a:prstGeom>
          <a:noFill/>
          <a:ln w="9525">
            <a:solidFill>
              <a:schemeClr val="tx1"/>
            </a:solidFill>
            <a:round/>
            <a:headEnd/>
            <a:tailEnd/>
          </a:ln>
          <a:effectLst/>
        </p:spPr>
        <p:txBody>
          <a:bodyPr wrap="none"/>
          <a:lstStyle/>
          <a:p>
            <a:endParaRPr lang="en-US"/>
          </a:p>
        </p:txBody>
      </p:sp>
      <p:sp>
        <p:nvSpPr>
          <p:cNvPr id="270350" name="Line 14"/>
          <p:cNvSpPr>
            <a:spLocks noChangeShapeType="1"/>
          </p:cNvSpPr>
          <p:nvPr/>
        </p:nvSpPr>
        <p:spPr bwMode="auto">
          <a:xfrm>
            <a:off x="1752600" y="3276600"/>
            <a:ext cx="6172200" cy="0"/>
          </a:xfrm>
          <a:prstGeom prst="line">
            <a:avLst/>
          </a:prstGeom>
          <a:noFill/>
          <a:ln w="9525">
            <a:solidFill>
              <a:schemeClr val="tx1"/>
            </a:solidFill>
            <a:round/>
            <a:headEnd/>
            <a:tailEnd/>
          </a:ln>
          <a:effectLst/>
        </p:spPr>
        <p:txBody>
          <a:bodyPr wrap="none"/>
          <a:lstStyle/>
          <a:p>
            <a:endParaRPr lang="en-US"/>
          </a:p>
        </p:txBody>
      </p:sp>
      <p:sp>
        <p:nvSpPr>
          <p:cNvPr id="270351" name="Line 15"/>
          <p:cNvSpPr>
            <a:spLocks noChangeShapeType="1"/>
          </p:cNvSpPr>
          <p:nvPr/>
        </p:nvSpPr>
        <p:spPr bwMode="auto">
          <a:xfrm>
            <a:off x="1752600" y="3962400"/>
            <a:ext cx="6172200" cy="0"/>
          </a:xfrm>
          <a:prstGeom prst="line">
            <a:avLst/>
          </a:prstGeom>
          <a:noFill/>
          <a:ln w="9525">
            <a:solidFill>
              <a:schemeClr val="tx1"/>
            </a:solidFill>
            <a:round/>
            <a:headEnd/>
            <a:tailEnd/>
          </a:ln>
          <a:effectLst/>
        </p:spPr>
        <p:txBody>
          <a:bodyPr wrap="none"/>
          <a:lstStyle/>
          <a:p>
            <a:endParaRPr lang="en-US"/>
          </a:p>
        </p:txBody>
      </p:sp>
      <p:sp>
        <p:nvSpPr>
          <p:cNvPr id="270352" name="Text Box 16"/>
          <p:cNvSpPr txBox="1">
            <a:spLocks noChangeArrowheads="1"/>
          </p:cNvSpPr>
          <p:nvPr/>
        </p:nvSpPr>
        <p:spPr bwMode="auto">
          <a:xfrm>
            <a:off x="6629400" y="2895600"/>
            <a:ext cx="1524000" cy="336550"/>
          </a:xfrm>
          <a:prstGeom prst="rect">
            <a:avLst/>
          </a:prstGeom>
          <a:noFill/>
          <a:ln w="9525">
            <a:noFill/>
            <a:miter lim="800000"/>
            <a:headEnd/>
            <a:tailEnd/>
          </a:ln>
          <a:effectLst/>
        </p:spPr>
        <p:txBody>
          <a:bodyPr>
            <a:spAutoFit/>
          </a:bodyPr>
          <a:lstStyle/>
          <a:p>
            <a:pPr algn="ctr">
              <a:spcBef>
                <a:spcPct val="50000"/>
              </a:spcBef>
            </a:pPr>
            <a:r>
              <a:rPr lang="en-US" altLang="ko-KR" sz="1600">
                <a:latin typeface="굴림" pitchFamily="34" charset="-127"/>
              </a:rPr>
              <a:t>Average</a:t>
            </a:r>
          </a:p>
        </p:txBody>
      </p:sp>
      <p:sp>
        <p:nvSpPr>
          <p:cNvPr id="270353" name="Text Box 17"/>
          <p:cNvSpPr txBox="1">
            <a:spLocks noChangeArrowheads="1"/>
          </p:cNvSpPr>
          <p:nvPr/>
        </p:nvSpPr>
        <p:spPr bwMode="auto">
          <a:xfrm>
            <a:off x="6629400" y="3276600"/>
            <a:ext cx="1524000" cy="336550"/>
          </a:xfrm>
          <a:prstGeom prst="rect">
            <a:avLst/>
          </a:prstGeom>
          <a:noFill/>
          <a:ln w="9525">
            <a:noFill/>
            <a:miter lim="800000"/>
            <a:headEnd/>
            <a:tailEnd/>
          </a:ln>
          <a:effectLst/>
        </p:spPr>
        <p:txBody>
          <a:bodyPr>
            <a:spAutoFit/>
          </a:bodyPr>
          <a:lstStyle/>
          <a:p>
            <a:pPr algn="ctr">
              <a:spcBef>
                <a:spcPct val="50000"/>
              </a:spcBef>
            </a:pPr>
            <a:r>
              <a:rPr lang="en-US" altLang="ko-KR" sz="1600">
                <a:latin typeface="굴림" pitchFamily="34" charset="-127"/>
              </a:rPr>
              <a:t>1</a:t>
            </a:r>
          </a:p>
        </p:txBody>
      </p:sp>
      <p:sp>
        <p:nvSpPr>
          <p:cNvPr id="270354" name="Text Box 18"/>
          <p:cNvSpPr txBox="1">
            <a:spLocks noChangeArrowheads="1"/>
          </p:cNvSpPr>
          <p:nvPr/>
        </p:nvSpPr>
        <p:spPr bwMode="auto">
          <a:xfrm>
            <a:off x="6629400" y="3581400"/>
            <a:ext cx="1524000" cy="336550"/>
          </a:xfrm>
          <a:prstGeom prst="rect">
            <a:avLst/>
          </a:prstGeom>
          <a:noFill/>
          <a:ln w="9525">
            <a:noFill/>
            <a:miter lim="800000"/>
            <a:headEnd/>
            <a:tailEnd/>
          </a:ln>
          <a:effectLst/>
        </p:spPr>
        <p:txBody>
          <a:bodyPr>
            <a:spAutoFit/>
          </a:bodyPr>
          <a:lstStyle/>
          <a:p>
            <a:pPr algn="ctr">
              <a:spcBef>
                <a:spcPct val="50000"/>
              </a:spcBef>
            </a:pPr>
            <a:r>
              <a:rPr lang="en-US" altLang="ko-KR" sz="1600">
                <a:latin typeface="굴림" pitchFamily="34" charset="-127"/>
              </a:rPr>
              <a:t>1.25</a:t>
            </a:r>
          </a:p>
        </p:txBody>
      </p:sp>
      <p:sp>
        <p:nvSpPr>
          <p:cNvPr id="270355" name="Rectangle 19" descr="Rectangle: Click to edit Master text styles&#10;Second level&#10;Third level&#10;Fourth level&#10;Fifth level"/>
          <p:cNvSpPr>
            <a:spLocks noChangeArrowheads="1"/>
          </p:cNvSpPr>
          <p:nvPr/>
        </p:nvSpPr>
        <p:spPr bwMode="auto">
          <a:xfrm>
            <a:off x="838200" y="4419600"/>
            <a:ext cx="7772400" cy="1066800"/>
          </a:xfrm>
          <a:prstGeom prst="rect">
            <a:avLst/>
          </a:prstGeom>
          <a:noFill/>
          <a:ln w="9525">
            <a:noFill/>
            <a:miter lim="800000"/>
            <a:headEnd/>
            <a:tailEnd/>
          </a:ln>
          <a:effectLst/>
        </p:spPr>
        <p:txBody>
          <a:bodyPr/>
          <a:lstStyle/>
          <a:p>
            <a:pPr marL="342900" indent="-342900">
              <a:spcBef>
                <a:spcPct val="20000"/>
              </a:spcBef>
              <a:buClr>
                <a:schemeClr val="hlink"/>
              </a:buClr>
              <a:buSzPct val="110000"/>
              <a:buFont typeface="Wingdings" pitchFamily="2" charset="2"/>
              <a:buBlip>
                <a:blip r:embed="rId2"/>
              </a:buBlip>
            </a:pPr>
            <a:r>
              <a:rPr lang="en-US" altLang="ko-KR" sz="2000">
                <a:latin typeface="굴림" pitchFamily="34" charset="-127"/>
              </a:rPr>
              <a:t>Example 1.7 illustrates a technique known as the ratio game.</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ChangeArrowheads="1"/>
          </p:cNvSpPr>
          <p:nvPr>
            <p:ph type="title"/>
          </p:nvPr>
        </p:nvSpPr>
        <p:spPr>
          <a:xfrm>
            <a:off x="609600" y="333375"/>
            <a:ext cx="6781800" cy="914400"/>
          </a:xfrm>
          <a:noFill/>
          <a:ln/>
        </p:spPr>
        <p:txBody>
          <a:bodyPr/>
          <a:lstStyle/>
          <a:p>
            <a:r>
              <a:rPr lang="en-US" altLang="ko-KR" sz="2400"/>
              <a:t>1.3 Professional Organizations, </a:t>
            </a:r>
            <a:br>
              <a:rPr lang="en-US" altLang="ko-KR" sz="2400"/>
            </a:br>
            <a:r>
              <a:rPr lang="en-US" altLang="ko-KR" sz="2400"/>
              <a:t>     Journals, and Conferences (1)</a:t>
            </a:r>
          </a:p>
        </p:txBody>
      </p:sp>
      <p:sp>
        <p:nvSpPr>
          <p:cNvPr id="271363" name="Rectangle 3" descr="Rectangle: Click to edit Master text styles&#10;Second level&#10;Third level&#10;Fourth level&#10;Fifth level"/>
          <p:cNvSpPr>
            <a:spLocks noGrp="1" noChangeArrowheads="1"/>
          </p:cNvSpPr>
          <p:nvPr>
            <p:ph type="body" idx="1"/>
          </p:nvPr>
        </p:nvSpPr>
        <p:spPr>
          <a:noFill/>
          <a:ln/>
        </p:spPr>
        <p:txBody>
          <a:bodyPr/>
          <a:lstStyle/>
          <a:p>
            <a:r>
              <a:rPr lang="en-US" altLang="ko-KR" sz="2000"/>
              <a:t>ACM SIGMETRICS</a:t>
            </a:r>
          </a:p>
          <a:p>
            <a:pPr>
              <a:buFont typeface="Wingdings" pitchFamily="2" charset="2"/>
              <a:buNone/>
            </a:pPr>
            <a:r>
              <a:rPr lang="en-US" altLang="ko-KR" sz="1800"/>
              <a:t>    : for researchers engaged in developing methodologies and user </a:t>
            </a:r>
          </a:p>
          <a:p>
            <a:pPr>
              <a:buFont typeface="Wingdings" pitchFamily="2" charset="2"/>
              <a:buNone/>
            </a:pPr>
            <a:r>
              <a:rPr lang="en-US" altLang="ko-KR" sz="1800"/>
              <a:t>      seeking new or improved techniques for analysis of computer </a:t>
            </a:r>
          </a:p>
          <a:p>
            <a:pPr>
              <a:buFont typeface="Wingdings" pitchFamily="2" charset="2"/>
              <a:buNone/>
            </a:pPr>
            <a:r>
              <a:rPr lang="en-US" altLang="ko-KR" sz="1800"/>
              <a:t>      systems</a:t>
            </a:r>
          </a:p>
          <a:p>
            <a:pPr>
              <a:buFont typeface="Wingdings" pitchFamily="2" charset="2"/>
              <a:buNone/>
            </a:pPr>
            <a:endParaRPr lang="en-US" altLang="ko-KR" sz="800"/>
          </a:p>
          <a:p>
            <a:r>
              <a:rPr lang="en-US" altLang="ko-KR" sz="2000"/>
              <a:t>IEEE Computer Society</a:t>
            </a:r>
          </a:p>
          <a:p>
            <a:pPr>
              <a:buFont typeface="Wingdings" pitchFamily="2" charset="2"/>
              <a:buNone/>
            </a:pPr>
            <a:r>
              <a:rPr lang="en-US" altLang="ko-KR" sz="1800"/>
              <a:t>    : a number of technical committees </a:t>
            </a:r>
            <a:r>
              <a:rPr lang="en-US" altLang="ko-KR" sz="1800">
                <a:latin typeface="Times New Roman"/>
              </a:rPr>
              <a:t>–</a:t>
            </a:r>
            <a:r>
              <a:rPr lang="en-US" altLang="ko-KR" sz="1800"/>
              <a:t> the technical committee on </a:t>
            </a:r>
          </a:p>
          <a:p>
            <a:pPr>
              <a:buFont typeface="Wingdings" pitchFamily="2" charset="2"/>
              <a:buNone/>
            </a:pPr>
            <a:r>
              <a:rPr lang="en-US" altLang="ko-KR" sz="1800"/>
              <a:t>      simulation may of interest to performance analysts</a:t>
            </a:r>
          </a:p>
          <a:p>
            <a:pPr>
              <a:buFont typeface="Wingdings" pitchFamily="2" charset="2"/>
              <a:buNone/>
            </a:pPr>
            <a:endParaRPr lang="en-US" altLang="ko-KR" sz="800"/>
          </a:p>
          <a:p>
            <a:r>
              <a:rPr lang="en-US" altLang="ko-KR" sz="2000"/>
              <a:t>ACM SIGSIM</a:t>
            </a:r>
          </a:p>
          <a:p>
            <a:pPr>
              <a:buFont typeface="Wingdings" pitchFamily="2" charset="2"/>
              <a:buNone/>
            </a:pPr>
            <a:r>
              <a:rPr lang="en-US" altLang="ko-KR" sz="1800"/>
              <a:t>    : Special Interest Group on SIMulation </a:t>
            </a:r>
            <a:r>
              <a:rPr lang="en-US" altLang="ko-KR" sz="1800">
                <a:latin typeface="Times New Roman"/>
              </a:rPr>
              <a:t>–</a:t>
            </a:r>
            <a:r>
              <a:rPr lang="en-US" altLang="ko-KR" sz="1800"/>
              <a:t> </a:t>
            </a:r>
            <a:r>
              <a:rPr lang="en-US" altLang="ko-KR" sz="1800" i="1"/>
              <a:t>Simulation Digest</a:t>
            </a:r>
          </a:p>
          <a:p>
            <a:pPr>
              <a:buFont typeface="Wingdings" pitchFamily="2" charset="2"/>
              <a:buNone/>
            </a:pPr>
            <a:endParaRPr lang="en-US" altLang="ko-KR" sz="800" i="1"/>
          </a:p>
          <a:p>
            <a:r>
              <a:rPr lang="en-US" altLang="ko-KR" sz="2000"/>
              <a:t>CMG</a:t>
            </a:r>
          </a:p>
          <a:p>
            <a:pPr>
              <a:buFont typeface="Wingdings" pitchFamily="2" charset="2"/>
              <a:buNone/>
            </a:pPr>
            <a:r>
              <a:rPr lang="en-US" altLang="ko-KR" sz="1800"/>
              <a:t>    : Computer Measurement Group, Inc. </a:t>
            </a:r>
            <a:r>
              <a:rPr lang="en-US" altLang="ko-KR" sz="1800">
                <a:latin typeface="Times New Roman"/>
              </a:rPr>
              <a:t>–</a:t>
            </a:r>
            <a:r>
              <a:rPr lang="en-US" altLang="ko-KR" sz="1800"/>
              <a:t> </a:t>
            </a:r>
            <a:r>
              <a:rPr lang="en-US" altLang="ko-KR" sz="1800" i="1"/>
              <a:t>CMG Transactions</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descr="Rectangle: Click to edit Master text styles&#10;Second level&#10;Third level&#10;Fourth level&#10;Fifth level"/>
          <p:cNvSpPr>
            <a:spLocks noGrp="1" noChangeArrowheads="1"/>
          </p:cNvSpPr>
          <p:nvPr>
            <p:ph type="body" idx="1"/>
          </p:nvPr>
        </p:nvSpPr>
        <p:spPr>
          <a:xfrm>
            <a:off x="838200" y="1676400"/>
            <a:ext cx="8001000" cy="4343400"/>
          </a:xfrm>
        </p:spPr>
        <p:txBody>
          <a:bodyPr/>
          <a:lstStyle/>
          <a:p>
            <a:r>
              <a:rPr lang="en-US" altLang="ko-KR" sz="2000"/>
              <a:t>IFIP Working Group 7.3</a:t>
            </a:r>
          </a:p>
          <a:p>
            <a:pPr>
              <a:buFont typeface="Wingdings" pitchFamily="2" charset="2"/>
              <a:buNone/>
            </a:pPr>
            <a:r>
              <a:rPr lang="en-US" altLang="ko-KR" sz="1800"/>
              <a:t>    : AFIPS(American Federation of Information Processing Societies) </a:t>
            </a:r>
          </a:p>
          <a:p>
            <a:pPr>
              <a:buFont typeface="Wingdings" pitchFamily="2" charset="2"/>
              <a:buNone/>
            </a:pPr>
            <a:r>
              <a:rPr lang="en-US" altLang="ko-KR" sz="1800"/>
              <a:t>      - ACM, IEEE, etc.</a:t>
            </a:r>
          </a:p>
          <a:p>
            <a:pPr>
              <a:buFont typeface="Wingdings" pitchFamily="2" charset="2"/>
              <a:buNone/>
            </a:pPr>
            <a:endParaRPr lang="en-US" altLang="ko-KR" sz="800"/>
          </a:p>
          <a:p>
            <a:r>
              <a:rPr lang="en-US" altLang="ko-KR" sz="2000"/>
              <a:t>The Society for Computer Simulation</a:t>
            </a:r>
          </a:p>
          <a:p>
            <a:pPr>
              <a:buFont typeface="Wingdings" pitchFamily="2" charset="2"/>
              <a:buNone/>
            </a:pPr>
            <a:r>
              <a:rPr lang="en-US" altLang="ko-KR" sz="1800"/>
              <a:t>    : </a:t>
            </a:r>
            <a:r>
              <a:rPr lang="en-US" altLang="ko-KR" sz="1800" i="1"/>
              <a:t>Simulation</a:t>
            </a:r>
            <a:r>
              <a:rPr lang="en-US" altLang="ko-KR" sz="1800"/>
              <a:t>(monthly), </a:t>
            </a:r>
            <a:r>
              <a:rPr lang="en-US" altLang="ko-KR" sz="1800" i="1"/>
              <a:t>Transactions of the Society for Computer </a:t>
            </a:r>
          </a:p>
          <a:p>
            <a:pPr>
              <a:buFont typeface="Wingdings" pitchFamily="2" charset="2"/>
              <a:buNone/>
            </a:pPr>
            <a:r>
              <a:rPr lang="en-US" altLang="ko-KR" sz="1800" i="1"/>
              <a:t>      Simulation</a:t>
            </a:r>
            <a:r>
              <a:rPr lang="en-US" altLang="ko-KR" sz="1800"/>
              <a:t>(quarterly)</a:t>
            </a:r>
          </a:p>
          <a:p>
            <a:pPr>
              <a:buFont typeface="Wingdings" pitchFamily="2" charset="2"/>
              <a:buNone/>
            </a:pPr>
            <a:endParaRPr lang="en-US" altLang="ko-KR" sz="800"/>
          </a:p>
          <a:p>
            <a:r>
              <a:rPr lang="en-US" altLang="ko-KR" sz="2000"/>
              <a:t>SIAM</a:t>
            </a:r>
          </a:p>
          <a:p>
            <a:pPr>
              <a:buFont typeface="Wingdings" pitchFamily="2" charset="2"/>
              <a:buNone/>
            </a:pPr>
            <a:r>
              <a:rPr lang="en-US" altLang="ko-KR" sz="1800"/>
              <a:t>    : </a:t>
            </a:r>
            <a:r>
              <a:rPr lang="en-US" altLang="ko-KR" sz="1800" i="1"/>
              <a:t>SIAM Review, SIAM Journal on Control &amp;Optimization, SIAM Journal </a:t>
            </a:r>
          </a:p>
          <a:p>
            <a:pPr>
              <a:buFont typeface="Wingdings" pitchFamily="2" charset="2"/>
              <a:buNone/>
            </a:pPr>
            <a:r>
              <a:rPr lang="en-US" altLang="ko-KR" sz="1800" i="1"/>
              <a:t>      on Numerical Analysis, SIAM Journal on Computing, SIAM Journal </a:t>
            </a:r>
          </a:p>
          <a:p>
            <a:pPr>
              <a:buFont typeface="Wingdings" pitchFamily="2" charset="2"/>
              <a:buNone/>
            </a:pPr>
            <a:r>
              <a:rPr lang="en-US" altLang="ko-KR" sz="1800" i="1"/>
              <a:t>      on Scientific and Statistical Computing, and Theory of Probability &amp; </a:t>
            </a:r>
          </a:p>
          <a:p>
            <a:pPr>
              <a:buFont typeface="Wingdings" pitchFamily="2" charset="2"/>
              <a:buNone/>
            </a:pPr>
            <a:r>
              <a:rPr lang="en-US" altLang="ko-KR" sz="1800" i="1"/>
              <a:t>      Its Applications</a:t>
            </a:r>
          </a:p>
        </p:txBody>
      </p:sp>
      <p:sp>
        <p:nvSpPr>
          <p:cNvPr id="272387" name="Rectangle 3"/>
          <p:cNvSpPr>
            <a:spLocks noGrp="1" noChangeArrowheads="1"/>
          </p:cNvSpPr>
          <p:nvPr>
            <p:ph type="title"/>
          </p:nvPr>
        </p:nvSpPr>
        <p:spPr>
          <a:xfrm>
            <a:off x="609600" y="333375"/>
            <a:ext cx="6477000" cy="914400"/>
          </a:xfrm>
          <a:noFill/>
          <a:ln/>
        </p:spPr>
        <p:txBody>
          <a:bodyPr/>
          <a:lstStyle/>
          <a:p>
            <a:r>
              <a:rPr lang="en-US" altLang="ko-KR" sz="2400"/>
              <a:t>1.3 Professional Organizations, </a:t>
            </a:r>
            <a:br>
              <a:rPr lang="en-US" altLang="ko-KR" sz="2400"/>
            </a:br>
            <a:r>
              <a:rPr lang="en-US" altLang="ko-KR" sz="2400"/>
              <a:t>     Journals, and Conferences (2)</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ChangeArrowheads="1"/>
          </p:cNvSpPr>
          <p:nvPr>
            <p:ph type="title"/>
          </p:nvPr>
        </p:nvSpPr>
        <p:spPr>
          <a:xfrm>
            <a:off x="609600" y="333375"/>
            <a:ext cx="6477000" cy="914400"/>
          </a:xfrm>
        </p:spPr>
        <p:txBody>
          <a:bodyPr/>
          <a:lstStyle/>
          <a:p>
            <a:r>
              <a:rPr lang="en-US" altLang="ko-KR" sz="2400"/>
              <a:t>1.3 Professional Organizations, </a:t>
            </a:r>
            <a:br>
              <a:rPr lang="en-US" altLang="ko-KR" sz="2400"/>
            </a:br>
            <a:r>
              <a:rPr lang="en-US" altLang="ko-KR" sz="2400"/>
              <a:t>     Journals, and Conferences (3)</a:t>
            </a:r>
          </a:p>
        </p:txBody>
      </p:sp>
      <p:sp>
        <p:nvSpPr>
          <p:cNvPr id="273411" name="Rectangle 3" descr="Rectangle: Click to edit Master text styles&#10;Second level&#10;Third level&#10;Fourth level&#10;Fifth level"/>
          <p:cNvSpPr>
            <a:spLocks noGrp="1" noChangeArrowheads="1"/>
          </p:cNvSpPr>
          <p:nvPr>
            <p:ph type="body" idx="1"/>
          </p:nvPr>
        </p:nvSpPr>
        <p:spPr/>
        <p:txBody>
          <a:bodyPr/>
          <a:lstStyle/>
          <a:p>
            <a:r>
              <a:rPr lang="en-US" altLang="ko-KR" sz="2000"/>
              <a:t>ORSA</a:t>
            </a:r>
          </a:p>
          <a:p>
            <a:pPr>
              <a:buFont typeface="Wingdings" pitchFamily="2" charset="2"/>
              <a:buNone/>
            </a:pPr>
            <a:r>
              <a:rPr lang="en-US" altLang="ko-KR" sz="1800"/>
              <a:t>    : </a:t>
            </a:r>
            <a:r>
              <a:rPr lang="en-US" altLang="ko-KR" sz="1800" i="1"/>
              <a:t>Operations Research, ORSA Journal on Computing, Mathematics </a:t>
            </a:r>
          </a:p>
          <a:p>
            <a:pPr>
              <a:buFont typeface="Wingdings" pitchFamily="2" charset="2"/>
              <a:buNone/>
            </a:pPr>
            <a:r>
              <a:rPr lang="en-US" altLang="ko-KR" sz="1800" i="1"/>
              <a:t>      of Operations Research, Operations Research Letters, and </a:t>
            </a:r>
          </a:p>
          <a:p>
            <a:pPr>
              <a:buFont typeface="Wingdings" pitchFamily="2" charset="2"/>
              <a:buNone/>
            </a:pPr>
            <a:r>
              <a:rPr lang="en-US" altLang="ko-KR" sz="1800" i="1"/>
              <a:t>      Stochastic Models</a:t>
            </a:r>
          </a:p>
          <a:p>
            <a:pPr>
              <a:buFont typeface="Wingdings" pitchFamily="2" charset="2"/>
              <a:buNone/>
            </a:pPr>
            <a:endParaRPr lang="en-US" altLang="ko-KR" sz="800" i="1"/>
          </a:p>
          <a:p>
            <a:r>
              <a:rPr lang="en-US" altLang="ko-KR" sz="2000"/>
              <a:t>Each of the organizations organizes annual conferences.</a:t>
            </a:r>
          </a:p>
          <a:p>
            <a:endParaRPr lang="en-US" altLang="ko-KR" sz="800"/>
          </a:p>
          <a:p>
            <a:r>
              <a:rPr lang="en-US" altLang="ko-KR" sz="2000"/>
              <a:t>Students interested in taking additional courses on </a:t>
            </a:r>
          </a:p>
          <a:p>
            <a:pPr>
              <a:buFont typeface="Wingdings" pitchFamily="2" charset="2"/>
              <a:buNone/>
            </a:pPr>
            <a:r>
              <a:rPr lang="en-US" altLang="ko-KR" sz="2000"/>
              <a:t>    performance evaluation techniques may consider courses </a:t>
            </a:r>
          </a:p>
          <a:p>
            <a:pPr>
              <a:buFont typeface="Wingdings" pitchFamily="2" charset="2"/>
              <a:buNone/>
            </a:pPr>
            <a:r>
              <a:rPr lang="en-US" altLang="ko-KR" sz="2000"/>
              <a:t>    on statistical inference, operations research, stochastic </a:t>
            </a:r>
          </a:p>
          <a:p>
            <a:pPr>
              <a:buFont typeface="Wingdings" pitchFamily="2" charset="2"/>
              <a:buNone/>
            </a:pPr>
            <a:r>
              <a:rPr lang="en-US" altLang="ko-KR" sz="2000"/>
              <a:t>    processes, decision theory, time series analysis, design of </a:t>
            </a:r>
          </a:p>
          <a:p>
            <a:pPr>
              <a:buFont typeface="Wingdings" pitchFamily="2" charset="2"/>
              <a:buNone/>
            </a:pPr>
            <a:r>
              <a:rPr lang="en-US" altLang="ko-KR" sz="2000"/>
              <a:t>    experiments, system simulation, queueing theory, and other </a:t>
            </a:r>
          </a:p>
          <a:p>
            <a:pPr>
              <a:buFont typeface="Wingdings" pitchFamily="2" charset="2"/>
              <a:buNone/>
            </a:pPr>
            <a:r>
              <a:rPr lang="en-US" altLang="ko-KR" sz="2000"/>
              <a:t>    related subjects.</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ChangeArrowheads="1"/>
          </p:cNvSpPr>
          <p:nvPr>
            <p:ph type="title"/>
          </p:nvPr>
        </p:nvSpPr>
        <p:spPr>
          <a:xfrm>
            <a:off x="609600" y="620713"/>
            <a:ext cx="6477000" cy="609600"/>
          </a:xfrm>
        </p:spPr>
        <p:txBody>
          <a:bodyPr/>
          <a:lstStyle/>
          <a:p>
            <a:r>
              <a:rPr lang="en-US" altLang="ko-KR" sz="2400"/>
              <a:t>1.4 Performance Projects</a:t>
            </a:r>
          </a:p>
        </p:txBody>
      </p:sp>
      <p:sp>
        <p:nvSpPr>
          <p:cNvPr id="274435" name="Rectangle 3" descr="Rectangle: Click to edit Master text styles&#10;Second level&#10;Third level&#10;Fourth level&#10;Fifth level"/>
          <p:cNvSpPr>
            <a:spLocks noGrp="1" noChangeArrowheads="1"/>
          </p:cNvSpPr>
          <p:nvPr>
            <p:ph type="body" idx="1"/>
          </p:nvPr>
        </p:nvSpPr>
        <p:spPr/>
        <p:txBody>
          <a:bodyPr/>
          <a:lstStyle/>
          <a:p>
            <a:r>
              <a:rPr lang="en-US" altLang="ko-KR" sz="2000"/>
              <a:t>Select a computer subsystem, for example, a network mail </a:t>
            </a:r>
          </a:p>
          <a:p>
            <a:pPr>
              <a:buFont typeface="Wingdings" pitchFamily="2" charset="2"/>
              <a:buNone/>
            </a:pPr>
            <a:r>
              <a:rPr lang="en-US" altLang="ko-KR" sz="2000"/>
              <a:t>    program, an operation system, a language complier, a text </a:t>
            </a:r>
          </a:p>
          <a:p>
            <a:pPr>
              <a:buFont typeface="Wingdings" pitchFamily="2" charset="2"/>
              <a:buNone/>
            </a:pPr>
            <a:r>
              <a:rPr lang="en-US" altLang="ko-KR" sz="2000"/>
              <a:t>    editor, a processor, or a database.</a:t>
            </a:r>
          </a:p>
          <a:p>
            <a:pPr>
              <a:buFont typeface="Wingdings" pitchFamily="2" charset="2"/>
              <a:buNone/>
            </a:pPr>
            <a:endParaRPr lang="en-US" altLang="ko-KR" sz="800"/>
          </a:p>
          <a:p>
            <a:r>
              <a:rPr lang="en-US" altLang="ko-KR" sz="2000"/>
              <a:t>Perform some measurements.</a:t>
            </a:r>
          </a:p>
          <a:p>
            <a:endParaRPr lang="en-US" altLang="ko-KR" sz="800"/>
          </a:p>
          <a:p>
            <a:r>
              <a:rPr lang="en-US" altLang="ko-KR" sz="2000"/>
              <a:t>Analyze the collected data.</a:t>
            </a:r>
          </a:p>
          <a:p>
            <a:endParaRPr lang="en-US" altLang="ko-KR" sz="800"/>
          </a:p>
          <a:p>
            <a:r>
              <a:rPr lang="en-US" altLang="ko-KR" sz="2000"/>
              <a:t>Simulate or analytically model the subsystem.</a:t>
            </a:r>
          </a:p>
          <a:p>
            <a:endParaRPr lang="en-US" altLang="ko-KR" sz="800"/>
          </a:p>
          <a:p>
            <a:r>
              <a:rPr lang="en-US" altLang="ko-KR" sz="2000"/>
              <a:t>Predict its performance.</a:t>
            </a:r>
          </a:p>
          <a:p>
            <a:endParaRPr lang="en-US" altLang="ko-KR" sz="800"/>
          </a:p>
          <a:p>
            <a:r>
              <a:rPr lang="en-US" altLang="ko-KR" sz="2000"/>
              <a:t>Validate the model.</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ChangeArrowheads="1"/>
          </p:cNvSpPr>
          <p:nvPr>
            <p:ph type="title"/>
          </p:nvPr>
        </p:nvSpPr>
        <p:spPr>
          <a:xfrm>
            <a:off x="609600" y="533400"/>
            <a:ext cx="6477000" cy="914400"/>
          </a:xfrm>
        </p:spPr>
        <p:txBody>
          <a:bodyPr/>
          <a:lstStyle/>
          <a:p>
            <a:endParaRPr lang="en-US" altLang="ko-KR"/>
          </a:p>
        </p:txBody>
      </p:sp>
      <p:sp>
        <p:nvSpPr>
          <p:cNvPr id="275459" name="Rectangle 3" descr="Rectangle: Click to edit Master text styles&#10;Second level&#10;Third level&#10;Fourth level&#10;Fifth level"/>
          <p:cNvSpPr>
            <a:spLocks noGrp="1" noChangeArrowheads="1"/>
          </p:cNvSpPr>
          <p:nvPr>
            <p:ph type="body" idx="1"/>
          </p:nvPr>
        </p:nvSpPr>
        <p:spPr/>
        <p:txBody>
          <a:bodyPr/>
          <a:lstStyle/>
          <a:p>
            <a:pPr>
              <a:buFont typeface="Wingdings" pitchFamily="2" charset="2"/>
              <a:buNone/>
            </a:pPr>
            <a:endParaRPr lang="ko-KR" altLang="en-US" sz="2800"/>
          </a:p>
          <a:p>
            <a:pPr>
              <a:buFont typeface="Wingdings" pitchFamily="2" charset="2"/>
              <a:buNone/>
            </a:pPr>
            <a:r>
              <a:rPr lang="en-US" altLang="ko-KR" sz="2800"/>
              <a:t>  Chapter. 2 Common Mistakes and How to Avoid Them</a:t>
            </a:r>
            <a:endParaRPr lang="ko-KR" altLang="en-US" sz="280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p:cNvSpPr>
            <a:spLocks noGrp="1" noChangeArrowheads="1"/>
          </p:cNvSpPr>
          <p:nvPr>
            <p:ph type="title"/>
          </p:nvPr>
        </p:nvSpPr>
        <p:spPr>
          <a:xfrm>
            <a:off x="609600" y="333375"/>
            <a:ext cx="6477000" cy="914400"/>
          </a:xfrm>
        </p:spPr>
        <p:txBody>
          <a:bodyPr/>
          <a:lstStyle/>
          <a:p>
            <a:r>
              <a:rPr lang="en-US" altLang="ko-KR" sz="2400"/>
              <a:t>2.1 Common Mistakes in </a:t>
            </a:r>
            <a:br>
              <a:rPr lang="en-US" altLang="ko-KR" sz="2400"/>
            </a:br>
            <a:r>
              <a:rPr lang="en-US" altLang="ko-KR" sz="2400"/>
              <a:t>     Performance Evaluation (1)</a:t>
            </a:r>
          </a:p>
        </p:txBody>
      </p:sp>
      <p:sp>
        <p:nvSpPr>
          <p:cNvPr id="276483" name="Rectangle 3" descr="Rectangle: Click to edit Master text styles&#10;Second level&#10;Third level&#10;Fourth level&#10;Fifth level"/>
          <p:cNvSpPr>
            <a:spLocks noGrp="1" noChangeArrowheads="1"/>
          </p:cNvSpPr>
          <p:nvPr>
            <p:ph type="body" idx="1"/>
          </p:nvPr>
        </p:nvSpPr>
        <p:spPr/>
        <p:txBody>
          <a:bodyPr/>
          <a:lstStyle/>
          <a:p>
            <a:r>
              <a:rPr lang="en-US" altLang="ko-KR" sz="2000"/>
              <a:t>No goals</a:t>
            </a:r>
          </a:p>
          <a:p>
            <a:pPr lvl="1"/>
            <a:r>
              <a:rPr lang="en-US" altLang="ko-KR" sz="1800"/>
              <a:t>Any endeavor without goals is bound to fail.</a:t>
            </a:r>
          </a:p>
          <a:p>
            <a:pPr lvl="1"/>
            <a:r>
              <a:rPr lang="en-US" altLang="ko-KR" sz="1800"/>
              <a:t>Each model must be developed with a particular goal in mind.</a:t>
            </a:r>
          </a:p>
          <a:p>
            <a:pPr lvl="1"/>
            <a:r>
              <a:rPr lang="en-US" altLang="ko-KR" sz="1800"/>
              <a:t>The metrics, workloads, and methodology all depend upon the goal.</a:t>
            </a:r>
          </a:p>
        </p:txBody>
      </p:sp>
      <p:graphicFrame>
        <p:nvGraphicFramePr>
          <p:cNvPr id="276484" name="Object 4"/>
          <p:cNvGraphicFramePr>
            <a:graphicFrameLocks noChangeAspect="1"/>
          </p:cNvGraphicFramePr>
          <p:nvPr/>
        </p:nvGraphicFramePr>
        <p:xfrm>
          <a:off x="2590800" y="3276600"/>
          <a:ext cx="4267200" cy="2743200"/>
        </p:xfrm>
        <a:graphic>
          <a:graphicData uri="http://schemas.openxmlformats.org/presentationml/2006/ole">
            <mc:AlternateContent xmlns:mc="http://schemas.openxmlformats.org/markup-compatibility/2006">
              <mc:Choice xmlns:v="urn:schemas-microsoft-com:vml" Requires="v">
                <p:oleObj spid="_x0000_s276488" name="VISIO" r:id="rId3" imgW="2692080" imgH="1740960" progId="">
                  <p:embed/>
                </p:oleObj>
              </mc:Choice>
              <mc:Fallback>
                <p:oleObj name="VISIO" r:id="rId3" imgW="2692080" imgH="1740960"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3276600"/>
                        <a:ext cx="42672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AutoShape 2"/>
          <p:cNvSpPr>
            <a:spLocks noChangeArrowheads="1"/>
          </p:cNvSpPr>
          <p:nvPr/>
        </p:nvSpPr>
        <p:spPr bwMode="auto">
          <a:xfrm>
            <a:off x="4038600" y="3429000"/>
            <a:ext cx="3657600" cy="762000"/>
          </a:xfrm>
          <a:prstGeom prst="wedgeRoundRectCallout">
            <a:avLst>
              <a:gd name="adj1" fmla="val -37977"/>
              <a:gd name="adj2" fmla="val 74375"/>
              <a:gd name="adj3" fmla="val 16667"/>
            </a:avLst>
          </a:prstGeom>
          <a:solidFill>
            <a:schemeClr val="accent1"/>
          </a:solidFill>
          <a:ln w="9525">
            <a:solidFill>
              <a:schemeClr val="tx1"/>
            </a:solidFill>
            <a:miter lim="800000"/>
            <a:headEnd/>
            <a:tailEnd/>
          </a:ln>
          <a:effectLst/>
        </p:spPr>
        <p:txBody>
          <a:bodyPr/>
          <a:lstStyle/>
          <a:p>
            <a:pPr algn="ctr"/>
            <a:endParaRPr lang="ko-KR" altLang="en-US" sz="2800"/>
          </a:p>
        </p:txBody>
      </p:sp>
      <p:sp>
        <p:nvSpPr>
          <p:cNvPr id="277507" name="Rectangle 3" descr="Rectangle: Click to edit Master text styles&#10;Second level&#10;Third level&#10;Fourth level&#10;Fifth level"/>
          <p:cNvSpPr>
            <a:spLocks noGrp="1" noChangeArrowheads="1"/>
          </p:cNvSpPr>
          <p:nvPr>
            <p:ph type="body" idx="1"/>
          </p:nvPr>
        </p:nvSpPr>
        <p:spPr/>
        <p:txBody>
          <a:bodyPr/>
          <a:lstStyle/>
          <a:p>
            <a:r>
              <a:rPr lang="en-US" altLang="ko-KR" sz="2000"/>
              <a:t>Biased Goals</a:t>
            </a:r>
          </a:p>
          <a:p>
            <a:pPr lvl="1"/>
            <a:r>
              <a:rPr lang="en-US" altLang="ko-KR" sz="1800"/>
              <a:t>The stating the goals becomes that of finding the right metrics </a:t>
            </a:r>
          </a:p>
          <a:p>
            <a:pPr lvl="1">
              <a:buFont typeface="Wingdings" pitchFamily="2" charset="2"/>
              <a:buNone/>
            </a:pPr>
            <a:r>
              <a:rPr lang="en-US" altLang="ko-KR" sz="1800"/>
              <a:t>    and workloads for comparing the two systems, not that of </a:t>
            </a:r>
          </a:p>
          <a:p>
            <a:pPr lvl="1">
              <a:buFont typeface="Wingdings" pitchFamily="2" charset="2"/>
              <a:buNone/>
            </a:pPr>
            <a:r>
              <a:rPr lang="en-US" altLang="ko-KR" sz="1800"/>
              <a:t>    finding the metrics and workloads such that our system turns </a:t>
            </a:r>
          </a:p>
          <a:p>
            <a:pPr lvl="1">
              <a:buFont typeface="Wingdings" pitchFamily="2" charset="2"/>
              <a:buNone/>
            </a:pPr>
            <a:r>
              <a:rPr lang="en-US" altLang="ko-KR" sz="1800"/>
              <a:t>    out better. </a:t>
            </a:r>
          </a:p>
        </p:txBody>
      </p:sp>
      <p:sp>
        <p:nvSpPr>
          <p:cNvPr id="277508" name="Rectangle 4"/>
          <p:cNvSpPr>
            <a:spLocks noGrp="1" noChangeArrowheads="1"/>
          </p:cNvSpPr>
          <p:nvPr>
            <p:ph type="title"/>
          </p:nvPr>
        </p:nvSpPr>
        <p:spPr>
          <a:xfrm>
            <a:off x="609600" y="333375"/>
            <a:ext cx="6477000" cy="914400"/>
          </a:xfrm>
          <a:noFill/>
          <a:ln/>
        </p:spPr>
        <p:txBody>
          <a:bodyPr/>
          <a:lstStyle/>
          <a:p>
            <a:r>
              <a:rPr lang="en-US" altLang="ko-KR" sz="2400"/>
              <a:t>2.1 Common Mistakes in </a:t>
            </a:r>
            <a:br>
              <a:rPr lang="en-US" altLang="ko-KR" sz="2400"/>
            </a:br>
            <a:r>
              <a:rPr lang="en-US" altLang="ko-KR" sz="2400"/>
              <a:t>     Performance Evaluation (2)</a:t>
            </a:r>
          </a:p>
        </p:txBody>
      </p:sp>
      <p:graphicFrame>
        <p:nvGraphicFramePr>
          <p:cNvPr id="277509" name="Object 5"/>
          <p:cNvGraphicFramePr>
            <a:graphicFrameLocks noChangeAspect="1"/>
          </p:cNvGraphicFramePr>
          <p:nvPr/>
        </p:nvGraphicFramePr>
        <p:xfrm>
          <a:off x="3810000" y="4343400"/>
          <a:ext cx="1417638" cy="1646238"/>
        </p:xfrm>
        <a:graphic>
          <a:graphicData uri="http://schemas.openxmlformats.org/presentationml/2006/ole">
            <mc:AlternateContent xmlns:mc="http://schemas.openxmlformats.org/markup-compatibility/2006">
              <mc:Choice xmlns:v="urn:schemas-microsoft-com:vml" Requires="v">
                <p:oleObj spid="_x0000_s277513" name="VISIO" r:id="rId3" imgW="1418400" imgH="1647000" progId="">
                  <p:embed/>
                </p:oleObj>
              </mc:Choice>
              <mc:Fallback>
                <p:oleObj name="VISIO" r:id="rId3" imgW="1418400" imgH="1647000" progId="">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4343400"/>
                        <a:ext cx="1417638" cy="1646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7510" name="AutoShape 6"/>
          <p:cNvSpPr>
            <a:spLocks noChangeArrowheads="1"/>
          </p:cNvSpPr>
          <p:nvPr/>
        </p:nvSpPr>
        <p:spPr bwMode="auto">
          <a:xfrm>
            <a:off x="1828800" y="5105400"/>
            <a:ext cx="1447800" cy="609600"/>
          </a:xfrm>
          <a:prstGeom prst="wedgeRoundRectCallout">
            <a:avLst>
              <a:gd name="adj1" fmla="val 97042"/>
              <a:gd name="adj2" fmla="val 57551"/>
              <a:gd name="adj3" fmla="val 16667"/>
            </a:avLst>
          </a:prstGeom>
          <a:solidFill>
            <a:schemeClr val="accent1"/>
          </a:solidFill>
          <a:ln w="9525">
            <a:solidFill>
              <a:schemeClr val="tx1"/>
            </a:solidFill>
            <a:miter lim="800000"/>
            <a:headEnd/>
            <a:tailEnd/>
          </a:ln>
          <a:effectLst/>
        </p:spPr>
        <p:txBody>
          <a:bodyPr/>
          <a:lstStyle/>
          <a:p>
            <a:pPr algn="ctr"/>
            <a:endParaRPr lang="ko-KR" altLang="en-US" sz="2800"/>
          </a:p>
        </p:txBody>
      </p:sp>
      <p:sp>
        <p:nvSpPr>
          <p:cNvPr id="277511" name="Text Box 7"/>
          <p:cNvSpPr txBox="1">
            <a:spLocks noChangeArrowheads="1"/>
          </p:cNvSpPr>
          <p:nvPr/>
        </p:nvSpPr>
        <p:spPr bwMode="auto">
          <a:xfrm>
            <a:off x="1905000" y="5105400"/>
            <a:ext cx="1371600" cy="581025"/>
          </a:xfrm>
          <a:prstGeom prst="rect">
            <a:avLst/>
          </a:prstGeom>
          <a:noFill/>
          <a:ln w="9525">
            <a:noFill/>
            <a:miter lim="800000"/>
            <a:headEnd/>
            <a:tailEnd/>
          </a:ln>
          <a:effectLst/>
        </p:spPr>
        <p:txBody>
          <a:bodyPr>
            <a:spAutoFit/>
          </a:bodyPr>
          <a:lstStyle/>
          <a:p>
            <a:pPr algn="ctr">
              <a:spcBef>
                <a:spcPct val="50000"/>
              </a:spcBef>
            </a:pPr>
            <a:r>
              <a:rPr lang="en-US" altLang="ko-KR" sz="1600">
                <a:latin typeface="굴림" pitchFamily="34" charset="-127"/>
              </a:rPr>
              <a:t>Our system is better.</a:t>
            </a:r>
          </a:p>
        </p:txBody>
      </p:sp>
      <p:sp>
        <p:nvSpPr>
          <p:cNvPr id="277512" name="AutoShape 8"/>
          <p:cNvSpPr>
            <a:spLocks noChangeArrowheads="1"/>
          </p:cNvSpPr>
          <p:nvPr/>
        </p:nvSpPr>
        <p:spPr bwMode="auto">
          <a:xfrm>
            <a:off x="5943600" y="5029200"/>
            <a:ext cx="1447800" cy="609600"/>
          </a:xfrm>
          <a:prstGeom prst="wedgeRoundRectCallout">
            <a:avLst>
              <a:gd name="adj1" fmla="val -105264"/>
              <a:gd name="adj2" fmla="val 70051"/>
              <a:gd name="adj3" fmla="val 16667"/>
            </a:avLst>
          </a:prstGeom>
          <a:solidFill>
            <a:schemeClr val="accent1"/>
          </a:solidFill>
          <a:ln w="9525">
            <a:solidFill>
              <a:schemeClr val="tx1"/>
            </a:solidFill>
            <a:miter lim="800000"/>
            <a:headEnd/>
            <a:tailEnd/>
          </a:ln>
          <a:effectLst/>
        </p:spPr>
        <p:txBody>
          <a:bodyPr/>
          <a:lstStyle/>
          <a:p>
            <a:pPr algn="ctr"/>
            <a:endParaRPr lang="ko-KR" altLang="en-US" sz="2800"/>
          </a:p>
        </p:txBody>
      </p:sp>
      <p:sp>
        <p:nvSpPr>
          <p:cNvPr id="277513" name="Text Box 9"/>
          <p:cNvSpPr txBox="1">
            <a:spLocks noChangeArrowheads="1"/>
          </p:cNvSpPr>
          <p:nvPr/>
        </p:nvSpPr>
        <p:spPr bwMode="auto">
          <a:xfrm>
            <a:off x="6019800" y="5029200"/>
            <a:ext cx="1371600" cy="581025"/>
          </a:xfrm>
          <a:prstGeom prst="rect">
            <a:avLst/>
          </a:prstGeom>
          <a:noFill/>
          <a:ln w="9525">
            <a:noFill/>
            <a:miter lim="800000"/>
            <a:headEnd/>
            <a:tailEnd/>
          </a:ln>
          <a:effectLst/>
        </p:spPr>
        <p:txBody>
          <a:bodyPr>
            <a:spAutoFit/>
          </a:bodyPr>
          <a:lstStyle/>
          <a:p>
            <a:pPr algn="ctr">
              <a:spcBef>
                <a:spcPct val="50000"/>
              </a:spcBef>
            </a:pPr>
            <a:r>
              <a:rPr lang="en-US" altLang="ko-KR" sz="1600">
                <a:latin typeface="굴림" pitchFamily="34" charset="-127"/>
              </a:rPr>
              <a:t>Our system is better.</a:t>
            </a:r>
          </a:p>
        </p:txBody>
      </p:sp>
      <p:sp>
        <p:nvSpPr>
          <p:cNvPr id="277514" name="Text Box 10"/>
          <p:cNvSpPr txBox="1">
            <a:spLocks noChangeArrowheads="1"/>
          </p:cNvSpPr>
          <p:nvPr/>
        </p:nvSpPr>
        <p:spPr bwMode="auto">
          <a:xfrm>
            <a:off x="4038600" y="3505200"/>
            <a:ext cx="3810000" cy="581025"/>
          </a:xfrm>
          <a:prstGeom prst="rect">
            <a:avLst/>
          </a:prstGeom>
          <a:noFill/>
          <a:ln w="9525">
            <a:noFill/>
            <a:miter lim="800000"/>
            <a:headEnd/>
            <a:tailEnd/>
          </a:ln>
          <a:effectLst/>
        </p:spPr>
        <p:txBody>
          <a:bodyPr>
            <a:spAutoFit/>
          </a:bodyPr>
          <a:lstStyle/>
          <a:p>
            <a:pPr algn="ctr">
              <a:spcBef>
                <a:spcPct val="50000"/>
              </a:spcBef>
            </a:pPr>
            <a:r>
              <a:rPr lang="en-US" altLang="ko-KR" sz="1600">
                <a:latin typeface="굴림" pitchFamily="34" charset="-127"/>
              </a:rPr>
              <a:t>I</a:t>
            </a:r>
            <a:r>
              <a:rPr lang="en-US" altLang="ko-KR" sz="1600">
                <a:latin typeface="Times New Roman"/>
              </a:rPr>
              <a:t>’</a:t>
            </a:r>
            <a:r>
              <a:rPr lang="en-US" altLang="ko-KR" sz="1600">
                <a:latin typeface="굴림" pitchFamily="34" charset="-127"/>
              </a:rPr>
              <a:t>m a jury.Your statement is wrong. Be unbiased.</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descr="Rectangle: Click to edit Master text styles&#10;Second level&#10;Third level&#10;Fourth level&#10;Fifth level"/>
          <p:cNvSpPr>
            <a:spLocks noGrp="1" noChangeArrowheads="1"/>
          </p:cNvSpPr>
          <p:nvPr>
            <p:ph type="body" idx="1"/>
          </p:nvPr>
        </p:nvSpPr>
        <p:spPr/>
        <p:txBody>
          <a:bodyPr/>
          <a:lstStyle/>
          <a:p>
            <a:r>
              <a:rPr lang="en-US" altLang="ko-KR" sz="2000"/>
              <a:t>Unsystematic Approach (Section 2.2)</a:t>
            </a:r>
          </a:p>
          <a:p>
            <a:pPr lvl="1"/>
            <a:r>
              <a:rPr lang="en-US" altLang="ko-KR" sz="1800"/>
              <a:t>Often analysts adopt an unsystematic approach whereby they </a:t>
            </a:r>
          </a:p>
          <a:p>
            <a:pPr lvl="1">
              <a:buFont typeface="Wingdings" pitchFamily="2" charset="2"/>
              <a:buNone/>
            </a:pPr>
            <a:r>
              <a:rPr lang="en-US" altLang="ko-KR" sz="1800"/>
              <a:t>    select system parameters, factors, metrics, and workloads </a:t>
            </a:r>
          </a:p>
          <a:p>
            <a:pPr lvl="1">
              <a:buFont typeface="Wingdings" pitchFamily="2" charset="2"/>
              <a:buNone/>
            </a:pPr>
            <a:r>
              <a:rPr lang="en-US" altLang="ko-KR" sz="1800"/>
              <a:t>    arbitrarily.</a:t>
            </a:r>
          </a:p>
          <a:p>
            <a:pPr lvl="1"/>
            <a:endParaRPr lang="ko-KR" altLang="en-US" sz="1800"/>
          </a:p>
        </p:txBody>
      </p:sp>
      <p:sp>
        <p:nvSpPr>
          <p:cNvPr id="278531" name="Rectangle 3"/>
          <p:cNvSpPr>
            <a:spLocks noGrp="1" noChangeArrowheads="1"/>
          </p:cNvSpPr>
          <p:nvPr>
            <p:ph type="title"/>
          </p:nvPr>
        </p:nvSpPr>
        <p:spPr>
          <a:xfrm>
            <a:off x="609600" y="333375"/>
            <a:ext cx="6477000" cy="914400"/>
          </a:xfrm>
          <a:noFill/>
          <a:ln/>
        </p:spPr>
        <p:txBody>
          <a:bodyPr/>
          <a:lstStyle/>
          <a:p>
            <a:r>
              <a:rPr lang="en-US" altLang="ko-KR" sz="2400"/>
              <a:t>2.1 Common Mistakes in </a:t>
            </a:r>
            <a:br>
              <a:rPr lang="en-US" altLang="ko-KR" sz="2400"/>
            </a:br>
            <a:r>
              <a:rPr lang="en-US" altLang="ko-KR" sz="2400"/>
              <a:t>     Performance Evaluation (3)</a:t>
            </a:r>
          </a:p>
        </p:txBody>
      </p:sp>
      <p:graphicFrame>
        <p:nvGraphicFramePr>
          <p:cNvPr id="278532" name="Object 4"/>
          <p:cNvGraphicFramePr>
            <a:graphicFrameLocks noChangeAspect="1"/>
          </p:cNvGraphicFramePr>
          <p:nvPr/>
        </p:nvGraphicFramePr>
        <p:xfrm>
          <a:off x="4267200" y="4343400"/>
          <a:ext cx="711200" cy="1784350"/>
        </p:xfrm>
        <a:graphic>
          <a:graphicData uri="http://schemas.openxmlformats.org/presentationml/2006/ole">
            <mc:AlternateContent xmlns:mc="http://schemas.openxmlformats.org/markup-compatibility/2006">
              <mc:Choice xmlns:v="urn:schemas-microsoft-com:vml" Requires="v">
                <p:oleObj spid="_x0000_s278536" name="VISIO" r:id="rId3" imgW="377640" imgH="946080" progId="">
                  <p:embed/>
                </p:oleObj>
              </mc:Choice>
              <mc:Fallback>
                <p:oleObj name="VISIO" r:id="rId3" imgW="377640" imgH="946080"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4343400"/>
                        <a:ext cx="711200" cy="178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8533" name="Text Box 5"/>
          <p:cNvSpPr txBox="1">
            <a:spLocks noChangeArrowheads="1"/>
          </p:cNvSpPr>
          <p:nvPr/>
        </p:nvSpPr>
        <p:spPr bwMode="auto">
          <a:xfrm>
            <a:off x="5562600" y="4495800"/>
            <a:ext cx="1066800" cy="336550"/>
          </a:xfrm>
          <a:prstGeom prst="rect">
            <a:avLst/>
          </a:prstGeom>
          <a:noFill/>
          <a:ln w="9525">
            <a:noFill/>
            <a:miter lim="800000"/>
            <a:headEnd/>
            <a:tailEnd/>
          </a:ln>
          <a:effectLst/>
        </p:spPr>
        <p:txBody>
          <a:bodyPr>
            <a:spAutoFit/>
          </a:bodyPr>
          <a:lstStyle/>
          <a:p>
            <a:pPr algn="ctr">
              <a:spcBef>
                <a:spcPct val="50000"/>
              </a:spcBef>
            </a:pPr>
            <a:r>
              <a:rPr lang="en-US" altLang="ko-KR" sz="1600">
                <a:latin typeface="굴림" pitchFamily="34" charset="-127"/>
              </a:rPr>
              <a:t>Metric B</a:t>
            </a:r>
          </a:p>
        </p:txBody>
      </p:sp>
      <p:sp>
        <p:nvSpPr>
          <p:cNvPr id="278534" name="Text Box 6"/>
          <p:cNvSpPr txBox="1">
            <a:spLocks noChangeArrowheads="1"/>
          </p:cNvSpPr>
          <p:nvPr/>
        </p:nvSpPr>
        <p:spPr bwMode="auto">
          <a:xfrm>
            <a:off x="2362200" y="4495800"/>
            <a:ext cx="1371600" cy="336550"/>
          </a:xfrm>
          <a:prstGeom prst="rect">
            <a:avLst/>
          </a:prstGeom>
          <a:noFill/>
          <a:ln w="9525">
            <a:noFill/>
            <a:miter lim="800000"/>
            <a:headEnd/>
            <a:tailEnd/>
          </a:ln>
          <a:effectLst/>
        </p:spPr>
        <p:txBody>
          <a:bodyPr>
            <a:spAutoFit/>
          </a:bodyPr>
          <a:lstStyle/>
          <a:p>
            <a:pPr algn="ctr">
              <a:spcBef>
                <a:spcPct val="50000"/>
              </a:spcBef>
            </a:pPr>
            <a:r>
              <a:rPr lang="en-US" altLang="ko-KR" sz="1600">
                <a:latin typeface="굴림" pitchFamily="34" charset="-127"/>
              </a:rPr>
              <a:t>Parameter A</a:t>
            </a:r>
          </a:p>
        </p:txBody>
      </p:sp>
      <p:sp>
        <p:nvSpPr>
          <p:cNvPr id="278535" name="Text Box 7"/>
          <p:cNvSpPr txBox="1">
            <a:spLocks noChangeArrowheads="1"/>
          </p:cNvSpPr>
          <p:nvPr/>
        </p:nvSpPr>
        <p:spPr bwMode="auto">
          <a:xfrm>
            <a:off x="5638800" y="5257800"/>
            <a:ext cx="1066800" cy="336550"/>
          </a:xfrm>
          <a:prstGeom prst="rect">
            <a:avLst/>
          </a:prstGeom>
          <a:noFill/>
          <a:ln w="9525">
            <a:noFill/>
            <a:miter lim="800000"/>
            <a:headEnd/>
            <a:tailEnd/>
          </a:ln>
          <a:effectLst/>
        </p:spPr>
        <p:txBody>
          <a:bodyPr>
            <a:spAutoFit/>
          </a:bodyPr>
          <a:lstStyle/>
          <a:p>
            <a:pPr algn="ctr">
              <a:spcBef>
                <a:spcPct val="50000"/>
              </a:spcBef>
            </a:pPr>
            <a:r>
              <a:rPr lang="en-US" altLang="ko-KR" sz="1600">
                <a:latin typeface="굴림" pitchFamily="34" charset="-127"/>
              </a:rPr>
              <a:t>Factor D</a:t>
            </a:r>
          </a:p>
        </p:txBody>
      </p:sp>
      <p:sp>
        <p:nvSpPr>
          <p:cNvPr id="278536" name="Text Box 8"/>
          <p:cNvSpPr txBox="1">
            <a:spLocks noChangeArrowheads="1"/>
          </p:cNvSpPr>
          <p:nvPr/>
        </p:nvSpPr>
        <p:spPr bwMode="auto">
          <a:xfrm>
            <a:off x="2362200" y="5257800"/>
            <a:ext cx="1371600" cy="336550"/>
          </a:xfrm>
          <a:prstGeom prst="rect">
            <a:avLst/>
          </a:prstGeom>
          <a:noFill/>
          <a:ln w="9525">
            <a:noFill/>
            <a:miter lim="800000"/>
            <a:headEnd/>
            <a:tailEnd/>
          </a:ln>
          <a:effectLst/>
        </p:spPr>
        <p:txBody>
          <a:bodyPr>
            <a:spAutoFit/>
          </a:bodyPr>
          <a:lstStyle/>
          <a:p>
            <a:pPr algn="ctr">
              <a:spcBef>
                <a:spcPct val="50000"/>
              </a:spcBef>
            </a:pPr>
            <a:r>
              <a:rPr lang="en-US" altLang="ko-KR" sz="1600">
                <a:latin typeface="굴림" pitchFamily="34" charset="-127"/>
              </a:rPr>
              <a:t>Workload C</a:t>
            </a:r>
          </a:p>
        </p:txBody>
      </p:sp>
      <p:sp>
        <p:nvSpPr>
          <p:cNvPr id="278537" name="AutoShape 9"/>
          <p:cNvSpPr>
            <a:spLocks noChangeArrowheads="1"/>
          </p:cNvSpPr>
          <p:nvPr/>
        </p:nvSpPr>
        <p:spPr bwMode="auto">
          <a:xfrm>
            <a:off x="4724400" y="3276600"/>
            <a:ext cx="1752600" cy="762000"/>
          </a:xfrm>
          <a:prstGeom prst="cloudCallout">
            <a:avLst>
              <a:gd name="adj1" fmla="val -52537"/>
              <a:gd name="adj2" fmla="val 88958"/>
            </a:avLst>
          </a:prstGeom>
          <a:solidFill>
            <a:schemeClr val="accent1"/>
          </a:solidFill>
          <a:ln w="9525">
            <a:solidFill>
              <a:schemeClr val="tx1"/>
            </a:solidFill>
            <a:round/>
            <a:headEnd/>
            <a:tailEnd/>
          </a:ln>
          <a:effectLst/>
        </p:spPr>
        <p:txBody>
          <a:bodyPr/>
          <a:lstStyle/>
          <a:p>
            <a:pPr algn="ctr"/>
            <a:r>
              <a:rPr lang="en-US" altLang="ko-KR" sz="1600">
                <a:latin typeface="굴림" pitchFamily="34" charset="-127"/>
              </a:rPr>
              <a:t>Pick up as my likes</a:t>
            </a:r>
          </a:p>
        </p:txBody>
      </p:sp>
      <p:sp>
        <p:nvSpPr>
          <p:cNvPr id="278538" name="Line 10"/>
          <p:cNvSpPr>
            <a:spLocks noChangeShapeType="1"/>
          </p:cNvSpPr>
          <p:nvPr/>
        </p:nvSpPr>
        <p:spPr bwMode="auto">
          <a:xfrm flipH="1" flipV="1">
            <a:off x="3657600" y="4648200"/>
            <a:ext cx="762000" cy="76200"/>
          </a:xfrm>
          <a:prstGeom prst="line">
            <a:avLst/>
          </a:prstGeom>
          <a:noFill/>
          <a:ln w="9525">
            <a:solidFill>
              <a:schemeClr val="tx1"/>
            </a:solidFill>
            <a:round/>
            <a:headEnd/>
            <a:tailEnd/>
          </a:ln>
          <a:effectLst/>
        </p:spPr>
        <p:txBody>
          <a:bodyPr wrap="none"/>
          <a:lstStyle/>
          <a:p>
            <a:endParaRPr lang="en-US"/>
          </a:p>
        </p:txBody>
      </p:sp>
      <p:sp>
        <p:nvSpPr>
          <p:cNvPr id="278539" name="Line 11"/>
          <p:cNvSpPr>
            <a:spLocks noChangeShapeType="1"/>
          </p:cNvSpPr>
          <p:nvPr/>
        </p:nvSpPr>
        <p:spPr bwMode="auto">
          <a:xfrm flipH="1">
            <a:off x="3581400" y="4800600"/>
            <a:ext cx="838200" cy="609600"/>
          </a:xfrm>
          <a:prstGeom prst="line">
            <a:avLst/>
          </a:prstGeom>
          <a:noFill/>
          <a:ln w="9525">
            <a:solidFill>
              <a:schemeClr val="tx1"/>
            </a:solidFill>
            <a:round/>
            <a:headEnd/>
            <a:tailEnd/>
          </a:ln>
          <a:effectLst/>
        </p:spPr>
        <p:txBody>
          <a:bodyPr wrap="none"/>
          <a:lstStyle/>
          <a:p>
            <a:endParaRPr lang="en-US"/>
          </a:p>
        </p:txBody>
      </p:sp>
      <p:sp>
        <p:nvSpPr>
          <p:cNvPr id="278540" name="Line 12"/>
          <p:cNvSpPr>
            <a:spLocks noChangeShapeType="1"/>
          </p:cNvSpPr>
          <p:nvPr/>
        </p:nvSpPr>
        <p:spPr bwMode="auto">
          <a:xfrm flipV="1">
            <a:off x="4800600" y="4648200"/>
            <a:ext cx="838200" cy="152400"/>
          </a:xfrm>
          <a:prstGeom prst="line">
            <a:avLst/>
          </a:prstGeom>
          <a:noFill/>
          <a:ln w="9525">
            <a:solidFill>
              <a:schemeClr val="tx1"/>
            </a:solidFill>
            <a:round/>
            <a:headEnd/>
            <a:tailEnd/>
          </a:ln>
          <a:effectLst/>
        </p:spPr>
        <p:txBody>
          <a:bodyPr wrap="none"/>
          <a:lstStyle/>
          <a:p>
            <a:endParaRPr lang="en-US"/>
          </a:p>
        </p:txBody>
      </p:sp>
      <p:sp>
        <p:nvSpPr>
          <p:cNvPr id="278541" name="Line 13"/>
          <p:cNvSpPr>
            <a:spLocks noChangeShapeType="1"/>
          </p:cNvSpPr>
          <p:nvPr/>
        </p:nvSpPr>
        <p:spPr bwMode="auto">
          <a:xfrm>
            <a:off x="4800600" y="4953000"/>
            <a:ext cx="914400" cy="457200"/>
          </a:xfrm>
          <a:prstGeom prst="line">
            <a:avLst/>
          </a:prstGeom>
          <a:noFill/>
          <a:ln w="9525">
            <a:solidFill>
              <a:schemeClr val="tx1"/>
            </a:solidFill>
            <a:round/>
            <a:headEnd/>
            <a:tailEnd/>
          </a:ln>
          <a:effectLst/>
        </p:spPr>
        <p:txBody>
          <a:bodyPr wrap="none"/>
          <a:lstStyle/>
          <a:p>
            <a:endParaRPr lang="en-US"/>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descr="Rectangle: Click to edit Master text styles&#10;Second level&#10;Third level&#10;Fourth level&#10;Fifth level"/>
          <p:cNvSpPr>
            <a:spLocks noGrp="1" noChangeArrowheads="1"/>
          </p:cNvSpPr>
          <p:nvPr>
            <p:ph type="body" idx="1"/>
          </p:nvPr>
        </p:nvSpPr>
        <p:spPr/>
        <p:txBody>
          <a:bodyPr/>
          <a:lstStyle/>
          <a:p>
            <a:r>
              <a:rPr lang="en-US" altLang="ko-KR" sz="2000"/>
              <a:t>Analysis without Understanding the Problem</a:t>
            </a:r>
          </a:p>
          <a:p>
            <a:pPr lvl="1"/>
            <a:r>
              <a:rPr lang="en-US" altLang="ko-KR" sz="1800"/>
              <a:t>Defining a problem often takes up to 40% of the total effort.</a:t>
            </a:r>
          </a:p>
          <a:p>
            <a:pPr lvl="1"/>
            <a:r>
              <a:rPr lang="en-US" altLang="ko-KR" sz="1800"/>
              <a:t>A problem well stated is half solved.</a:t>
            </a:r>
          </a:p>
          <a:p>
            <a:pPr lvl="1"/>
            <a:r>
              <a:rPr lang="en-US" altLang="ko-KR" sz="1800"/>
              <a:t>Of the remaining 60%, a large share goes into designing </a:t>
            </a:r>
          </a:p>
          <a:p>
            <a:pPr lvl="1">
              <a:buFont typeface="Wingdings" pitchFamily="2" charset="2"/>
              <a:buNone/>
            </a:pPr>
            <a:r>
              <a:rPr lang="en-US" altLang="ko-KR" sz="1800"/>
              <a:t>    alternatives, interpretation of the results, and presentation of </a:t>
            </a:r>
          </a:p>
          <a:p>
            <a:pPr lvl="1">
              <a:buFont typeface="Wingdings" pitchFamily="2" charset="2"/>
              <a:buNone/>
            </a:pPr>
            <a:r>
              <a:rPr lang="en-US" altLang="ko-KR" sz="1800"/>
              <a:t>    conclusions.</a:t>
            </a:r>
          </a:p>
          <a:p>
            <a:pPr lvl="1"/>
            <a:endParaRPr lang="en-US" altLang="ko-KR" sz="1800"/>
          </a:p>
        </p:txBody>
      </p:sp>
      <p:sp>
        <p:nvSpPr>
          <p:cNvPr id="279555" name="Rectangle 3"/>
          <p:cNvSpPr>
            <a:spLocks noGrp="1" noChangeArrowheads="1"/>
          </p:cNvSpPr>
          <p:nvPr>
            <p:ph type="title"/>
          </p:nvPr>
        </p:nvSpPr>
        <p:spPr>
          <a:xfrm>
            <a:off x="615950" y="333375"/>
            <a:ext cx="6477000" cy="914400"/>
          </a:xfrm>
          <a:noFill/>
          <a:ln/>
        </p:spPr>
        <p:txBody>
          <a:bodyPr/>
          <a:lstStyle/>
          <a:p>
            <a:r>
              <a:rPr lang="en-US" altLang="ko-KR" sz="2400"/>
              <a:t>2.1 Common Mistakes in </a:t>
            </a:r>
            <a:br>
              <a:rPr lang="en-US" altLang="ko-KR" sz="2400"/>
            </a:br>
            <a:r>
              <a:rPr lang="en-US" altLang="ko-KR" sz="2400"/>
              <a:t>     Performance Evaluation (4)</a:t>
            </a:r>
          </a:p>
        </p:txBody>
      </p:sp>
      <p:graphicFrame>
        <p:nvGraphicFramePr>
          <p:cNvPr id="279556" name="Object 4"/>
          <p:cNvGraphicFramePr>
            <a:graphicFrameLocks noChangeAspect="1"/>
          </p:cNvGraphicFramePr>
          <p:nvPr/>
        </p:nvGraphicFramePr>
        <p:xfrm>
          <a:off x="2133600" y="4267200"/>
          <a:ext cx="1295400" cy="823913"/>
        </p:xfrm>
        <a:graphic>
          <a:graphicData uri="http://schemas.openxmlformats.org/presentationml/2006/ole">
            <mc:AlternateContent xmlns:mc="http://schemas.openxmlformats.org/markup-compatibility/2006">
              <mc:Choice xmlns:v="urn:schemas-microsoft-com:vml" Requires="v">
                <p:oleObj spid="_x0000_s279567" name="VISIO" r:id="rId3" imgW="944280" imgH="602280" progId="">
                  <p:embed/>
                </p:oleObj>
              </mc:Choice>
              <mc:Fallback>
                <p:oleObj name="VISIO" r:id="rId3" imgW="944280" imgH="602280"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4267200"/>
                        <a:ext cx="12954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9557" name="Text Box 5"/>
          <p:cNvSpPr txBox="1">
            <a:spLocks noChangeArrowheads="1"/>
          </p:cNvSpPr>
          <p:nvPr/>
        </p:nvSpPr>
        <p:spPr bwMode="auto">
          <a:xfrm>
            <a:off x="2209800" y="3962400"/>
            <a:ext cx="990600" cy="336550"/>
          </a:xfrm>
          <a:prstGeom prst="rect">
            <a:avLst/>
          </a:prstGeom>
          <a:noFill/>
          <a:ln w="9525">
            <a:noFill/>
            <a:miter lim="800000"/>
            <a:headEnd/>
            <a:tailEnd/>
          </a:ln>
          <a:effectLst/>
        </p:spPr>
        <p:txBody>
          <a:bodyPr>
            <a:spAutoFit/>
          </a:bodyPr>
          <a:lstStyle/>
          <a:p>
            <a:pPr>
              <a:spcBef>
                <a:spcPct val="50000"/>
              </a:spcBef>
            </a:pPr>
            <a:r>
              <a:rPr lang="en-US" altLang="ko-KR" sz="1600">
                <a:latin typeface="굴림" pitchFamily="34" charset="-127"/>
              </a:rPr>
              <a:t>Model A</a:t>
            </a:r>
          </a:p>
        </p:txBody>
      </p:sp>
      <p:sp>
        <p:nvSpPr>
          <p:cNvPr id="279558" name="Line 6"/>
          <p:cNvSpPr>
            <a:spLocks noChangeShapeType="1"/>
          </p:cNvSpPr>
          <p:nvPr/>
        </p:nvSpPr>
        <p:spPr bwMode="auto">
          <a:xfrm>
            <a:off x="1600200" y="4321175"/>
            <a:ext cx="685800" cy="0"/>
          </a:xfrm>
          <a:prstGeom prst="line">
            <a:avLst/>
          </a:prstGeom>
          <a:noFill/>
          <a:ln w="9525">
            <a:solidFill>
              <a:schemeClr val="tx1"/>
            </a:solidFill>
            <a:round/>
            <a:headEnd/>
            <a:tailEnd/>
          </a:ln>
          <a:effectLst/>
        </p:spPr>
        <p:txBody>
          <a:bodyPr wrap="none"/>
          <a:lstStyle/>
          <a:p>
            <a:endParaRPr lang="en-US"/>
          </a:p>
        </p:txBody>
      </p:sp>
      <p:sp>
        <p:nvSpPr>
          <p:cNvPr id="279559" name="Line 7"/>
          <p:cNvSpPr>
            <a:spLocks noChangeShapeType="1"/>
          </p:cNvSpPr>
          <p:nvPr/>
        </p:nvSpPr>
        <p:spPr bwMode="auto">
          <a:xfrm>
            <a:off x="3048000" y="4321175"/>
            <a:ext cx="4343400" cy="0"/>
          </a:xfrm>
          <a:prstGeom prst="line">
            <a:avLst/>
          </a:prstGeom>
          <a:noFill/>
          <a:ln w="9525">
            <a:solidFill>
              <a:schemeClr val="tx1"/>
            </a:solidFill>
            <a:round/>
            <a:headEnd/>
            <a:tailEnd/>
          </a:ln>
          <a:effectLst/>
        </p:spPr>
        <p:txBody>
          <a:bodyPr wrap="none"/>
          <a:lstStyle/>
          <a:p>
            <a:endParaRPr lang="en-US"/>
          </a:p>
        </p:txBody>
      </p:sp>
      <p:graphicFrame>
        <p:nvGraphicFramePr>
          <p:cNvPr id="279560" name="Object 8"/>
          <p:cNvGraphicFramePr>
            <a:graphicFrameLocks noChangeAspect="1"/>
          </p:cNvGraphicFramePr>
          <p:nvPr/>
        </p:nvGraphicFramePr>
        <p:xfrm>
          <a:off x="2133600" y="4953000"/>
          <a:ext cx="1371600" cy="873125"/>
        </p:xfrm>
        <a:graphic>
          <a:graphicData uri="http://schemas.openxmlformats.org/presentationml/2006/ole">
            <mc:AlternateContent xmlns:mc="http://schemas.openxmlformats.org/markup-compatibility/2006">
              <mc:Choice xmlns:v="urn:schemas-microsoft-com:vml" Requires="v">
                <p:oleObj spid="_x0000_s279568" name="VISIO" r:id="rId5" imgW="948960" imgH="603000" progId="">
                  <p:embed/>
                </p:oleObj>
              </mc:Choice>
              <mc:Fallback>
                <p:oleObj name="VISIO" r:id="rId5" imgW="948960" imgH="603000" progId="">
                  <p:embed/>
                  <p:pic>
                    <p:nvPicPr>
                      <p:cNvPr id="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3600" y="4953000"/>
                        <a:ext cx="1371600" cy="87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9561" name="Line 9"/>
          <p:cNvSpPr>
            <a:spLocks noChangeShapeType="1"/>
          </p:cNvSpPr>
          <p:nvPr/>
        </p:nvSpPr>
        <p:spPr bwMode="auto">
          <a:xfrm>
            <a:off x="1600200" y="4876800"/>
            <a:ext cx="990600" cy="0"/>
          </a:xfrm>
          <a:prstGeom prst="line">
            <a:avLst/>
          </a:prstGeom>
          <a:noFill/>
          <a:ln w="9525">
            <a:solidFill>
              <a:schemeClr val="tx1"/>
            </a:solidFill>
            <a:round/>
            <a:headEnd/>
            <a:tailEnd/>
          </a:ln>
          <a:effectLst/>
        </p:spPr>
        <p:txBody>
          <a:bodyPr wrap="none"/>
          <a:lstStyle/>
          <a:p>
            <a:endParaRPr lang="en-US"/>
          </a:p>
        </p:txBody>
      </p:sp>
      <p:sp>
        <p:nvSpPr>
          <p:cNvPr id="279562" name="Line 10"/>
          <p:cNvSpPr>
            <a:spLocks noChangeShapeType="1"/>
          </p:cNvSpPr>
          <p:nvPr/>
        </p:nvSpPr>
        <p:spPr bwMode="auto">
          <a:xfrm>
            <a:off x="3352800" y="4876800"/>
            <a:ext cx="1066800" cy="0"/>
          </a:xfrm>
          <a:prstGeom prst="line">
            <a:avLst/>
          </a:prstGeom>
          <a:noFill/>
          <a:ln w="9525">
            <a:solidFill>
              <a:schemeClr val="tx1"/>
            </a:solidFill>
            <a:round/>
            <a:headEnd/>
            <a:tailEnd/>
          </a:ln>
          <a:effectLst/>
        </p:spPr>
        <p:txBody>
          <a:bodyPr wrap="none"/>
          <a:lstStyle/>
          <a:p>
            <a:endParaRPr lang="en-US"/>
          </a:p>
        </p:txBody>
      </p:sp>
      <p:sp>
        <p:nvSpPr>
          <p:cNvPr id="279563" name="Line 11"/>
          <p:cNvSpPr>
            <a:spLocks noChangeShapeType="1"/>
          </p:cNvSpPr>
          <p:nvPr/>
        </p:nvSpPr>
        <p:spPr bwMode="auto">
          <a:xfrm>
            <a:off x="5181600" y="4876800"/>
            <a:ext cx="1066800" cy="0"/>
          </a:xfrm>
          <a:prstGeom prst="line">
            <a:avLst/>
          </a:prstGeom>
          <a:noFill/>
          <a:ln w="9525">
            <a:solidFill>
              <a:schemeClr val="tx1"/>
            </a:solidFill>
            <a:round/>
            <a:headEnd/>
            <a:tailEnd/>
          </a:ln>
          <a:effectLst/>
        </p:spPr>
        <p:txBody>
          <a:bodyPr wrap="none"/>
          <a:lstStyle/>
          <a:p>
            <a:endParaRPr lang="en-US"/>
          </a:p>
        </p:txBody>
      </p:sp>
      <p:sp>
        <p:nvSpPr>
          <p:cNvPr id="279564" name="Line 12"/>
          <p:cNvSpPr>
            <a:spLocks noChangeShapeType="1"/>
          </p:cNvSpPr>
          <p:nvPr/>
        </p:nvSpPr>
        <p:spPr bwMode="auto">
          <a:xfrm>
            <a:off x="6858000" y="4876800"/>
            <a:ext cx="533400" cy="0"/>
          </a:xfrm>
          <a:prstGeom prst="line">
            <a:avLst/>
          </a:prstGeom>
          <a:noFill/>
          <a:ln w="9525">
            <a:solidFill>
              <a:schemeClr val="tx1"/>
            </a:solidFill>
            <a:round/>
            <a:headEnd/>
            <a:tailEnd/>
          </a:ln>
          <a:effectLst/>
        </p:spPr>
        <p:txBody>
          <a:bodyPr wrap="none"/>
          <a:lstStyle/>
          <a:p>
            <a:endParaRPr lang="en-US"/>
          </a:p>
        </p:txBody>
      </p:sp>
      <p:sp>
        <p:nvSpPr>
          <p:cNvPr id="279565" name="Line 13"/>
          <p:cNvSpPr>
            <a:spLocks noChangeShapeType="1"/>
          </p:cNvSpPr>
          <p:nvPr/>
        </p:nvSpPr>
        <p:spPr bwMode="auto">
          <a:xfrm>
            <a:off x="1676400" y="5486400"/>
            <a:ext cx="5791200" cy="0"/>
          </a:xfrm>
          <a:prstGeom prst="line">
            <a:avLst/>
          </a:prstGeom>
          <a:noFill/>
          <a:ln w="9525">
            <a:solidFill>
              <a:schemeClr val="tx1"/>
            </a:solidFill>
            <a:round/>
            <a:headEnd/>
            <a:tailEnd/>
          </a:ln>
          <a:effectLst/>
        </p:spPr>
        <p:txBody>
          <a:bodyPr wrap="none"/>
          <a:lstStyle/>
          <a:p>
            <a:endParaRPr lang="en-US"/>
          </a:p>
        </p:txBody>
      </p:sp>
      <p:sp>
        <p:nvSpPr>
          <p:cNvPr id="279566" name="Text Box 14"/>
          <p:cNvSpPr txBox="1">
            <a:spLocks noChangeArrowheads="1"/>
          </p:cNvSpPr>
          <p:nvPr/>
        </p:nvSpPr>
        <p:spPr bwMode="auto">
          <a:xfrm>
            <a:off x="2286000" y="5486400"/>
            <a:ext cx="990600" cy="336550"/>
          </a:xfrm>
          <a:prstGeom prst="rect">
            <a:avLst/>
          </a:prstGeom>
          <a:noFill/>
          <a:ln w="9525">
            <a:noFill/>
            <a:miter lim="800000"/>
            <a:headEnd/>
            <a:tailEnd/>
          </a:ln>
          <a:effectLst/>
        </p:spPr>
        <p:txBody>
          <a:bodyPr>
            <a:spAutoFit/>
          </a:bodyPr>
          <a:lstStyle/>
          <a:p>
            <a:pPr>
              <a:spcBef>
                <a:spcPct val="50000"/>
              </a:spcBef>
            </a:pPr>
            <a:r>
              <a:rPr lang="en-US" altLang="ko-KR" sz="1600">
                <a:latin typeface="굴림" pitchFamily="34" charset="-127"/>
              </a:rPr>
              <a:t>Model B</a:t>
            </a:r>
          </a:p>
        </p:txBody>
      </p:sp>
      <p:sp>
        <p:nvSpPr>
          <p:cNvPr id="279567" name="Text Box 15"/>
          <p:cNvSpPr txBox="1">
            <a:spLocks noChangeArrowheads="1"/>
          </p:cNvSpPr>
          <p:nvPr/>
        </p:nvSpPr>
        <p:spPr bwMode="auto">
          <a:xfrm>
            <a:off x="7467600" y="4572000"/>
            <a:ext cx="990600" cy="581025"/>
          </a:xfrm>
          <a:prstGeom prst="rect">
            <a:avLst/>
          </a:prstGeom>
          <a:noFill/>
          <a:ln w="9525">
            <a:noFill/>
            <a:miter lim="800000"/>
            <a:headEnd/>
            <a:tailEnd/>
          </a:ln>
          <a:effectLst/>
        </p:spPr>
        <p:txBody>
          <a:bodyPr>
            <a:spAutoFit/>
          </a:bodyPr>
          <a:lstStyle/>
          <a:p>
            <a:pPr algn="ctr">
              <a:spcBef>
                <a:spcPct val="50000"/>
              </a:spcBef>
            </a:pPr>
            <a:r>
              <a:rPr lang="en-US" altLang="ko-KR" sz="1600">
                <a:latin typeface="굴림" pitchFamily="34" charset="-127"/>
              </a:rPr>
              <a:t>Final results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r>
              <a:rPr lang="en-US" altLang="ko-KR" sz="2000"/>
              <a:t>1.10 Discrete-Event System Simulation</a:t>
            </a:r>
          </a:p>
        </p:txBody>
      </p:sp>
      <p:sp>
        <p:nvSpPr>
          <p:cNvPr id="123907" name="Rectangle 3" descr="Rectangle: Click to edit Master text styles&#10;Second level&#10;Third level&#10;Fourth level&#10;Fifth level"/>
          <p:cNvSpPr>
            <a:spLocks noGrp="1" noChangeArrowheads="1"/>
          </p:cNvSpPr>
          <p:nvPr>
            <p:ph type="body" idx="1"/>
          </p:nvPr>
        </p:nvSpPr>
        <p:spPr/>
        <p:txBody>
          <a:bodyPr/>
          <a:lstStyle/>
          <a:p>
            <a:r>
              <a:rPr lang="en-US" altLang="ko-KR" sz="2000"/>
              <a:t>The simulation models are analyzed by numerical rather than by analytical methods</a:t>
            </a:r>
          </a:p>
          <a:p>
            <a:pPr lvl="1"/>
            <a:r>
              <a:rPr lang="en-US" altLang="ko-KR" sz="1800"/>
              <a:t>Analytical methods employ the deductive reasoning of mathematics to solve the model.</a:t>
            </a:r>
          </a:p>
          <a:p>
            <a:pPr lvl="1"/>
            <a:r>
              <a:rPr lang="en-US" altLang="ko-KR" sz="1800"/>
              <a:t>Numerical methods employ computational procedures to solve mathematical models.</a:t>
            </a:r>
          </a:p>
          <a:p>
            <a:endParaRPr lang="ko-KR" altLang="en-US" sz="2000"/>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descr="Rectangle: Click to edit Master text styles&#10;Second level&#10;Third level&#10;Fourth level&#10;Fifth level"/>
          <p:cNvSpPr>
            <a:spLocks noGrp="1" noChangeArrowheads="1"/>
          </p:cNvSpPr>
          <p:nvPr>
            <p:ph type="body" idx="1"/>
          </p:nvPr>
        </p:nvSpPr>
        <p:spPr>
          <a:xfrm>
            <a:off x="838200" y="1676400"/>
            <a:ext cx="7924800" cy="4343400"/>
          </a:xfrm>
        </p:spPr>
        <p:txBody>
          <a:bodyPr/>
          <a:lstStyle/>
          <a:p>
            <a:r>
              <a:rPr lang="en-US" altLang="ko-KR" sz="2000"/>
              <a:t>Incorrect Performance Metrics</a:t>
            </a:r>
          </a:p>
          <a:p>
            <a:pPr lvl="1"/>
            <a:r>
              <a:rPr lang="en-US" altLang="ko-KR" sz="1800"/>
              <a:t>A metric refers to the criterion used to quantify the performance of the system.</a:t>
            </a:r>
          </a:p>
          <a:p>
            <a:pPr lvl="1"/>
            <a:r>
              <a:rPr lang="en-US" altLang="ko-KR" sz="1800"/>
              <a:t>The choice of correct performance metrics depends upon the </a:t>
            </a:r>
          </a:p>
          <a:p>
            <a:pPr lvl="1">
              <a:buFont typeface="Wingdings" pitchFamily="2" charset="2"/>
              <a:buNone/>
            </a:pPr>
            <a:r>
              <a:rPr lang="en-US" altLang="ko-KR" sz="1800"/>
              <a:t>    services provided by the system being modeled.</a:t>
            </a:r>
          </a:p>
        </p:txBody>
      </p:sp>
      <p:sp>
        <p:nvSpPr>
          <p:cNvPr id="280579" name="Rectangle 3"/>
          <p:cNvSpPr>
            <a:spLocks noGrp="1" noChangeArrowheads="1"/>
          </p:cNvSpPr>
          <p:nvPr>
            <p:ph type="title"/>
          </p:nvPr>
        </p:nvSpPr>
        <p:spPr>
          <a:xfrm>
            <a:off x="685800" y="333375"/>
            <a:ext cx="6477000" cy="914400"/>
          </a:xfrm>
          <a:noFill/>
          <a:ln/>
        </p:spPr>
        <p:txBody>
          <a:bodyPr/>
          <a:lstStyle/>
          <a:p>
            <a:r>
              <a:rPr lang="en-US" altLang="ko-KR" sz="2400"/>
              <a:t>2.1 Common Mistakes in </a:t>
            </a:r>
            <a:br>
              <a:rPr lang="en-US" altLang="ko-KR" sz="2400"/>
            </a:br>
            <a:r>
              <a:rPr lang="en-US" altLang="ko-KR" sz="2400"/>
              <a:t>     Performance Evaluation (5)</a:t>
            </a:r>
          </a:p>
        </p:txBody>
      </p:sp>
      <p:pic>
        <p:nvPicPr>
          <p:cNvPr id="280580" name="Picture 4" descr="cpuintelP4170[1]"/>
          <p:cNvPicPr>
            <a:picLocks noChangeAspect="1" noChangeArrowheads="1"/>
          </p:cNvPicPr>
          <p:nvPr/>
        </p:nvPicPr>
        <p:blipFill>
          <a:blip r:embed="rId2"/>
          <a:srcRect/>
          <a:stretch>
            <a:fillRect/>
          </a:stretch>
        </p:blipFill>
        <p:spPr bwMode="auto">
          <a:xfrm>
            <a:off x="1828800" y="3733800"/>
            <a:ext cx="1676400" cy="1308100"/>
          </a:xfrm>
          <a:prstGeom prst="rect">
            <a:avLst/>
          </a:prstGeom>
          <a:noFill/>
        </p:spPr>
      </p:pic>
      <p:pic>
        <p:nvPicPr>
          <p:cNvPr id="280581" name="Picture 5" descr="duron"/>
          <p:cNvPicPr>
            <a:picLocks noChangeAspect="1" noChangeArrowheads="1"/>
          </p:cNvPicPr>
          <p:nvPr/>
        </p:nvPicPr>
        <p:blipFill>
          <a:blip r:embed="rId3"/>
          <a:srcRect/>
          <a:stretch>
            <a:fillRect/>
          </a:stretch>
        </p:blipFill>
        <p:spPr bwMode="auto">
          <a:xfrm>
            <a:off x="6400800" y="3810000"/>
            <a:ext cx="1371600" cy="1300163"/>
          </a:xfrm>
          <a:prstGeom prst="rect">
            <a:avLst/>
          </a:prstGeom>
          <a:noFill/>
        </p:spPr>
      </p:pic>
      <p:sp>
        <p:nvSpPr>
          <p:cNvPr id="280582" name="Text Box 6"/>
          <p:cNvSpPr txBox="1">
            <a:spLocks noChangeArrowheads="1"/>
          </p:cNvSpPr>
          <p:nvPr/>
        </p:nvSpPr>
        <p:spPr bwMode="auto">
          <a:xfrm>
            <a:off x="2286000" y="5105400"/>
            <a:ext cx="762000" cy="336550"/>
          </a:xfrm>
          <a:prstGeom prst="rect">
            <a:avLst/>
          </a:prstGeom>
          <a:noFill/>
          <a:ln w="9525">
            <a:noFill/>
            <a:miter lim="800000"/>
            <a:headEnd/>
            <a:tailEnd/>
          </a:ln>
          <a:effectLst/>
        </p:spPr>
        <p:txBody>
          <a:bodyPr>
            <a:spAutoFit/>
          </a:bodyPr>
          <a:lstStyle/>
          <a:p>
            <a:pPr algn="ctr">
              <a:spcBef>
                <a:spcPct val="50000"/>
              </a:spcBef>
            </a:pPr>
            <a:r>
              <a:rPr lang="en-US" altLang="ko-KR" sz="1600">
                <a:latin typeface="굴림" pitchFamily="34" charset="-127"/>
              </a:rPr>
              <a:t>RISC</a:t>
            </a:r>
          </a:p>
        </p:txBody>
      </p:sp>
      <p:sp>
        <p:nvSpPr>
          <p:cNvPr id="280583" name="Text Box 7"/>
          <p:cNvSpPr txBox="1">
            <a:spLocks noChangeArrowheads="1"/>
          </p:cNvSpPr>
          <p:nvPr/>
        </p:nvSpPr>
        <p:spPr bwMode="auto">
          <a:xfrm>
            <a:off x="6705600" y="5105400"/>
            <a:ext cx="762000" cy="336550"/>
          </a:xfrm>
          <a:prstGeom prst="rect">
            <a:avLst/>
          </a:prstGeom>
          <a:noFill/>
          <a:ln w="9525">
            <a:noFill/>
            <a:miter lim="800000"/>
            <a:headEnd/>
            <a:tailEnd/>
          </a:ln>
          <a:effectLst/>
        </p:spPr>
        <p:txBody>
          <a:bodyPr>
            <a:spAutoFit/>
          </a:bodyPr>
          <a:lstStyle/>
          <a:p>
            <a:pPr algn="ctr">
              <a:spcBef>
                <a:spcPct val="50000"/>
              </a:spcBef>
            </a:pPr>
            <a:r>
              <a:rPr lang="en-US" altLang="ko-KR" sz="1600">
                <a:latin typeface="굴림" pitchFamily="34" charset="-127"/>
              </a:rPr>
              <a:t>CISC</a:t>
            </a:r>
          </a:p>
        </p:txBody>
      </p:sp>
      <p:sp>
        <p:nvSpPr>
          <p:cNvPr id="280584" name="Line 8"/>
          <p:cNvSpPr>
            <a:spLocks noChangeShapeType="1"/>
          </p:cNvSpPr>
          <p:nvPr/>
        </p:nvSpPr>
        <p:spPr bwMode="auto">
          <a:xfrm>
            <a:off x="3733800" y="4267200"/>
            <a:ext cx="2362200" cy="0"/>
          </a:xfrm>
          <a:prstGeom prst="line">
            <a:avLst/>
          </a:prstGeom>
          <a:noFill/>
          <a:ln w="9525">
            <a:solidFill>
              <a:schemeClr val="tx1"/>
            </a:solidFill>
            <a:round/>
            <a:headEnd type="triangle" w="med" len="med"/>
            <a:tailEnd type="triangle" w="med" len="med"/>
          </a:ln>
          <a:effectLst/>
        </p:spPr>
        <p:txBody>
          <a:bodyPr wrap="none"/>
          <a:lstStyle/>
          <a:p>
            <a:endParaRPr lang="en-US"/>
          </a:p>
        </p:txBody>
      </p:sp>
      <p:sp>
        <p:nvSpPr>
          <p:cNvPr id="280585" name="Text Box 9"/>
          <p:cNvSpPr txBox="1">
            <a:spLocks noChangeArrowheads="1"/>
          </p:cNvSpPr>
          <p:nvPr/>
        </p:nvSpPr>
        <p:spPr bwMode="auto">
          <a:xfrm>
            <a:off x="4038600" y="3886200"/>
            <a:ext cx="1752600" cy="336550"/>
          </a:xfrm>
          <a:prstGeom prst="rect">
            <a:avLst/>
          </a:prstGeom>
          <a:noFill/>
          <a:ln w="9525">
            <a:noFill/>
            <a:miter lim="800000"/>
            <a:headEnd/>
            <a:tailEnd/>
          </a:ln>
          <a:effectLst/>
        </p:spPr>
        <p:txBody>
          <a:bodyPr>
            <a:spAutoFit/>
          </a:bodyPr>
          <a:lstStyle/>
          <a:p>
            <a:pPr algn="ctr">
              <a:spcBef>
                <a:spcPct val="50000"/>
              </a:spcBef>
            </a:pPr>
            <a:r>
              <a:rPr lang="en-US" altLang="ko-KR" sz="1600">
                <a:latin typeface="굴림" pitchFamily="34" charset="-127"/>
              </a:rPr>
              <a:t>Compare MIPS</a:t>
            </a:r>
          </a:p>
        </p:txBody>
      </p:sp>
      <p:sp>
        <p:nvSpPr>
          <p:cNvPr id="280586" name="Line 10"/>
          <p:cNvSpPr>
            <a:spLocks noChangeShapeType="1"/>
          </p:cNvSpPr>
          <p:nvPr/>
        </p:nvSpPr>
        <p:spPr bwMode="auto">
          <a:xfrm>
            <a:off x="4876800" y="4267200"/>
            <a:ext cx="0" cy="609600"/>
          </a:xfrm>
          <a:prstGeom prst="line">
            <a:avLst/>
          </a:prstGeom>
          <a:noFill/>
          <a:ln w="9525">
            <a:solidFill>
              <a:schemeClr val="tx1"/>
            </a:solidFill>
            <a:round/>
            <a:headEnd/>
            <a:tailEnd/>
          </a:ln>
          <a:effectLst/>
        </p:spPr>
        <p:txBody>
          <a:bodyPr wrap="none"/>
          <a:lstStyle/>
          <a:p>
            <a:endParaRPr lang="en-US"/>
          </a:p>
        </p:txBody>
      </p:sp>
      <p:sp>
        <p:nvSpPr>
          <p:cNvPr id="280587" name="Line 11"/>
          <p:cNvSpPr>
            <a:spLocks noChangeShapeType="1"/>
          </p:cNvSpPr>
          <p:nvPr/>
        </p:nvSpPr>
        <p:spPr bwMode="auto">
          <a:xfrm>
            <a:off x="4953000" y="4267200"/>
            <a:ext cx="0" cy="609600"/>
          </a:xfrm>
          <a:prstGeom prst="line">
            <a:avLst/>
          </a:prstGeom>
          <a:noFill/>
          <a:ln w="9525">
            <a:solidFill>
              <a:schemeClr val="tx1"/>
            </a:solidFill>
            <a:round/>
            <a:headEnd/>
            <a:tailEnd/>
          </a:ln>
          <a:effectLst/>
        </p:spPr>
        <p:txBody>
          <a:bodyPr wrap="none"/>
          <a:lstStyle/>
          <a:p>
            <a:endParaRPr lang="en-US"/>
          </a:p>
        </p:txBody>
      </p:sp>
      <p:sp>
        <p:nvSpPr>
          <p:cNvPr id="280588" name="Line 12"/>
          <p:cNvSpPr>
            <a:spLocks noChangeShapeType="1"/>
          </p:cNvSpPr>
          <p:nvPr/>
        </p:nvSpPr>
        <p:spPr bwMode="auto">
          <a:xfrm>
            <a:off x="4845050" y="4886325"/>
            <a:ext cx="76200" cy="152400"/>
          </a:xfrm>
          <a:prstGeom prst="line">
            <a:avLst/>
          </a:prstGeom>
          <a:noFill/>
          <a:ln w="9525">
            <a:solidFill>
              <a:schemeClr val="tx1"/>
            </a:solidFill>
            <a:round/>
            <a:headEnd/>
            <a:tailEnd/>
          </a:ln>
          <a:effectLst/>
        </p:spPr>
        <p:txBody>
          <a:bodyPr wrap="none"/>
          <a:lstStyle/>
          <a:p>
            <a:endParaRPr lang="en-US"/>
          </a:p>
        </p:txBody>
      </p:sp>
      <p:sp>
        <p:nvSpPr>
          <p:cNvPr id="280589" name="Line 13"/>
          <p:cNvSpPr>
            <a:spLocks noChangeShapeType="1"/>
          </p:cNvSpPr>
          <p:nvPr/>
        </p:nvSpPr>
        <p:spPr bwMode="auto">
          <a:xfrm flipV="1">
            <a:off x="4921250" y="4886325"/>
            <a:ext cx="76200" cy="152400"/>
          </a:xfrm>
          <a:prstGeom prst="line">
            <a:avLst/>
          </a:prstGeom>
          <a:noFill/>
          <a:ln w="9525">
            <a:solidFill>
              <a:schemeClr val="tx1"/>
            </a:solidFill>
            <a:round/>
            <a:headEnd/>
            <a:tailEnd/>
          </a:ln>
          <a:effectLst/>
        </p:spPr>
        <p:txBody>
          <a:bodyPr wrap="none"/>
          <a:lstStyle/>
          <a:p>
            <a:endParaRPr lang="en-US"/>
          </a:p>
        </p:txBody>
      </p:sp>
      <p:sp>
        <p:nvSpPr>
          <p:cNvPr id="280590" name="Text Box 14"/>
          <p:cNvSpPr txBox="1">
            <a:spLocks noChangeArrowheads="1"/>
          </p:cNvSpPr>
          <p:nvPr/>
        </p:nvSpPr>
        <p:spPr bwMode="auto">
          <a:xfrm>
            <a:off x="4114800" y="5105400"/>
            <a:ext cx="1752600" cy="336550"/>
          </a:xfrm>
          <a:prstGeom prst="rect">
            <a:avLst/>
          </a:prstGeom>
          <a:noFill/>
          <a:ln w="9525">
            <a:noFill/>
            <a:miter lim="800000"/>
            <a:headEnd/>
            <a:tailEnd/>
          </a:ln>
          <a:effectLst/>
        </p:spPr>
        <p:txBody>
          <a:bodyPr>
            <a:spAutoFit/>
          </a:bodyPr>
          <a:lstStyle/>
          <a:p>
            <a:pPr algn="ctr">
              <a:spcBef>
                <a:spcPct val="50000"/>
              </a:spcBef>
            </a:pPr>
            <a:r>
              <a:rPr lang="en-US" altLang="ko-KR" sz="1600">
                <a:latin typeface="굴림" pitchFamily="34" charset="-127"/>
              </a:rPr>
              <a:t>Meaningless</a:t>
            </a: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descr="Rectangle: Click to edit Master text styles&#10;Second level&#10;Third level&#10;Fourth level&#10;Fifth level"/>
          <p:cNvSpPr>
            <a:spLocks noGrp="1" noChangeArrowheads="1"/>
          </p:cNvSpPr>
          <p:nvPr>
            <p:ph type="body" idx="1"/>
          </p:nvPr>
        </p:nvSpPr>
        <p:spPr/>
        <p:txBody>
          <a:bodyPr/>
          <a:lstStyle/>
          <a:p>
            <a:r>
              <a:rPr lang="en-US" altLang="ko-KR" sz="2000"/>
              <a:t>Unrepresentative Workload</a:t>
            </a:r>
          </a:p>
          <a:p>
            <a:pPr lvl="1"/>
            <a:r>
              <a:rPr lang="en-US" altLang="ko-KR" sz="1800"/>
              <a:t>The workload used to compare two systems should be </a:t>
            </a:r>
          </a:p>
          <a:p>
            <a:pPr lvl="1">
              <a:buFont typeface="Wingdings" pitchFamily="2" charset="2"/>
              <a:buNone/>
            </a:pPr>
            <a:r>
              <a:rPr lang="en-US" altLang="ko-KR" sz="1800"/>
              <a:t>    representative of the actual usage of the systems in the field.</a:t>
            </a:r>
          </a:p>
          <a:p>
            <a:pPr lvl="1"/>
            <a:r>
              <a:rPr lang="en-US" altLang="ko-KR" sz="1800"/>
              <a:t>The choice of the workload has a significant impact on the </a:t>
            </a:r>
          </a:p>
          <a:p>
            <a:pPr lvl="1">
              <a:buFont typeface="Wingdings" pitchFamily="2" charset="2"/>
              <a:buNone/>
            </a:pPr>
            <a:r>
              <a:rPr lang="en-US" altLang="ko-KR" sz="1800"/>
              <a:t>    results of a performance study.</a:t>
            </a:r>
          </a:p>
        </p:txBody>
      </p:sp>
      <p:sp>
        <p:nvSpPr>
          <p:cNvPr id="281603" name="Rectangle 3"/>
          <p:cNvSpPr>
            <a:spLocks noGrp="1" noChangeArrowheads="1"/>
          </p:cNvSpPr>
          <p:nvPr>
            <p:ph type="title"/>
          </p:nvPr>
        </p:nvSpPr>
        <p:spPr>
          <a:xfrm>
            <a:off x="609600" y="333375"/>
            <a:ext cx="6477000" cy="914400"/>
          </a:xfrm>
          <a:noFill/>
          <a:ln/>
        </p:spPr>
        <p:txBody>
          <a:bodyPr/>
          <a:lstStyle/>
          <a:p>
            <a:r>
              <a:rPr lang="en-US" altLang="ko-KR" sz="2400"/>
              <a:t>2.1 Common Mistakes in </a:t>
            </a:r>
            <a:br>
              <a:rPr lang="en-US" altLang="ko-KR" sz="2400"/>
            </a:br>
            <a:r>
              <a:rPr lang="en-US" altLang="ko-KR" sz="2400"/>
              <a:t>     Performance Evaluation (6)</a:t>
            </a:r>
          </a:p>
        </p:txBody>
      </p:sp>
      <p:graphicFrame>
        <p:nvGraphicFramePr>
          <p:cNvPr id="281604" name="Object 4"/>
          <p:cNvGraphicFramePr>
            <a:graphicFrameLocks noChangeAspect="1"/>
          </p:cNvGraphicFramePr>
          <p:nvPr/>
        </p:nvGraphicFramePr>
        <p:xfrm>
          <a:off x="5257800" y="3429000"/>
          <a:ext cx="1524000" cy="1066800"/>
        </p:xfrm>
        <a:graphic>
          <a:graphicData uri="http://schemas.openxmlformats.org/presentationml/2006/ole">
            <mc:AlternateContent xmlns:mc="http://schemas.openxmlformats.org/markup-compatibility/2006">
              <mc:Choice xmlns:v="urn:schemas-microsoft-com:vml" Requires="v">
                <p:oleObj spid="_x0000_s281612" name="VISIO" r:id="rId3" imgW="948960" imgH="720360" progId="">
                  <p:embed/>
                </p:oleObj>
              </mc:Choice>
              <mc:Fallback>
                <p:oleObj name="VISIO" r:id="rId3" imgW="948960" imgH="720360"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3429000"/>
                        <a:ext cx="15240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1605" name="Object 5"/>
          <p:cNvGraphicFramePr>
            <a:graphicFrameLocks noChangeAspect="1"/>
          </p:cNvGraphicFramePr>
          <p:nvPr/>
        </p:nvGraphicFramePr>
        <p:xfrm>
          <a:off x="5334000" y="4800600"/>
          <a:ext cx="1524000" cy="1066800"/>
        </p:xfrm>
        <a:graphic>
          <a:graphicData uri="http://schemas.openxmlformats.org/presentationml/2006/ole">
            <mc:AlternateContent xmlns:mc="http://schemas.openxmlformats.org/markup-compatibility/2006">
              <mc:Choice xmlns:v="urn:schemas-microsoft-com:vml" Requires="v">
                <p:oleObj spid="_x0000_s281613" name="VISIO" r:id="rId5" imgW="948960" imgH="720360" progId="">
                  <p:embed/>
                </p:oleObj>
              </mc:Choice>
              <mc:Fallback>
                <p:oleObj name="VISIO" r:id="rId5" imgW="948960" imgH="720360" progId="">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4800600"/>
                        <a:ext cx="15240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1606" name="Text Box 6"/>
          <p:cNvSpPr txBox="1">
            <a:spLocks noChangeArrowheads="1"/>
          </p:cNvSpPr>
          <p:nvPr/>
        </p:nvSpPr>
        <p:spPr bwMode="auto">
          <a:xfrm>
            <a:off x="5562600" y="3810000"/>
            <a:ext cx="1143000" cy="336550"/>
          </a:xfrm>
          <a:prstGeom prst="rect">
            <a:avLst/>
          </a:prstGeom>
          <a:noFill/>
          <a:ln w="9525">
            <a:noFill/>
            <a:miter lim="800000"/>
            <a:headEnd/>
            <a:tailEnd/>
          </a:ln>
          <a:effectLst/>
        </p:spPr>
        <p:txBody>
          <a:bodyPr>
            <a:spAutoFit/>
          </a:bodyPr>
          <a:lstStyle/>
          <a:p>
            <a:pPr>
              <a:spcBef>
                <a:spcPct val="50000"/>
              </a:spcBef>
            </a:pPr>
            <a:r>
              <a:rPr lang="en-US" altLang="ko-KR" sz="1600">
                <a:latin typeface="굴림" pitchFamily="34" charset="-127"/>
              </a:rPr>
              <a:t>Network</a:t>
            </a:r>
          </a:p>
        </p:txBody>
      </p:sp>
      <p:sp>
        <p:nvSpPr>
          <p:cNvPr id="281607" name="Text Box 7"/>
          <p:cNvSpPr txBox="1">
            <a:spLocks noChangeArrowheads="1"/>
          </p:cNvSpPr>
          <p:nvPr/>
        </p:nvSpPr>
        <p:spPr bwMode="auto">
          <a:xfrm>
            <a:off x="5715000" y="5181600"/>
            <a:ext cx="1143000" cy="336550"/>
          </a:xfrm>
          <a:prstGeom prst="rect">
            <a:avLst/>
          </a:prstGeom>
          <a:noFill/>
          <a:ln w="9525">
            <a:noFill/>
            <a:miter lim="800000"/>
            <a:headEnd/>
            <a:tailEnd/>
          </a:ln>
          <a:effectLst/>
        </p:spPr>
        <p:txBody>
          <a:bodyPr>
            <a:spAutoFit/>
          </a:bodyPr>
          <a:lstStyle/>
          <a:p>
            <a:pPr>
              <a:spcBef>
                <a:spcPct val="50000"/>
              </a:spcBef>
            </a:pPr>
            <a:r>
              <a:rPr lang="en-US" altLang="ko-KR" sz="1600">
                <a:latin typeface="굴림" pitchFamily="34" charset="-127"/>
              </a:rPr>
              <a:t>Network</a:t>
            </a:r>
          </a:p>
        </p:txBody>
      </p:sp>
      <p:sp>
        <p:nvSpPr>
          <p:cNvPr id="281608" name="Line 8"/>
          <p:cNvSpPr>
            <a:spLocks noChangeShapeType="1"/>
          </p:cNvSpPr>
          <p:nvPr/>
        </p:nvSpPr>
        <p:spPr bwMode="auto">
          <a:xfrm flipH="1">
            <a:off x="4876800" y="4038600"/>
            <a:ext cx="457200" cy="0"/>
          </a:xfrm>
          <a:prstGeom prst="line">
            <a:avLst/>
          </a:prstGeom>
          <a:noFill/>
          <a:ln w="9525">
            <a:solidFill>
              <a:schemeClr val="tx1"/>
            </a:solidFill>
            <a:round/>
            <a:headEnd type="triangle" w="med" len="med"/>
            <a:tailEnd/>
          </a:ln>
          <a:effectLst/>
        </p:spPr>
        <p:txBody>
          <a:bodyPr wrap="none"/>
          <a:lstStyle/>
          <a:p>
            <a:endParaRPr lang="en-US"/>
          </a:p>
        </p:txBody>
      </p:sp>
      <p:sp>
        <p:nvSpPr>
          <p:cNvPr id="281609" name="Line 9"/>
          <p:cNvSpPr>
            <a:spLocks noChangeShapeType="1"/>
          </p:cNvSpPr>
          <p:nvPr/>
        </p:nvSpPr>
        <p:spPr bwMode="auto">
          <a:xfrm>
            <a:off x="4876800" y="4038600"/>
            <a:ext cx="0" cy="1447800"/>
          </a:xfrm>
          <a:prstGeom prst="line">
            <a:avLst/>
          </a:prstGeom>
          <a:noFill/>
          <a:ln w="9525">
            <a:solidFill>
              <a:schemeClr val="tx1"/>
            </a:solidFill>
            <a:round/>
            <a:headEnd/>
            <a:tailEnd/>
          </a:ln>
          <a:effectLst/>
        </p:spPr>
        <p:txBody>
          <a:bodyPr wrap="none"/>
          <a:lstStyle/>
          <a:p>
            <a:endParaRPr lang="en-US"/>
          </a:p>
        </p:txBody>
      </p:sp>
      <p:sp>
        <p:nvSpPr>
          <p:cNvPr id="281610" name="Line 10"/>
          <p:cNvSpPr>
            <a:spLocks noChangeShapeType="1"/>
          </p:cNvSpPr>
          <p:nvPr/>
        </p:nvSpPr>
        <p:spPr bwMode="auto">
          <a:xfrm>
            <a:off x="4876800" y="5486400"/>
            <a:ext cx="533400" cy="0"/>
          </a:xfrm>
          <a:prstGeom prst="line">
            <a:avLst/>
          </a:prstGeom>
          <a:noFill/>
          <a:ln w="9525">
            <a:solidFill>
              <a:schemeClr val="tx1"/>
            </a:solidFill>
            <a:round/>
            <a:headEnd/>
            <a:tailEnd type="triangle" w="med" len="med"/>
          </a:ln>
          <a:effectLst/>
        </p:spPr>
        <p:txBody>
          <a:bodyPr wrap="none"/>
          <a:lstStyle/>
          <a:p>
            <a:endParaRPr lang="en-US"/>
          </a:p>
        </p:txBody>
      </p:sp>
      <p:sp>
        <p:nvSpPr>
          <p:cNvPr id="281611" name="Line 11"/>
          <p:cNvSpPr>
            <a:spLocks noChangeShapeType="1"/>
          </p:cNvSpPr>
          <p:nvPr/>
        </p:nvSpPr>
        <p:spPr bwMode="auto">
          <a:xfrm flipH="1">
            <a:off x="4419600" y="4724400"/>
            <a:ext cx="457200" cy="0"/>
          </a:xfrm>
          <a:prstGeom prst="line">
            <a:avLst/>
          </a:prstGeom>
          <a:noFill/>
          <a:ln w="9525">
            <a:solidFill>
              <a:schemeClr val="tx1"/>
            </a:solidFill>
            <a:round/>
            <a:headEnd/>
            <a:tailEnd/>
          </a:ln>
          <a:effectLst/>
        </p:spPr>
        <p:txBody>
          <a:bodyPr wrap="none"/>
          <a:lstStyle/>
          <a:p>
            <a:endParaRPr lang="en-US"/>
          </a:p>
        </p:txBody>
      </p:sp>
      <p:sp>
        <p:nvSpPr>
          <p:cNvPr id="281612" name="Line 12"/>
          <p:cNvSpPr>
            <a:spLocks noChangeShapeType="1"/>
          </p:cNvSpPr>
          <p:nvPr/>
        </p:nvSpPr>
        <p:spPr bwMode="auto">
          <a:xfrm>
            <a:off x="4419600" y="4419600"/>
            <a:ext cx="0" cy="685800"/>
          </a:xfrm>
          <a:prstGeom prst="line">
            <a:avLst/>
          </a:prstGeom>
          <a:noFill/>
          <a:ln w="9525">
            <a:solidFill>
              <a:schemeClr val="tx1"/>
            </a:solidFill>
            <a:round/>
            <a:headEnd/>
            <a:tailEnd/>
          </a:ln>
          <a:effectLst/>
        </p:spPr>
        <p:txBody>
          <a:bodyPr wrap="none"/>
          <a:lstStyle/>
          <a:p>
            <a:endParaRPr lang="en-US"/>
          </a:p>
        </p:txBody>
      </p:sp>
      <p:sp>
        <p:nvSpPr>
          <p:cNvPr id="281613" name="Line 13"/>
          <p:cNvSpPr>
            <a:spLocks noChangeShapeType="1"/>
          </p:cNvSpPr>
          <p:nvPr/>
        </p:nvSpPr>
        <p:spPr bwMode="auto">
          <a:xfrm flipH="1">
            <a:off x="4038600" y="4419600"/>
            <a:ext cx="381000" cy="0"/>
          </a:xfrm>
          <a:prstGeom prst="line">
            <a:avLst/>
          </a:prstGeom>
          <a:noFill/>
          <a:ln w="9525">
            <a:solidFill>
              <a:schemeClr val="tx1"/>
            </a:solidFill>
            <a:round/>
            <a:headEnd/>
            <a:tailEnd/>
          </a:ln>
          <a:effectLst/>
        </p:spPr>
        <p:txBody>
          <a:bodyPr wrap="none"/>
          <a:lstStyle/>
          <a:p>
            <a:endParaRPr lang="en-US"/>
          </a:p>
        </p:txBody>
      </p:sp>
      <p:sp>
        <p:nvSpPr>
          <p:cNvPr id="281614" name="Line 14"/>
          <p:cNvSpPr>
            <a:spLocks noChangeShapeType="1"/>
          </p:cNvSpPr>
          <p:nvPr/>
        </p:nvSpPr>
        <p:spPr bwMode="auto">
          <a:xfrm flipH="1">
            <a:off x="4038600" y="5105400"/>
            <a:ext cx="381000" cy="0"/>
          </a:xfrm>
          <a:prstGeom prst="line">
            <a:avLst/>
          </a:prstGeom>
          <a:noFill/>
          <a:ln w="9525">
            <a:solidFill>
              <a:schemeClr val="tx1"/>
            </a:solidFill>
            <a:round/>
            <a:headEnd/>
            <a:tailEnd/>
          </a:ln>
          <a:effectLst/>
        </p:spPr>
        <p:txBody>
          <a:bodyPr wrap="none"/>
          <a:lstStyle/>
          <a:p>
            <a:endParaRPr lang="en-US"/>
          </a:p>
        </p:txBody>
      </p:sp>
      <p:sp>
        <p:nvSpPr>
          <p:cNvPr id="281615" name="Text Box 15"/>
          <p:cNvSpPr txBox="1">
            <a:spLocks noChangeArrowheads="1"/>
          </p:cNvSpPr>
          <p:nvPr/>
        </p:nvSpPr>
        <p:spPr bwMode="auto">
          <a:xfrm>
            <a:off x="2057400" y="4267200"/>
            <a:ext cx="2057400" cy="336550"/>
          </a:xfrm>
          <a:prstGeom prst="rect">
            <a:avLst/>
          </a:prstGeom>
          <a:noFill/>
          <a:ln w="9525">
            <a:noFill/>
            <a:miter lim="800000"/>
            <a:headEnd/>
            <a:tailEnd/>
          </a:ln>
          <a:effectLst/>
        </p:spPr>
        <p:txBody>
          <a:bodyPr>
            <a:spAutoFit/>
          </a:bodyPr>
          <a:lstStyle/>
          <a:p>
            <a:pPr algn="ctr">
              <a:spcBef>
                <a:spcPct val="50000"/>
              </a:spcBef>
            </a:pPr>
            <a:r>
              <a:rPr lang="en-US" altLang="ko-KR" sz="1600">
                <a:latin typeface="굴림" pitchFamily="34" charset="-127"/>
              </a:rPr>
              <a:t>Short Packet Sizes</a:t>
            </a:r>
          </a:p>
        </p:txBody>
      </p:sp>
      <p:sp>
        <p:nvSpPr>
          <p:cNvPr id="281616" name="Text Box 16"/>
          <p:cNvSpPr txBox="1">
            <a:spLocks noChangeArrowheads="1"/>
          </p:cNvSpPr>
          <p:nvPr/>
        </p:nvSpPr>
        <p:spPr bwMode="auto">
          <a:xfrm>
            <a:off x="2108200" y="4918075"/>
            <a:ext cx="2057400" cy="336550"/>
          </a:xfrm>
          <a:prstGeom prst="rect">
            <a:avLst/>
          </a:prstGeom>
          <a:noFill/>
          <a:ln w="9525">
            <a:noFill/>
            <a:miter lim="800000"/>
            <a:headEnd/>
            <a:tailEnd/>
          </a:ln>
          <a:effectLst/>
        </p:spPr>
        <p:txBody>
          <a:bodyPr>
            <a:spAutoFit/>
          </a:bodyPr>
          <a:lstStyle/>
          <a:p>
            <a:pPr algn="ctr">
              <a:spcBef>
                <a:spcPct val="50000"/>
              </a:spcBef>
            </a:pPr>
            <a:r>
              <a:rPr lang="en-US" altLang="ko-KR" sz="1600">
                <a:latin typeface="굴림" pitchFamily="34" charset="-127"/>
              </a:rPr>
              <a:t>Long Packet Sizes</a:t>
            </a: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descr="Rectangle: Click to edit Master text styles&#10;Second level&#10;Third level&#10;Fourth level&#10;Fifth level"/>
          <p:cNvSpPr>
            <a:spLocks noGrp="1" noChangeArrowheads="1"/>
          </p:cNvSpPr>
          <p:nvPr>
            <p:ph type="body" idx="1"/>
          </p:nvPr>
        </p:nvSpPr>
        <p:spPr/>
        <p:txBody>
          <a:bodyPr/>
          <a:lstStyle/>
          <a:p>
            <a:r>
              <a:rPr lang="en-US" altLang="ko-KR" sz="2000"/>
              <a:t>Wrong Evaluation Technique</a:t>
            </a:r>
          </a:p>
          <a:p>
            <a:pPr lvl="1"/>
            <a:r>
              <a:rPr lang="en-US" altLang="ko-KR" sz="1800"/>
              <a:t>There are three evaluation technique: measurement, simulation, </a:t>
            </a:r>
          </a:p>
          <a:p>
            <a:pPr lvl="1">
              <a:buFont typeface="Wingdings" pitchFamily="2" charset="2"/>
              <a:buNone/>
            </a:pPr>
            <a:r>
              <a:rPr lang="en-US" altLang="ko-KR" sz="1800"/>
              <a:t>    and analytical modeling.</a:t>
            </a:r>
          </a:p>
          <a:p>
            <a:pPr lvl="1"/>
            <a:r>
              <a:rPr lang="en-US" altLang="ko-KR" sz="1800"/>
              <a:t>Analysts often have a preference for one evaluation technique </a:t>
            </a:r>
          </a:p>
          <a:p>
            <a:pPr lvl="1">
              <a:buFont typeface="Wingdings" pitchFamily="2" charset="2"/>
              <a:buNone/>
            </a:pPr>
            <a:r>
              <a:rPr lang="en-US" altLang="ko-KR" sz="1800"/>
              <a:t>    that they use for every performance evaluation problem.</a:t>
            </a:r>
          </a:p>
          <a:p>
            <a:pPr lvl="1"/>
            <a:r>
              <a:rPr lang="en-US" altLang="ko-KR" sz="1800"/>
              <a:t>An analyst should have a basic knowledge of all three </a:t>
            </a:r>
          </a:p>
          <a:p>
            <a:pPr lvl="1">
              <a:buFont typeface="Wingdings" pitchFamily="2" charset="2"/>
              <a:buNone/>
            </a:pPr>
            <a:r>
              <a:rPr lang="en-US" altLang="ko-KR" sz="1800"/>
              <a:t>    techniques.</a:t>
            </a:r>
          </a:p>
        </p:txBody>
      </p:sp>
      <p:sp>
        <p:nvSpPr>
          <p:cNvPr id="282627" name="Rectangle 3"/>
          <p:cNvSpPr>
            <a:spLocks noGrp="1" noChangeArrowheads="1"/>
          </p:cNvSpPr>
          <p:nvPr>
            <p:ph type="title"/>
          </p:nvPr>
        </p:nvSpPr>
        <p:spPr>
          <a:xfrm>
            <a:off x="609600" y="333375"/>
            <a:ext cx="6477000" cy="914400"/>
          </a:xfrm>
          <a:noFill/>
          <a:ln/>
        </p:spPr>
        <p:txBody>
          <a:bodyPr/>
          <a:lstStyle/>
          <a:p>
            <a:r>
              <a:rPr lang="en-US" altLang="ko-KR" sz="2400"/>
              <a:t>2.1 Common Mistakes in </a:t>
            </a:r>
            <a:br>
              <a:rPr lang="en-US" altLang="ko-KR" sz="2400"/>
            </a:br>
            <a:r>
              <a:rPr lang="en-US" altLang="ko-KR" sz="2400"/>
              <a:t>     Performance Evaluation (7)</a:t>
            </a:r>
          </a:p>
        </p:txBody>
      </p:sp>
      <p:graphicFrame>
        <p:nvGraphicFramePr>
          <p:cNvPr id="282628" name="Object 4"/>
          <p:cNvGraphicFramePr>
            <a:graphicFrameLocks noChangeAspect="1"/>
          </p:cNvGraphicFramePr>
          <p:nvPr/>
        </p:nvGraphicFramePr>
        <p:xfrm>
          <a:off x="4114800" y="4495800"/>
          <a:ext cx="1168400" cy="1447800"/>
        </p:xfrm>
        <a:graphic>
          <a:graphicData uri="http://schemas.openxmlformats.org/presentationml/2006/ole">
            <mc:AlternateContent xmlns:mc="http://schemas.openxmlformats.org/markup-compatibility/2006">
              <mc:Choice xmlns:v="urn:schemas-microsoft-com:vml" Requires="v">
                <p:oleObj spid="_x0000_s282632" name="VISIO" r:id="rId3" imgW="1406160" imgH="1743120" progId="">
                  <p:embed/>
                </p:oleObj>
              </mc:Choice>
              <mc:Fallback>
                <p:oleObj name="VISIO" r:id="rId3" imgW="1406160" imgH="1743120"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4495800"/>
                        <a:ext cx="116840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2629" name="Text Box 5"/>
          <p:cNvSpPr txBox="1">
            <a:spLocks noChangeArrowheads="1"/>
          </p:cNvSpPr>
          <p:nvPr/>
        </p:nvSpPr>
        <p:spPr bwMode="auto">
          <a:xfrm>
            <a:off x="3962400" y="4114800"/>
            <a:ext cx="1600200" cy="336550"/>
          </a:xfrm>
          <a:prstGeom prst="rect">
            <a:avLst/>
          </a:prstGeom>
          <a:noFill/>
          <a:ln w="9525">
            <a:noFill/>
            <a:miter lim="800000"/>
            <a:headEnd/>
            <a:tailEnd/>
          </a:ln>
          <a:effectLst/>
        </p:spPr>
        <p:txBody>
          <a:bodyPr>
            <a:spAutoFit/>
          </a:bodyPr>
          <a:lstStyle/>
          <a:p>
            <a:pPr algn="ctr">
              <a:spcBef>
                <a:spcPct val="50000"/>
              </a:spcBef>
            </a:pPr>
            <a:r>
              <a:rPr lang="en-US" altLang="ko-KR" sz="1600">
                <a:latin typeface="굴림" pitchFamily="34" charset="-127"/>
              </a:rPr>
              <a:t>Measurement</a:t>
            </a:r>
          </a:p>
        </p:txBody>
      </p:sp>
      <p:sp>
        <p:nvSpPr>
          <p:cNvPr id="282630" name="Text Box 6"/>
          <p:cNvSpPr txBox="1">
            <a:spLocks noChangeArrowheads="1"/>
          </p:cNvSpPr>
          <p:nvPr/>
        </p:nvSpPr>
        <p:spPr bwMode="auto">
          <a:xfrm>
            <a:off x="2667000" y="5334000"/>
            <a:ext cx="1600200" cy="336550"/>
          </a:xfrm>
          <a:prstGeom prst="rect">
            <a:avLst/>
          </a:prstGeom>
          <a:noFill/>
          <a:ln w="9525">
            <a:noFill/>
            <a:miter lim="800000"/>
            <a:headEnd/>
            <a:tailEnd/>
          </a:ln>
          <a:effectLst/>
        </p:spPr>
        <p:txBody>
          <a:bodyPr>
            <a:spAutoFit/>
          </a:bodyPr>
          <a:lstStyle/>
          <a:p>
            <a:pPr algn="ctr">
              <a:spcBef>
                <a:spcPct val="50000"/>
              </a:spcBef>
            </a:pPr>
            <a:r>
              <a:rPr lang="en-US" altLang="ko-KR" sz="1600">
                <a:latin typeface="굴림" pitchFamily="34" charset="-127"/>
              </a:rPr>
              <a:t>Simulation</a:t>
            </a:r>
          </a:p>
        </p:txBody>
      </p:sp>
      <p:sp>
        <p:nvSpPr>
          <p:cNvPr id="282631" name="Text Box 7"/>
          <p:cNvSpPr txBox="1">
            <a:spLocks noChangeArrowheads="1"/>
          </p:cNvSpPr>
          <p:nvPr/>
        </p:nvSpPr>
        <p:spPr bwMode="auto">
          <a:xfrm>
            <a:off x="5105400" y="5105400"/>
            <a:ext cx="1600200" cy="581025"/>
          </a:xfrm>
          <a:prstGeom prst="rect">
            <a:avLst/>
          </a:prstGeom>
          <a:noFill/>
          <a:ln w="9525">
            <a:noFill/>
            <a:miter lim="800000"/>
            <a:headEnd/>
            <a:tailEnd/>
          </a:ln>
          <a:effectLst/>
        </p:spPr>
        <p:txBody>
          <a:bodyPr>
            <a:spAutoFit/>
          </a:bodyPr>
          <a:lstStyle/>
          <a:p>
            <a:pPr algn="ctr">
              <a:spcBef>
                <a:spcPct val="50000"/>
              </a:spcBef>
            </a:pPr>
            <a:r>
              <a:rPr lang="en-US" altLang="ko-KR" sz="1600">
                <a:latin typeface="굴림" pitchFamily="34" charset="-127"/>
              </a:rPr>
              <a:t>Analytical Modeling</a:t>
            </a: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descr="Rectangle: Click to edit Master text styles&#10;Second level&#10;Third level&#10;Fourth level&#10;Fifth level"/>
          <p:cNvSpPr>
            <a:spLocks noGrp="1" noChangeArrowheads="1"/>
          </p:cNvSpPr>
          <p:nvPr>
            <p:ph type="body" idx="1"/>
          </p:nvPr>
        </p:nvSpPr>
        <p:spPr/>
        <p:txBody>
          <a:bodyPr/>
          <a:lstStyle/>
          <a:p>
            <a:r>
              <a:rPr lang="en-US" altLang="ko-KR" sz="2000"/>
              <a:t>Overlooking Important Parameters</a:t>
            </a:r>
          </a:p>
          <a:p>
            <a:pPr lvl="1"/>
            <a:r>
              <a:rPr lang="en-US" altLang="ko-KR" sz="1800"/>
              <a:t>It is good idea to make a complete list of system and workload </a:t>
            </a:r>
          </a:p>
          <a:p>
            <a:pPr lvl="1">
              <a:buFont typeface="Wingdings" pitchFamily="2" charset="2"/>
              <a:buNone/>
            </a:pPr>
            <a:r>
              <a:rPr lang="en-US" altLang="ko-KR" sz="1800"/>
              <a:t>    characteristics that affect the performance of the system.</a:t>
            </a:r>
          </a:p>
          <a:p>
            <a:pPr lvl="1"/>
            <a:r>
              <a:rPr lang="en-US" altLang="ko-KR" sz="1800"/>
              <a:t>System parameters</a:t>
            </a:r>
          </a:p>
          <a:p>
            <a:pPr lvl="1">
              <a:buFont typeface="Wingdings" pitchFamily="2" charset="2"/>
              <a:buNone/>
            </a:pPr>
            <a:r>
              <a:rPr lang="en-US" altLang="ko-KR" sz="1800"/>
              <a:t>    - quantum size : CPU allocation</a:t>
            </a:r>
          </a:p>
          <a:p>
            <a:pPr lvl="1">
              <a:buFont typeface="Wingdings" pitchFamily="2" charset="2"/>
              <a:buNone/>
            </a:pPr>
            <a:r>
              <a:rPr lang="en-US" altLang="ko-KR" sz="1800"/>
              <a:t>    - working set size : memory allocation</a:t>
            </a:r>
          </a:p>
          <a:p>
            <a:pPr lvl="1"/>
            <a:r>
              <a:rPr lang="en-US" altLang="ko-KR" sz="1800"/>
              <a:t>Workload parameters</a:t>
            </a:r>
          </a:p>
          <a:p>
            <a:pPr lvl="1">
              <a:buFont typeface="Wingdings" pitchFamily="2" charset="2"/>
              <a:buNone/>
            </a:pPr>
            <a:r>
              <a:rPr lang="en-US" altLang="ko-KR" sz="1800"/>
              <a:t>    - the number of users</a:t>
            </a:r>
          </a:p>
          <a:p>
            <a:pPr lvl="1">
              <a:buFont typeface="Wingdings" pitchFamily="2" charset="2"/>
              <a:buNone/>
            </a:pPr>
            <a:r>
              <a:rPr lang="en-US" altLang="ko-KR" sz="1800"/>
              <a:t>    - request arrival patterns</a:t>
            </a:r>
          </a:p>
          <a:p>
            <a:pPr lvl="1">
              <a:buFont typeface="Wingdings" pitchFamily="2" charset="2"/>
              <a:buNone/>
            </a:pPr>
            <a:r>
              <a:rPr lang="en-US" altLang="ko-KR" sz="1800"/>
              <a:t>    - priority</a:t>
            </a:r>
          </a:p>
          <a:p>
            <a:pPr lvl="1"/>
            <a:endParaRPr lang="en-US" altLang="ko-KR" sz="1800"/>
          </a:p>
        </p:txBody>
      </p:sp>
      <p:sp>
        <p:nvSpPr>
          <p:cNvPr id="283651" name="Rectangle 3"/>
          <p:cNvSpPr>
            <a:spLocks noGrp="1" noChangeArrowheads="1"/>
          </p:cNvSpPr>
          <p:nvPr>
            <p:ph type="title"/>
          </p:nvPr>
        </p:nvSpPr>
        <p:spPr>
          <a:xfrm>
            <a:off x="609600" y="333375"/>
            <a:ext cx="6477000" cy="914400"/>
          </a:xfrm>
          <a:noFill/>
          <a:ln/>
        </p:spPr>
        <p:txBody>
          <a:bodyPr/>
          <a:lstStyle/>
          <a:p>
            <a:r>
              <a:rPr lang="en-US" altLang="ko-KR" sz="2400"/>
              <a:t>2.1 Common Mistakes in </a:t>
            </a:r>
            <a:br>
              <a:rPr lang="en-US" altLang="ko-KR" sz="2400"/>
            </a:br>
            <a:r>
              <a:rPr lang="en-US" altLang="ko-KR" sz="2400"/>
              <a:t>     Performance Evaluation (8)</a:t>
            </a: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en-US" altLang="ko-KR" sz="1800"/>
              <a:t>Ignoring Significant Factors</a:t>
            </a:r>
          </a:p>
          <a:p>
            <a:pPr lvl="1">
              <a:lnSpc>
                <a:spcPct val="90000"/>
              </a:lnSpc>
            </a:pPr>
            <a:r>
              <a:rPr lang="en-US" altLang="ko-KR" sz="1600"/>
              <a:t>Parameters that are varied in the study are called factors.</a:t>
            </a:r>
          </a:p>
          <a:p>
            <a:pPr lvl="1">
              <a:lnSpc>
                <a:spcPct val="90000"/>
              </a:lnSpc>
            </a:pPr>
            <a:r>
              <a:rPr lang="en-US" altLang="ko-KR" sz="1600"/>
              <a:t>Not all parameters have an equal effect on the performance.</a:t>
            </a:r>
          </a:p>
          <a:p>
            <a:pPr lvl="1">
              <a:lnSpc>
                <a:spcPct val="90000"/>
              </a:lnSpc>
              <a:buFont typeface="Wingdings" pitchFamily="2" charset="2"/>
              <a:buNone/>
            </a:pPr>
            <a:r>
              <a:rPr lang="en-US" altLang="ko-KR" sz="1600"/>
              <a:t>    : if packet arrival rate rather than packet size affects the response time </a:t>
            </a:r>
          </a:p>
          <a:p>
            <a:pPr lvl="1">
              <a:lnSpc>
                <a:spcPct val="90000"/>
              </a:lnSpc>
              <a:buFont typeface="Wingdings" pitchFamily="2" charset="2"/>
              <a:buNone/>
            </a:pPr>
            <a:r>
              <a:rPr lang="en-US" altLang="ko-KR" sz="1600"/>
              <a:t>      of a network gateway, it would be better to use several different </a:t>
            </a:r>
          </a:p>
          <a:p>
            <a:pPr lvl="1">
              <a:lnSpc>
                <a:spcPct val="90000"/>
              </a:lnSpc>
              <a:buFont typeface="Wingdings" pitchFamily="2" charset="2"/>
              <a:buNone/>
            </a:pPr>
            <a:r>
              <a:rPr lang="en-US" altLang="ko-KR" sz="1600"/>
              <a:t>      arrival rates in studying its performance.</a:t>
            </a:r>
          </a:p>
          <a:p>
            <a:pPr lvl="1">
              <a:lnSpc>
                <a:spcPct val="90000"/>
              </a:lnSpc>
            </a:pPr>
            <a:r>
              <a:rPr lang="en-US" altLang="ko-KR" sz="1600"/>
              <a:t>It is important to identify those parameters, which, if varied, will </a:t>
            </a:r>
          </a:p>
          <a:p>
            <a:pPr lvl="1">
              <a:lnSpc>
                <a:spcPct val="90000"/>
              </a:lnSpc>
              <a:buFont typeface="Wingdings" pitchFamily="2" charset="2"/>
              <a:buNone/>
            </a:pPr>
            <a:r>
              <a:rPr lang="en-US" altLang="ko-KR" sz="1600"/>
              <a:t>    make a significant impact on the performance.</a:t>
            </a:r>
          </a:p>
          <a:p>
            <a:pPr lvl="1">
              <a:lnSpc>
                <a:spcPct val="90000"/>
              </a:lnSpc>
            </a:pPr>
            <a:r>
              <a:rPr lang="en-US" altLang="ko-KR" sz="1600"/>
              <a:t>It is important to understand the randomness of various system and </a:t>
            </a:r>
          </a:p>
          <a:p>
            <a:pPr lvl="1">
              <a:lnSpc>
                <a:spcPct val="90000"/>
              </a:lnSpc>
              <a:buFont typeface="Wingdings" pitchFamily="2" charset="2"/>
              <a:buNone/>
            </a:pPr>
            <a:r>
              <a:rPr lang="en-US" altLang="ko-KR" sz="1600"/>
              <a:t>    workload parameters that affect the performance.</a:t>
            </a:r>
          </a:p>
          <a:p>
            <a:pPr lvl="1">
              <a:lnSpc>
                <a:spcPct val="90000"/>
              </a:lnSpc>
            </a:pPr>
            <a:r>
              <a:rPr lang="en-US" altLang="ko-KR" sz="1600"/>
              <a:t>The choice of factors should be based on their relevance and not on </a:t>
            </a:r>
          </a:p>
          <a:p>
            <a:pPr lvl="1">
              <a:lnSpc>
                <a:spcPct val="90000"/>
              </a:lnSpc>
              <a:buFont typeface="Wingdings" pitchFamily="2" charset="2"/>
              <a:buNone/>
            </a:pPr>
            <a:r>
              <a:rPr lang="en-US" altLang="ko-KR" sz="1600"/>
              <a:t>    the analyst</a:t>
            </a:r>
            <a:r>
              <a:rPr lang="en-US" altLang="ko-KR" sz="1600">
                <a:latin typeface="Times New Roman"/>
              </a:rPr>
              <a:t>’</a:t>
            </a:r>
            <a:r>
              <a:rPr lang="en-US" altLang="ko-KR" sz="1600"/>
              <a:t>s knowledge of the factors.</a:t>
            </a:r>
          </a:p>
          <a:p>
            <a:pPr lvl="1">
              <a:lnSpc>
                <a:spcPct val="90000"/>
              </a:lnSpc>
            </a:pPr>
            <a:r>
              <a:rPr lang="en-US" altLang="ko-KR" sz="1600"/>
              <a:t>For unknown parameters, a sensitivity analysis, which shows the effect </a:t>
            </a:r>
          </a:p>
          <a:p>
            <a:pPr lvl="1">
              <a:lnSpc>
                <a:spcPct val="90000"/>
              </a:lnSpc>
              <a:buFont typeface="Wingdings" pitchFamily="2" charset="2"/>
              <a:buNone/>
            </a:pPr>
            <a:r>
              <a:rPr lang="en-US" altLang="ko-KR" sz="1600"/>
              <a:t>    of changing those parameters form their assumed values, should be </a:t>
            </a:r>
          </a:p>
          <a:p>
            <a:pPr lvl="1">
              <a:lnSpc>
                <a:spcPct val="90000"/>
              </a:lnSpc>
              <a:buFont typeface="Wingdings" pitchFamily="2" charset="2"/>
              <a:buNone/>
            </a:pPr>
            <a:r>
              <a:rPr lang="en-US" altLang="ko-KR" sz="1600"/>
              <a:t>    done to quantify the impact of the uncertainty.</a:t>
            </a:r>
          </a:p>
        </p:txBody>
      </p:sp>
      <p:sp>
        <p:nvSpPr>
          <p:cNvPr id="284675" name="Rectangle 3"/>
          <p:cNvSpPr>
            <a:spLocks noGrp="1" noChangeArrowheads="1"/>
          </p:cNvSpPr>
          <p:nvPr>
            <p:ph type="title"/>
          </p:nvPr>
        </p:nvSpPr>
        <p:spPr>
          <a:xfrm>
            <a:off x="609600" y="333375"/>
            <a:ext cx="6553200" cy="914400"/>
          </a:xfrm>
          <a:noFill/>
          <a:ln/>
        </p:spPr>
        <p:txBody>
          <a:bodyPr/>
          <a:lstStyle/>
          <a:p>
            <a:r>
              <a:rPr lang="en-US" altLang="ko-KR" sz="2400"/>
              <a:t>2.1 Common Mistakes in </a:t>
            </a:r>
            <a:br>
              <a:rPr lang="en-US" altLang="ko-KR" sz="2400"/>
            </a:br>
            <a:r>
              <a:rPr lang="en-US" altLang="ko-KR" sz="2400"/>
              <a:t>     Performance Evaluation (9)</a:t>
            </a: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descr="Rectangle: Click to edit Master text styles&#10;Second level&#10;Third level&#10;Fourth level&#10;Fifth level"/>
          <p:cNvSpPr>
            <a:spLocks noGrp="1" noChangeArrowheads="1"/>
          </p:cNvSpPr>
          <p:nvPr>
            <p:ph type="body" idx="1"/>
          </p:nvPr>
        </p:nvSpPr>
        <p:spPr/>
        <p:txBody>
          <a:bodyPr/>
          <a:lstStyle/>
          <a:p>
            <a:r>
              <a:rPr lang="en-US" altLang="ko-KR" sz="2000"/>
              <a:t>Inappropriate Experimental Design</a:t>
            </a:r>
          </a:p>
          <a:p>
            <a:pPr lvl="1"/>
            <a:r>
              <a:rPr lang="en-US" altLang="ko-KR" sz="1800"/>
              <a:t>Experimental design relates to the number of measurement or </a:t>
            </a:r>
          </a:p>
          <a:p>
            <a:pPr lvl="1">
              <a:buFont typeface="Wingdings" pitchFamily="2" charset="2"/>
              <a:buNone/>
            </a:pPr>
            <a:r>
              <a:rPr lang="en-US" altLang="ko-KR" sz="1800"/>
              <a:t>    simulation experiments to be conducted and the parameter </a:t>
            </a:r>
          </a:p>
          <a:p>
            <a:pPr lvl="1">
              <a:buFont typeface="Wingdings" pitchFamily="2" charset="2"/>
              <a:buNone/>
            </a:pPr>
            <a:r>
              <a:rPr lang="en-US" altLang="ko-KR" sz="1800"/>
              <a:t>    values used in each experiment.</a:t>
            </a:r>
          </a:p>
          <a:p>
            <a:pPr lvl="1"/>
            <a:r>
              <a:rPr lang="en-US" altLang="ko-KR" sz="1800"/>
              <a:t>The simple design may lead to wrong conclusions if the parameters interact such that the effect of one parameter depends upon the values of other parameters.</a:t>
            </a:r>
          </a:p>
          <a:p>
            <a:pPr lvl="1"/>
            <a:r>
              <a:rPr lang="en-US" altLang="ko-KR" sz="1800"/>
              <a:t>Better alternatives are the use of the full factorial experimental designs and fractional factorial designs.</a:t>
            </a:r>
          </a:p>
        </p:txBody>
      </p:sp>
      <p:sp>
        <p:nvSpPr>
          <p:cNvPr id="285699" name="Rectangle 3"/>
          <p:cNvSpPr>
            <a:spLocks noGrp="1" noChangeArrowheads="1"/>
          </p:cNvSpPr>
          <p:nvPr>
            <p:ph type="title"/>
          </p:nvPr>
        </p:nvSpPr>
        <p:spPr>
          <a:xfrm>
            <a:off x="609600" y="333375"/>
            <a:ext cx="6400800" cy="914400"/>
          </a:xfrm>
          <a:noFill/>
          <a:ln/>
        </p:spPr>
        <p:txBody>
          <a:bodyPr/>
          <a:lstStyle/>
          <a:p>
            <a:r>
              <a:rPr lang="en-US" altLang="ko-KR" sz="2400"/>
              <a:t>2.1 Common Mistakes in </a:t>
            </a:r>
            <a:br>
              <a:rPr lang="en-US" altLang="ko-KR" sz="2400"/>
            </a:br>
            <a:r>
              <a:rPr lang="en-US" altLang="ko-KR" sz="2400"/>
              <a:t>     Performance Evaluation (10)</a:t>
            </a: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descr="Rectangle: Click to edit Master text styles&#10;Second level&#10;Third level&#10;Fourth level&#10;Fifth level"/>
          <p:cNvSpPr>
            <a:spLocks noGrp="1" noChangeArrowheads="1"/>
          </p:cNvSpPr>
          <p:nvPr>
            <p:ph type="body" idx="1"/>
          </p:nvPr>
        </p:nvSpPr>
        <p:spPr/>
        <p:txBody>
          <a:bodyPr/>
          <a:lstStyle/>
          <a:p>
            <a:r>
              <a:rPr lang="en-US" altLang="ko-KR" sz="2000"/>
              <a:t>Inappropriate Level of Detail</a:t>
            </a:r>
          </a:p>
          <a:p>
            <a:pPr lvl="1"/>
            <a:r>
              <a:rPr lang="en-US" altLang="ko-KR" sz="1800"/>
              <a:t>The level of detail used in modeling a system has a significant </a:t>
            </a:r>
          </a:p>
          <a:p>
            <a:pPr lvl="1">
              <a:buFont typeface="Wingdings" pitchFamily="2" charset="2"/>
              <a:buNone/>
            </a:pPr>
            <a:r>
              <a:rPr lang="en-US" altLang="ko-KR" sz="1800"/>
              <a:t>    impact on the problem formulation.</a:t>
            </a:r>
          </a:p>
          <a:p>
            <a:pPr lvl="1"/>
            <a:r>
              <a:rPr lang="en-US" altLang="ko-KR" sz="1800"/>
              <a:t>Avoid formulations that are either too narrow or too broad.</a:t>
            </a:r>
          </a:p>
          <a:p>
            <a:pPr lvl="1"/>
            <a:r>
              <a:rPr lang="en-US" altLang="ko-KR" sz="1800"/>
              <a:t>A common mistake is to take the detailed approach when a high-level model will do and vice versa.</a:t>
            </a:r>
          </a:p>
          <a:p>
            <a:pPr lvl="1"/>
            <a:r>
              <a:rPr lang="en-US" altLang="ko-KR" sz="1800"/>
              <a:t>It is clear that the goals of a study have a significant impact on </a:t>
            </a:r>
          </a:p>
          <a:p>
            <a:pPr lvl="1">
              <a:buFont typeface="Wingdings" pitchFamily="2" charset="2"/>
              <a:buNone/>
            </a:pPr>
            <a:r>
              <a:rPr lang="en-US" altLang="ko-KR" sz="1800"/>
              <a:t>    what is modeled and how it is analyzed.</a:t>
            </a:r>
          </a:p>
          <a:p>
            <a:pPr lvl="1"/>
            <a:endParaRPr lang="en-US" altLang="ko-KR" sz="1800"/>
          </a:p>
        </p:txBody>
      </p:sp>
      <p:sp>
        <p:nvSpPr>
          <p:cNvPr id="286723" name="Rectangle 3"/>
          <p:cNvSpPr>
            <a:spLocks noGrp="1" noChangeArrowheads="1"/>
          </p:cNvSpPr>
          <p:nvPr>
            <p:ph type="title"/>
          </p:nvPr>
        </p:nvSpPr>
        <p:spPr>
          <a:xfrm>
            <a:off x="609600" y="333375"/>
            <a:ext cx="6477000" cy="914400"/>
          </a:xfrm>
          <a:noFill/>
          <a:ln/>
        </p:spPr>
        <p:txBody>
          <a:bodyPr/>
          <a:lstStyle/>
          <a:p>
            <a:r>
              <a:rPr lang="en-US" altLang="ko-KR" sz="2400"/>
              <a:t>2.1 Common Mistakes in </a:t>
            </a:r>
            <a:br>
              <a:rPr lang="en-US" altLang="ko-KR" sz="2400"/>
            </a:br>
            <a:r>
              <a:rPr lang="en-US" altLang="ko-KR" sz="2400"/>
              <a:t>     Performance Evaluation (11)</a:t>
            </a: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2" descr="Rectangle: Click to edit Master text styles&#10;Second level&#10;Third level&#10;Fourth level&#10;Fifth level"/>
          <p:cNvSpPr>
            <a:spLocks noGrp="1" noChangeArrowheads="1"/>
          </p:cNvSpPr>
          <p:nvPr>
            <p:ph type="body" idx="1"/>
          </p:nvPr>
        </p:nvSpPr>
        <p:spPr/>
        <p:txBody>
          <a:bodyPr/>
          <a:lstStyle/>
          <a:p>
            <a:r>
              <a:rPr lang="en-US" altLang="ko-KR" sz="2000"/>
              <a:t>No Analysis</a:t>
            </a:r>
          </a:p>
          <a:p>
            <a:pPr lvl="1"/>
            <a:r>
              <a:rPr lang="en-US" altLang="ko-KR" sz="1800"/>
              <a:t>One of the common problems with measurement projects is </a:t>
            </a:r>
          </a:p>
          <a:p>
            <a:pPr lvl="1">
              <a:buFont typeface="Wingdings" pitchFamily="2" charset="2"/>
              <a:buNone/>
            </a:pPr>
            <a:r>
              <a:rPr lang="en-US" altLang="ko-KR" sz="1800"/>
              <a:t>    that they are often run by performance analysts who are good </a:t>
            </a:r>
          </a:p>
          <a:p>
            <a:pPr lvl="1">
              <a:buFont typeface="Wingdings" pitchFamily="2" charset="2"/>
              <a:buNone/>
            </a:pPr>
            <a:r>
              <a:rPr lang="en-US" altLang="ko-KR" sz="1800"/>
              <a:t>    in measurement techniques but lack data analysis  expertise.</a:t>
            </a:r>
          </a:p>
          <a:p>
            <a:pPr lvl="1"/>
            <a:r>
              <a:rPr lang="en-US" altLang="ko-KR" sz="1800"/>
              <a:t>They collect enormous amounts of data but do not know to </a:t>
            </a:r>
          </a:p>
          <a:p>
            <a:pPr lvl="1">
              <a:buFont typeface="Wingdings" pitchFamily="2" charset="2"/>
              <a:buNone/>
            </a:pPr>
            <a:r>
              <a:rPr lang="en-US" altLang="ko-KR" sz="1800"/>
              <a:t>    analyze or interpret it.</a:t>
            </a:r>
          </a:p>
        </p:txBody>
      </p:sp>
      <p:sp>
        <p:nvSpPr>
          <p:cNvPr id="287747" name="Rectangle 3"/>
          <p:cNvSpPr>
            <a:spLocks noGrp="1" noChangeArrowheads="1"/>
          </p:cNvSpPr>
          <p:nvPr>
            <p:ph type="title"/>
          </p:nvPr>
        </p:nvSpPr>
        <p:spPr>
          <a:xfrm>
            <a:off x="609600" y="333375"/>
            <a:ext cx="6477000" cy="914400"/>
          </a:xfrm>
          <a:noFill/>
          <a:ln/>
        </p:spPr>
        <p:txBody>
          <a:bodyPr/>
          <a:lstStyle/>
          <a:p>
            <a:r>
              <a:rPr lang="en-US" altLang="ko-KR" sz="2400"/>
              <a:t>2.1 Common Mistakes in </a:t>
            </a:r>
            <a:br>
              <a:rPr lang="en-US" altLang="ko-KR" sz="2400"/>
            </a:br>
            <a:r>
              <a:rPr lang="en-US" altLang="ko-KR" sz="2400"/>
              <a:t>     Performance Evaluation (12)</a:t>
            </a:r>
          </a:p>
        </p:txBody>
      </p:sp>
      <p:graphicFrame>
        <p:nvGraphicFramePr>
          <p:cNvPr id="287748" name="Object 4"/>
          <p:cNvGraphicFramePr>
            <a:graphicFrameLocks noChangeAspect="1"/>
          </p:cNvGraphicFramePr>
          <p:nvPr/>
        </p:nvGraphicFramePr>
        <p:xfrm>
          <a:off x="4114800" y="3962400"/>
          <a:ext cx="2895600" cy="1995488"/>
        </p:xfrm>
        <a:graphic>
          <a:graphicData uri="http://schemas.openxmlformats.org/presentationml/2006/ole">
            <mc:AlternateContent xmlns:mc="http://schemas.openxmlformats.org/markup-compatibility/2006">
              <mc:Choice xmlns:v="urn:schemas-microsoft-com:vml" Requires="v">
                <p:oleObj spid="_x0000_s287756" name="VISIO" r:id="rId3" imgW="1233720" imgH="1075680" progId="">
                  <p:embed/>
                </p:oleObj>
              </mc:Choice>
              <mc:Fallback>
                <p:oleObj name="VISIO" r:id="rId3" imgW="1233720" imgH="1075680"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3962400"/>
                        <a:ext cx="2895600" cy="1995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7749" name="Object 5"/>
          <p:cNvGraphicFramePr>
            <a:graphicFrameLocks noChangeAspect="1"/>
          </p:cNvGraphicFramePr>
          <p:nvPr/>
        </p:nvGraphicFramePr>
        <p:xfrm>
          <a:off x="5334000" y="4114800"/>
          <a:ext cx="1333500" cy="1254125"/>
        </p:xfrm>
        <a:graphic>
          <a:graphicData uri="http://schemas.openxmlformats.org/presentationml/2006/ole">
            <mc:AlternateContent xmlns:mc="http://schemas.openxmlformats.org/markup-compatibility/2006">
              <mc:Choice xmlns:v="urn:schemas-microsoft-com:vml" Requires="v">
                <p:oleObj spid="_x0000_s287757" name="VISIO" r:id="rId5" imgW="1333080" imgH="1254240" progId="">
                  <p:embed/>
                </p:oleObj>
              </mc:Choice>
              <mc:Fallback>
                <p:oleObj name="VISIO" r:id="rId5" imgW="1333080" imgH="1254240" progId="">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0" y="4114800"/>
                        <a:ext cx="1333500" cy="125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7750" name="AutoShape 6"/>
          <p:cNvSpPr>
            <a:spLocks noChangeArrowheads="1"/>
          </p:cNvSpPr>
          <p:nvPr/>
        </p:nvSpPr>
        <p:spPr bwMode="auto">
          <a:xfrm>
            <a:off x="1828800" y="4343400"/>
            <a:ext cx="1981200" cy="914400"/>
          </a:xfrm>
          <a:prstGeom prst="wedgeRoundRectCallout">
            <a:avLst>
              <a:gd name="adj1" fmla="val 82773"/>
              <a:gd name="adj2" fmla="val -68231"/>
              <a:gd name="adj3" fmla="val 16667"/>
            </a:avLst>
          </a:prstGeom>
          <a:solidFill>
            <a:schemeClr val="accent1"/>
          </a:solidFill>
          <a:ln w="9525">
            <a:solidFill>
              <a:schemeClr val="tx1"/>
            </a:solidFill>
            <a:miter lim="800000"/>
            <a:headEnd/>
            <a:tailEnd/>
          </a:ln>
          <a:effectLst/>
        </p:spPr>
        <p:txBody>
          <a:bodyPr/>
          <a:lstStyle/>
          <a:p>
            <a:pPr algn="ctr"/>
            <a:r>
              <a:rPr lang="en-US" altLang="ko-KR" sz="1600">
                <a:latin typeface="굴림" pitchFamily="34" charset="-127"/>
              </a:rPr>
              <a:t>Let</a:t>
            </a:r>
            <a:r>
              <a:rPr lang="en-US" altLang="ko-KR" sz="1600">
                <a:latin typeface="Times New Roman"/>
              </a:rPr>
              <a:t>’</a:t>
            </a:r>
            <a:r>
              <a:rPr lang="en-US" altLang="ko-KR" sz="1600">
                <a:latin typeface="굴림" pitchFamily="34" charset="-127"/>
              </a:rPr>
              <a:t>s explain how one can use the results</a:t>
            </a: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2"/>
          <p:cNvSpPr>
            <a:spLocks noChangeArrowheads="1"/>
          </p:cNvSpPr>
          <p:nvPr/>
        </p:nvSpPr>
        <p:spPr bwMode="auto">
          <a:xfrm>
            <a:off x="4724400" y="3352800"/>
            <a:ext cx="2438400" cy="2362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288771" name="Rectangle 3" descr="Rectangle: Click to edit Master text styles&#10;Second level&#10;Third level&#10;Fourth level&#10;Fifth level"/>
          <p:cNvSpPr>
            <a:spLocks noGrp="1" noChangeArrowheads="1"/>
          </p:cNvSpPr>
          <p:nvPr>
            <p:ph type="body" idx="1"/>
          </p:nvPr>
        </p:nvSpPr>
        <p:spPr/>
        <p:txBody>
          <a:bodyPr/>
          <a:lstStyle/>
          <a:p>
            <a:r>
              <a:rPr lang="en-US" altLang="ko-KR" sz="2000"/>
              <a:t>Erroneous Analysis</a:t>
            </a:r>
          </a:p>
          <a:p>
            <a:pPr lvl="1"/>
            <a:r>
              <a:rPr lang="en-US" altLang="ko-KR" sz="1800"/>
              <a:t>There are a number of mistakes analysts commonly make in </a:t>
            </a:r>
          </a:p>
          <a:p>
            <a:pPr lvl="1">
              <a:buFont typeface="Wingdings" pitchFamily="2" charset="2"/>
              <a:buNone/>
            </a:pPr>
            <a:r>
              <a:rPr lang="en-US" altLang="ko-KR" sz="1800"/>
              <a:t>    measurement, simulation, and analytical modeling, for example, </a:t>
            </a:r>
          </a:p>
          <a:p>
            <a:pPr lvl="1">
              <a:buFont typeface="Wingdings" pitchFamily="2" charset="2"/>
              <a:buNone/>
            </a:pPr>
            <a:r>
              <a:rPr lang="en-US" altLang="ko-KR" sz="1800"/>
              <a:t>    taking the average of ratios and too short simulations.</a:t>
            </a:r>
          </a:p>
        </p:txBody>
      </p:sp>
      <p:sp>
        <p:nvSpPr>
          <p:cNvPr id="288772" name="Rectangle 4"/>
          <p:cNvSpPr>
            <a:spLocks noGrp="1" noChangeArrowheads="1"/>
          </p:cNvSpPr>
          <p:nvPr>
            <p:ph type="title"/>
          </p:nvPr>
        </p:nvSpPr>
        <p:spPr>
          <a:xfrm>
            <a:off x="609600" y="333375"/>
            <a:ext cx="6477000" cy="914400"/>
          </a:xfrm>
          <a:noFill/>
          <a:ln/>
        </p:spPr>
        <p:txBody>
          <a:bodyPr/>
          <a:lstStyle/>
          <a:p>
            <a:r>
              <a:rPr lang="en-US" altLang="ko-KR" sz="2400"/>
              <a:t>2.1 Common Mistakes in </a:t>
            </a:r>
            <a:br>
              <a:rPr lang="en-US" altLang="ko-KR" sz="2400"/>
            </a:br>
            <a:r>
              <a:rPr lang="en-US" altLang="ko-KR" sz="2400"/>
              <a:t>     Performance Evaluation (13)</a:t>
            </a:r>
          </a:p>
        </p:txBody>
      </p:sp>
      <p:sp>
        <p:nvSpPr>
          <p:cNvPr id="288773" name="Line 5"/>
          <p:cNvSpPr>
            <a:spLocks noChangeShapeType="1"/>
          </p:cNvSpPr>
          <p:nvPr/>
        </p:nvSpPr>
        <p:spPr bwMode="auto">
          <a:xfrm>
            <a:off x="2819400" y="3429000"/>
            <a:ext cx="0" cy="2057400"/>
          </a:xfrm>
          <a:prstGeom prst="line">
            <a:avLst/>
          </a:prstGeom>
          <a:noFill/>
          <a:ln w="9525">
            <a:solidFill>
              <a:schemeClr val="tx1"/>
            </a:solidFill>
            <a:round/>
            <a:headEnd type="triangle" w="med" len="med"/>
            <a:tailEnd/>
          </a:ln>
          <a:effectLst/>
        </p:spPr>
        <p:txBody>
          <a:bodyPr wrap="none"/>
          <a:lstStyle/>
          <a:p>
            <a:endParaRPr lang="en-US"/>
          </a:p>
        </p:txBody>
      </p:sp>
      <p:sp>
        <p:nvSpPr>
          <p:cNvPr id="288774" name="Line 6"/>
          <p:cNvSpPr>
            <a:spLocks noChangeShapeType="1"/>
          </p:cNvSpPr>
          <p:nvPr/>
        </p:nvSpPr>
        <p:spPr bwMode="auto">
          <a:xfrm>
            <a:off x="2819400" y="5486400"/>
            <a:ext cx="3886200" cy="0"/>
          </a:xfrm>
          <a:prstGeom prst="line">
            <a:avLst/>
          </a:prstGeom>
          <a:noFill/>
          <a:ln w="9525">
            <a:solidFill>
              <a:schemeClr val="tx1"/>
            </a:solidFill>
            <a:round/>
            <a:headEnd/>
            <a:tailEnd type="triangle" w="med" len="med"/>
          </a:ln>
          <a:effectLst/>
        </p:spPr>
        <p:txBody>
          <a:bodyPr wrap="none"/>
          <a:lstStyle/>
          <a:p>
            <a:endParaRPr lang="en-US"/>
          </a:p>
        </p:txBody>
      </p:sp>
      <p:sp>
        <p:nvSpPr>
          <p:cNvPr id="288775" name="Freeform 7"/>
          <p:cNvSpPr>
            <a:spLocks/>
          </p:cNvSpPr>
          <p:nvPr/>
        </p:nvSpPr>
        <p:spPr bwMode="auto">
          <a:xfrm>
            <a:off x="2971800" y="3721100"/>
            <a:ext cx="1828800" cy="241300"/>
          </a:xfrm>
          <a:custGeom>
            <a:avLst/>
            <a:gdLst/>
            <a:ahLst/>
            <a:cxnLst>
              <a:cxn ang="0">
                <a:pos x="0" y="104"/>
              </a:cxn>
              <a:cxn ang="0">
                <a:pos x="192" y="8"/>
              </a:cxn>
              <a:cxn ang="0">
                <a:pos x="480" y="56"/>
              </a:cxn>
              <a:cxn ang="0">
                <a:pos x="960" y="104"/>
              </a:cxn>
              <a:cxn ang="0">
                <a:pos x="1152" y="152"/>
              </a:cxn>
            </a:cxnLst>
            <a:rect l="0" t="0" r="r" b="b"/>
            <a:pathLst>
              <a:path w="1152" h="152">
                <a:moveTo>
                  <a:pt x="0" y="104"/>
                </a:moveTo>
                <a:cubicBezTo>
                  <a:pt x="56" y="60"/>
                  <a:pt x="112" y="16"/>
                  <a:pt x="192" y="8"/>
                </a:cubicBezTo>
                <a:cubicBezTo>
                  <a:pt x="272" y="0"/>
                  <a:pt x="352" y="40"/>
                  <a:pt x="480" y="56"/>
                </a:cubicBezTo>
                <a:cubicBezTo>
                  <a:pt x="608" y="72"/>
                  <a:pt x="848" y="88"/>
                  <a:pt x="960" y="104"/>
                </a:cubicBezTo>
                <a:cubicBezTo>
                  <a:pt x="1072" y="120"/>
                  <a:pt x="1120" y="144"/>
                  <a:pt x="1152" y="152"/>
                </a:cubicBezTo>
              </a:path>
            </a:pathLst>
          </a:custGeom>
          <a:noFill/>
          <a:ln w="9525">
            <a:solidFill>
              <a:schemeClr val="tx1"/>
            </a:solidFill>
            <a:round/>
            <a:headEnd/>
            <a:tailEnd/>
          </a:ln>
          <a:effectLst/>
        </p:spPr>
        <p:txBody>
          <a:bodyPr wrap="none"/>
          <a:lstStyle/>
          <a:p>
            <a:endParaRPr lang="en-US"/>
          </a:p>
        </p:txBody>
      </p:sp>
      <p:sp>
        <p:nvSpPr>
          <p:cNvPr id="288776" name="Freeform 8"/>
          <p:cNvSpPr>
            <a:spLocks/>
          </p:cNvSpPr>
          <p:nvPr/>
        </p:nvSpPr>
        <p:spPr bwMode="auto">
          <a:xfrm>
            <a:off x="4800600" y="3962400"/>
            <a:ext cx="1752600" cy="1104900"/>
          </a:xfrm>
          <a:custGeom>
            <a:avLst/>
            <a:gdLst/>
            <a:ahLst/>
            <a:cxnLst>
              <a:cxn ang="0">
                <a:pos x="0" y="0"/>
              </a:cxn>
              <a:cxn ang="0">
                <a:pos x="192" y="48"/>
              </a:cxn>
              <a:cxn ang="0">
                <a:pos x="432" y="240"/>
              </a:cxn>
              <a:cxn ang="0">
                <a:pos x="912" y="624"/>
              </a:cxn>
              <a:cxn ang="0">
                <a:pos x="1104" y="672"/>
              </a:cxn>
            </a:cxnLst>
            <a:rect l="0" t="0" r="r" b="b"/>
            <a:pathLst>
              <a:path w="1104" h="696">
                <a:moveTo>
                  <a:pt x="0" y="0"/>
                </a:moveTo>
                <a:cubicBezTo>
                  <a:pt x="60" y="4"/>
                  <a:pt x="120" y="8"/>
                  <a:pt x="192" y="48"/>
                </a:cubicBezTo>
                <a:cubicBezTo>
                  <a:pt x="264" y="88"/>
                  <a:pt x="312" y="144"/>
                  <a:pt x="432" y="240"/>
                </a:cubicBezTo>
                <a:cubicBezTo>
                  <a:pt x="552" y="336"/>
                  <a:pt x="800" y="552"/>
                  <a:pt x="912" y="624"/>
                </a:cubicBezTo>
                <a:cubicBezTo>
                  <a:pt x="1024" y="696"/>
                  <a:pt x="1064" y="684"/>
                  <a:pt x="1104" y="672"/>
                </a:cubicBezTo>
              </a:path>
            </a:pathLst>
          </a:custGeom>
          <a:noFill/>
          <a:ln w="9525" cap="flat">
            <a:solidFill>
              <a:schemeClr val="tx1"/>
            </a:solidFill>
            <a:prstDash val="dash"/>
            <a:round/>
            <a:headEnd/>
            <a:tailEnd/>
          </a:ln>
          <a:effectLst/>
        </p:spPr>
        <p:txBody>
          <a:bodyPr wrap="none"/>
          <a:lstStyle/>
          <a:p>
            <a:endParaRPr lang="en-US"/>
          </a:p>
        </p:txBody>
      </p:sp>
      <p:sp>
        <p:nvSpPr>
          <p:cNvPr id="288777" name="Freeform 9"/>
          <p:cNvSpPr>
            <a:spLocks/>
          </p:cNvSpPr>
          <p:nvPr/>
        </p:nvSpPr>
        <p:spPr bwMode="auto">
          <a:xfrm>
            <a:off x="2971800" y="4330700"/>
            <a:ext cx="1905000" cy="647700"/>
          </a:xfrm>
          <a:custGeom>
            <a:avLst/>
            <a:gdLst/>
            <a:ahLst/>
            <a:cxnLst>
              <a:cxn ang="0">
                <a:pos x="0" y="296"/>
              </a:cxn>
              <a:cxn ang="0">
                <a:pos x="384" y="392"/>
              </a:cxn>
              <a:cxn ang="0">
                <a:pos x="624" y="392"/>
              </a:cxn>
              <a:cxn ang="0">
                <a:pos x="912" y="344"/>
              </a:cxn>
              <a:cxn ang="0">
                <a:pos x="1152" y="56"/>
              </a:cxn>
              <a:cxn ang="0">
                <a:pos x="1200" y="8"/>
              </a:cxn>
            </a:cxnLst>
            <a:rect l="0" t="0" r="r" b="b"/>
            <a:pathLst>
              <a:path w="1200" h="408">
                <a:moveTo>
                  <a:pt x="0" y="296"/>
                </a:moveTo>
                <a:cubicBezTo>
                  <a:pt x="140" y="336"/>
                  <a:pt x="280" y="376"/>
                  <a:pt x="384" y="392"/>
                </a:cubicBezTo>
                <a:cubicBezTo>
                  <a:pt x="488" y="408"/>
                  <a:pt x="536" y="400"/>
                  <a:pt x="624" y="392"/>
                </a:cubicBezTo>
                <a:cubicBezTo>
                  <a:pt x="712" y="384"/>
                  <a:pt x="824" y="400"/>
                  <a:pt x="912" y="344"/>
                </a:cubicBezTo>
                <a:cubicBezTo>
                  <a:pt x="1000" y="288"/>
                  <a:pt x="1104" y="112"/>
                  <a:pt x="1152" y="56"/>
                </a:cubicBezTo>
                <a:cubicBezTo>
                  <a:pt x="1200" y="0"/>
                  <a:pt x="1200" y="4"/>
                  <a:pt x="1200" y="8"/>
                </a:cubicBezTo>
              </a:path>
            </a:pathLst>
          </a:custGeom>
          <a:noFill/>
          <a:ln w="9525">
            <a:solidFill>
              <a:schemeClr val="tx1"/>
            </a:solidFill>
            <a:round/>
            <a:headEnd/>
            <a:tailEnd/>
          </a:ln>
          <a:effectLst/>
        </p:spPr>
        <p:txBody>
          <a:bodyPr wrap="none"/>
          <a:lstStyle/>
          <a:p>
            <a:endParaRPr lang="en-US"/>
          </a:p>
        </p:txBody>
      </p:sp>
      <p:sp>
        <p:nvSpPr>
          <p:cNvPr id="288778" name="Freeform 10"/>
          <p:cNvSpPr>
            <a:spLocks/>
          </p:cNvSpPr>
          <p:nvPr/>
        </p:nvSpPr>
        <p:spPr bwMode="auto">
          <a:xfrm>
            <a:off x="4876800" y="3873500"/>
            <a:ext cx="1600200" cy="469900"/>
          </a:xfrm>
          <a:custGeom>
            <a:avLst/>
            <a:gdLst/>
            <a:ahLst/>
            <a:cxnLst>
              <a:cxn ang="0">
                <a:pos x="0" y="296"/>
              </a:cxn>
              <a:cxn ang="0">
                <a:pos x="192" y="56"/>
              </a:cxn>
              <a:cxn ang="0">
                <a:pos x="624" y="8"/>
              </a:cxn>
              <a:cxn ang="0">
                <a:pos x="1008" y="8"/>
              </a:cxn>
            </a:cxnLst>
            <a:rect l="0" t="0" r="r" b="b"/>
            <a:pathLst>
              <a:path w="1008" h="296">
                <a:moveTo>
                  <a:pt x="0" y="296"/>
                </a:moveTo>
                <a:cubicBezTo>
                  <a:pt x="44" y="200"/>
                  <a:pt x="88" y="104"/>
                  <a:pt x="192" y="56"/>
                </a:cubicBezTo>
                <a:cubicBezTo>
                  <a:pt x="296" y="8"/>
                  <a:pt x="488" y="16"/>
                  <a:pt x="624" y="8"/>
                </a:cubicBezTo>
                <a:cubicBezTo>
                  <a:pt x="760" y="0"/>
                  <a:pt x="884" y="4"/>
                  <a:pt x="1008" y="8"/>
                </a:cubicBezTo>
              </a:path>
            </a:pathLst>
          </a:custGeom>
          <a:noFill/>
          <a:ln w="9525" cap="flat">
            <a:solidFill>
              <a:schemeClr val="tx1"/>
            </a:solidFill>
            <a:prstDash val="dash"/>
            <a:round/>
            <a:headEnd/>
            <a:tailEnd/>
          </a:ln>
          <a:effectLst/>
        </p:spPr>
        <p:txBody>
          <a:bodyPr wrap="none"/>
          <a:lstStyle/>
          <a:p>
            <a:endParaRPr lang="en-US"/>
          </a:p>
        </p:txBody>
      </p:sp>
      <p:sp>
        <p:nvSpPr>
          <p:cNvPr id="288779" name="Text Box 11"/>
          <p:cNvSpPr txBox="1">
            <a:spLocks noChangeArrowheads="1"/>
          </p:cNvSpPr>
          <p:nvPr/>
        </p:nvSpPr>
        <p:spPr bwMode="auto">
          <a:xfrm>
            <a:off x="3505200" y="5791200"/>
            <a:ext cx="1573213" cy="336550"/>
          </a:xfrm>
          <a:prstGeom prst="rect">
            <a:avLst/>
          </a:prstGeom>
          <a:noFill/>
          <a:ln w="9525">
            <a:noFill/>
            <a:miter lim="800000"/>
            <a:headEnd/>
            <a:tailEnd/>
          </a:ln>
          <a:effectLst/>
        </p:spPr>
        <p:txBody>
          <a:bodyPr wrap="none">
            <a:spAutoFit/>
          </a:bodyPr>
          <a:lstStyle/>
          <a:p>
            <a:r>
              <a:rPr lang="en-US" altLang="ko-KR" sz="1600"/>
              <a:t>Simulation time</a:t>
            </a:r>
          </a:p>
        </p:txBody>
      </p:sp>
      <p:sp>
        <p:nvSpPr>
          <p:cNvPr id="288780" name="Line 12"/>
          <p:cNvSpPr>
            <a:spLocks noChangeShapeType="1"/>
          </p:cNvSpPr>
          <p:nvPr/>
        </p:nvSpPr>
        <p:spPr bwMode="auto">
          <a:xfrm flipV="1">
            <a:off x="4267200" y="5486400"/>
            <a:ext cx="457200" cy="304800"/>
          </a:xfrm>
          <a:prstGeom prst="line">
            <a:avLst/>
          </a:prstGeom>
          <a:noFill/>
          <a:ln w="9525">
            <a:solidFill>
              <a:schemeClr val="tx1"/>
            </a:solidFill>
            <a:round/>
            <a:headEnd/>
            <a:tailEnd type="triangle" w="med" len="med"/>
          </a:ln>
          <a:effectLst/>
        </p:spPr>
        <p:txBody>
          <a:bodyPr wrap="none"/>
          <a:lstStyle/>
          <a:p>
            <a:endParaRPr lang="en-US"/>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2" descr="Rectangle: Click to edit Master text styles&#10;Second level&#10;Third level&#10;Fourth level&#10;Fifth level"/>
          <p:cNvSpPr>
            <a:spLocks noGrp="1" noChangeArrowheads="1"/>
          </p:cNvSpPr>
          <p:nvPr>
            <p:ph type="body" idx="1"/>
          </p:nvPr>
        </p:nvSpPr>
        <p:spPr/>
        <p:txBody>
          <a:bodyPr/>
          <a:lstStyle/>
          <a:p>
            <a:r>
              <a:rPr lang="en-US" altLang="ko-KR" sz="2000"/>
              <a:t>No Sensitivity Analysis</a:t>
            </a:r>
          </a:p>
          <a:p>
            <a:pPr lvl="1"/>
            <a:r>
              <a:rPr lang="en-US" altLang="ko-KR" sz="1800"/>
              <a:t>Often analysts put too much emphasis on the results of their </a:t>
            </a:r>
          </a:p>
          <a:p>
            <a:pPr lvl="1">
              <a:buFont typeface="Wingdings" pitchFamily="2" charset="2"/>
              <a:buNone/>
            </a:pPr>
            <a:r>
              <a:rPr lang="en-US" altLang="ko-KR" sz="1800"/>
              <a:t>    analysis, presenting it as fact rather than evidence.</a:t>
            </a:r>
          </a:p>
          <a:p>
            <a:pPr lvl="1"/>
            <a:r>
              <a:rPr lang="en-US" altLang="ko-KR" sz="1800"/>
              <a:t>Without a sensitivity analysis, one cannot be sure if the </a:t>
            </a:r>
          </a:p>
          <a:p>
            <a:pPr lvl="1">
              <a:buFont typeface="Wingdings" pitchFamily="2" charset="2"/>
              <a:buNone/>
            </a:pPr>
            <a:r>
              <a:rPr lang="en-US" altLang="ko-KR" sz="1800"/>
              <a:t>    conclusions would change if the analysis was done in a slightly </a:t>
            </a:r>
          </a:p>
          <a:p>
            <a:pPr lvl="1">
              <a:buFont typeface="Wingdings" pitchFamily="2" charset="2"/>
              <a:buNone/>
            </a:pPr>
            <a:r>
              <a:rPr lang="en-US" altLang="ko-KR" sz="1800"/>
              <a:t>    different setting.</a:t>
            </a:r>
          </a:p>
          <a:p>
            <a:pPr lvl="1"/>
            <a:r>
              <a:rPr lang="en-US" altLang="ko-KR" sz="1800"/>
              <a:t>Without a sensitivity analysis, it is difficult to access the relative </a:t>
            </a:r>
          </a:p>
          <a:p>
            <a:pPr lvl="1">
              <a:buFont typeface="Wingdings" pitchFamily="2" charset="2"/>
              <a:buNone/>
            </a:pPr>
            <a:r>
              <a:rPr lang="en-US" altLang="ko-KR" sz="1800"/>
              <a:t>    importance of various parameters.</a:t>
            </a:r>
          </a:p>
          <a:p>
            <a:pPr lvl="1"/>
            <a:endParaRPr lang="en-US" altLang="ko-KR" sz="1800"/>
          </a:p>
        </p:txBody>
      </p:sp>
      <p:sp>
        <p:nvSpPr>
          <p:cNvPr id="289795" name="Rectangle 3"/>
          <p:cNvSpPr>
            <a:spLocks noGrp="1" noChangeArrowheads="1"/>
          </p:cNvSpPr>
          <p:nvPr>
            <p:ph type="title"/>
          </p:nvPr>
        </p:nvSpPr>
        <p:spPr>
          <a:xfrm>
            <a:off x="609600" y="260350"/>
            <a:ext cx="6477000" cy="990600"/>
          </a:xfrm>
          <a:noFill/>
          <a:ln/>
        </p:spPr>
        <p:txBody>
          <a:bodyPr/>
          <a:lstStyle/>
          <a:p>
            <a:r>
              <a:rPr lang="en-US" altLang="ko-KR" sz="2400"/>
              <a:t>2.1 Common Mistakes in </a:t>
            </a:r>
            <a:br>
              <a:rPr lang="en-US" altLang="ko-KR" sz="2400"/>
            </a:br>
            <a:r>
              <a:rPr lang="en-US" altLang="ko-KR" sz="2400"/>
              <a:t>     Performance Evaluation (14)</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ChangeArrowheads="1"/>
          </p:cNvSpPr>
          <p:nvPr/>
        </p:nvSpPr>
        <p:spPr bwMode="auto">
          <a:xfrm>
            <a:off x="990600" y="1676400"/>
            <a:ext cx="7772400" cy="1143000"/>
          </a:xfrm>
          <a:prstGeom prst="rect">
            <a:avLst/>
          </a:prstGeom>
          <a:noFill/>
          <a:ln w="9525">
            <a:noFill/>
            <a:miter lim="800000"/>
            <a:headEnd/>
            <a:tailEnd/>
          </a:ln>
          <a:effectLst/>
        </p:spPr>
        <p:txBody>
          <a:bodyPr anchor="b"/>
          <a:lstStyle/>
          <a:p>
            <a:r>
              <a:rPr lang="en-US" altLang="ko-KR" sz="3200">
                <a:solidFill>
                  <a:schemeClr val="tx2"/>
                </a:solidFill>
                <a:latin typeface="굴림" pitchFamily="34" charset="-127"/>
              </a:rPr>
              <a:t>Part I. Introduction to Discrete-Event </a:t>
            </a:r>
            <a:br>
              <a:rPr lang="en-US" altLang="ko-KR" sz="3200">
                <a:solidFill>
                  <a:schemeClr val="tx2"/>
                </a:solidFill>
                <a:latin typeface="굴림" pitchFamily="34" charset="-127"/>
              </a:rPr>
            </a:br>
            <a:r>
              <a:rPr lang="en-US" altLang="ko-KR" sz="3200">
                <a:solidFill>
                  <a:schemeClr val="tx2"/>
                </a:solidFill>
                <a:latin typeface="굴림" pitchFamily="34" charset="-127"/>
              </a:rPr>
              <a:t>	   System Simulation</a:t>
            </a:r>
          </a:p>
        </p:txBody>
      </p:sp>
      <p:sp>
        <p:nvSpPr>
          <p:cNvPr id="197635" name="Rectangle 3" descr="Rectangle: Click to edit Master text styles&#10;Second level&#10;Third level&#10;Fourth level&#10;Fifth level"/>
          <p:cNvSpPr>
            <a:spLocks noChangeArrowheads="1"/>
          </p:cNvSpPr>
          <p:nvPr/>
        </p:nvSpPr>
        <p:spPr bwMode="auto">
          <a:xfrm>
            <a:off x="1524000" y="3048000"/>
            <a:ext cx="6400800" cy="1752600"/>
          </a:xfrm>
          <a:prstGeom prst="rect">
            <a:avLst/>
          </a:prstGeom>
          <a:noFill/>
          <a:ln w="9525">
            <a:noFill/>
            <a:miter lim="800000"/>
            <a:headEnd/>
            <a:tailEnd/>
          </a:ln>
          <a:effectLst/>
        </p:spPr>
        <p:txBody>
          <a:bodyPr/>
          <a:lstStyle/>
          <a:p>
            <a:pPr>
              <a:spcBef>
                <a:spcPct val="20000"/>
              </a:spcBef>
              <a:buClr>
                <a:schemeClr val="hlink"/>
              </a:buClr>
              <a:buSzPct val="110000"/>
              <a:buFont typeface="Wingdings" pitchFamily="2" charset="2"/>
              <a:buNone/>
            </a:pPr>
            <a:r>
              <a:rPr lang="en-US" altLang="ko-KR">
                <a:latin typeface="굴림" pitchFamily="34" charset="-127"/>
              </a:rPr>
              <a:t>Ch.1 Introduction to Simulation</a:t>
            </a:r>
          </a:p>
          <a:p>
            <a:pPr>
              <a:spcBef>
                <a:spcPct val="20000"/>
              </a:spcBef>
              <a:buClr>
                <a:schemeClr val="hlink"/>
              </a:buClr>
              <a:buSzPct val="110000"/>
              <a:buFont typeface="Wingdings" pitchFamily="2" charset="2"/>
              <a:buNone/>
            </a:pPr>
            <a:r>
              <a:rPr lang="en-US" altLang="ko-KR">
                <a:latin typeface="굴림" pitchFamily="34" charset="-127"/>
              </a:rPr>
              <a:t>Ch.2 Simulation Examples</a:t>
            </a:r>
          </a:p>
          <a:p>
            <a:pPr>
              <a:spcBef>
                <a:spcPct val="20000"/>
              </a:spcBef>
              <a:buClr>
                <a:schemeClr val="hlink"/>
              </a:buClr>
              <a:buSzPct val="110000"/>
              <a:buFont typeface="Wingdings" pitchFamily="2" charset="2"/>
              <a:buNone/>
            </a:pPr>
            <a:r>
              <a:rPr lang="en-US" altLang="ko-KR">
                <a:latin typeface="굴림" pitchFamily="34" charset="-127"/>
              </a:rPr>
              <a:t>Ch.3 General Principles</a:t>
            </a:r>
          </a:p>
          <a:p>
            <a:pPr>
              <a:spcBef>
                <a:spcPct val="20000"/>
              </a:spcBef>
              <a:buClr>
                <a:schemeClr val="hlink"/>
              </a:buClr>
              <a:buSzPct val="110000"/>
              <a:buFont typeface="Wingdings" pitchFamily="2" charset="2"/>
              <a:buNone/>
            </a:pPr>
            <a:r>
              <a:rPr lang="en-US" altLang="ko-KR">
                <a:latin typeface="굴림" pitchFamily="34" charset="-127"/>
              </a:rPr>
              <a:t>Ch.4 Simulation Software</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descr="Rectangle: Click to edit Master text styles&#10;Second level&#10;Third level&#10;Fourth level&#10;Fifth level"/>
          <p:cNvSpPr>
            <a:spLocks noGrp="1" noChangeArrowheads="1"/>
          </p:cNvSpPr>
          <p:nvPr>
            <p:ph type="body" idx="1"/>
          </p:nvPr>
        </p:nvSpPr>
        <p:spPr/>
        <p:txBody>
          <a:bodyPr/>
          <a:lstStyle/>
          <a:p>
            <a:endParaRPr lang="ko-KR" altLang="en-US"/>
          </a:p>
        </p:txBody>
      </p:sp>
      <p:sp>
        <p:nvSpPr>
          <p:cNvPr id="124931" name="Rectangle 3"/>
          <p:cNvSpPr>
            <a:spLocks noGrp="1" noChangeArrowheads="1"/>
          </p:cNvSpPr>
          <p:nvPr>
            <p:ph type="title"/>
          </p:nvPr>
        </p:nvSpPr>
        <p:spPr/>
        <p:txBody>
          <a:bodyPr/>
          <a:lstStyle/>
          <a:p>
            <a:endParaRPr lang="ko-KR" altLang="en-US"/>
          </a:p>
        </p:txBody>
      </p:sp>
      <p:pic>
        <p:nvPicPr>
          <p:cNvPr id="124932" name="Picture 4" descr="msotw9_temp0"/>
          <p:cNvPicPr>
            <a:picLocks noChangeAspect="1" noChangeArrowheads="1"/>
          </p:cNvPicPr>
          <p:nvPr/>
        </p:nvPicPr>
        <p:blipFill>
          <a:blip r:embed="rId2"/>
          <a:srcRect/>
          <a:stretch>
            <a:fillRect/>
          </a:stretch>
        </p:blipFill>
        <p:spPr bwMode="auto">
          <a:xfrm rot="16200000">
            <a:off x="1511875" y="971893"/>
            <a:ext cx="6863994" cy="492020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descr="Rectangle: Click to edit Master text styles&#10;Second level&#10;Third level&#10;Fourth level&#10;Fifth level"/>
          <p:cNvSpPr>
            <a:spLocks noGrp="1" noChangeArrowheads="1"/>
          </p:cNvSpPr>
          <p:nvPr>
            <p:ph type="body" idx="1"/>
          </p:nvPr>
        </p:nvSpPr>
        <p:spPr/>
        <p:txBody>
          <a:bodyPr/>
          <a:lstStyle/>
          <a:p>
            <a:r>
              <a:rPr lang="en-US" altLang="ko-KR" sz="2000"/>
              <a:t>Ignoring Errors in Input</a:t>
            </a:r>
          </a:p>
          <a:p>
            <a:pPr lvl="1"/>
            <a:r>
              <a:rPr lang="en-US" altLang="ko-KR" sz="1800"/>
              <a:t>Often the parameters of interest cannot be measured.</a:t>
            </a:r>
          </a:p>
          <a:p>
            <a:pPr lvl="1"/>
            <a:r>
              <a:rPr lang="en-US" altLang="ko-KR" sz="1800"/>
              <a:t>The analyst needs to adjust the level of confidence on the </a:t>
            </a:r>
          </a:p>
          <a:p>
            <a:pPr lvl="1">
              <a:buFont typeface="Wingdings" pitchFamily="2" charset="2"/>
              <a:buNone/>
            </a:pPr>
            <a:r>
              <a:rPr lang="en-US" altLang="ko-KR" sz="1800"/>
              <a:t>    model output obtained from input data.</a:t>
            </a:r>
          </a:p>
          <a:p>
            <a:pPr lvl="1"/>
            <a:r>
              <a:rPr lang="en-US" altLang="ko-KR" sz="1800"/>
              <a:t>Input errors are not always equally distributed about the mean.</a:t>
            </a:r>
          </a:p>
        </p:txBody>
      </p:sp>
      <p:sp>
        <p:nvSpPr>
          <p:cNvPr id="290819" name="Rectangle 3"/>
          <p:cNvSpPr>
            <a:spLocks noGrp="1" noChangeArrowheads="1"/>
          </p:cNvSpPr>
          <p:nvPr>
            <p:ph type="title"/>
          </p:nvPr>
        </p:nvSpPr>
        <p:spPr>
          <a:xfrm>
            <a:off x="609600" y="333375"/>
            <a:ext cx="6477000" cy="914400"/>
          </a:xfrm>
          <a:noFill/>
          <a:ln/>
        </p:spPr>
        <p:txBody>
          <a:bodyPr/>
          <a:lstStyle/>
          <a:p>
            <a:r>
              <a:rPr lang="en-US" altLang="ko-KR" sz="2400"/>
              <a:t>2.1 Common Mistakes in </a:t>
            </a:r>
            <a:br>
              <a:rPr lang="en-US" altLang="ko-KR" sz="2400"/>
            </a:br>
            <a:r>
              <a:rPr lang="en-US" altLang="ko-KR" sz="2400"/>
              <a:t>     Performance Evaluation (15)</a:t>
            </a:r>
          </a:p>
        </p:txBody>
      </p:sp>
      <p:graphicFrame>
        <p:nvGraphicFramePr>
          <p:cNvPr id="290820" name="Object 4"/>
          <p:cNvGraphicFramePr>
            <a:graphicFrameLocks noChangeAspect="1"/>
          </p:cNvGraphicFramePr>
          <p:nvPr/>
        </p:nvGraphicFramePr>
        <p:xfrm>
          <a:off x="3581400" y="3810000"/>
          <a:ext cx="2133600" cy="1636713"/>
        </p:xfrm>
        <a:graphic>
          <a:graphicData uri="http://schemas.openxmlformats.org/presentationml/2006/ole">
            <mc:AlternateContent xmlns:mc="http://schemas.openxmlformats.org/markup-compatibility/2006">
              <mc:Choice xmlns:v="urn:schemas-microsoft-com:vml" Requires="v">
                <p:oleObj spid="_x0000_s290834" name="VISIO" r:id="rId3" imgW="1044720" imgH="669960" progId="">
                  <p:embed/>
                </p:oleObj>
              </mc:Choice>
              <mc:Fallback>
                <p:oleObj name="VISIO" r:id="rId3" imgW="1044720" imgH="669960"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3810000"/>
                        <a:ext cx="2133600" cy="163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0821" name="Text Box 5"/>
          <p:cNvSpPr txBox="1">
            <a:spLocks noChangeArrowheads="1"/>
          </p:cNvSpPr>
          <p:nvPr/>
        </p:nvSpPr>
        <p:spPr bwMode="auto">
          <a:xfrm>
            <a:off x="3505200" y="5029200"/>
            <a:ext cx="1066800" cy="581025"/>
          </a:xfrm>
          <a:prstGeom prst="rect">
            <a:avLst/>
          </a:prstGeom>
          <a:noFill/>
          <a:ln w="9525">
            <a:noFill/>
            <a:miter lim="800000"/>
            <a:headEnd/>
            <a:tailEnd/>
          </a:ln>
          <a:effectLst/>
        </p:spPr>
        <p:txBody>
          <a:bodyPr>
            <a:spAutoFit/>
          </a:bodyPr>
          <a:lstStyle/>
          <a:p>
            <a:pPr algn="ctr">
              <a:spcBef>
                <a:spcPct val="50000"/>
              </a:spcBef>
            </a:pPr>
            <a:r>
              <a:rPr lang="en-US" altLang="ko-KR" sz="1600">
                <a:latin typeface="굴림" pitchFamily="34" charset="-127"/>
              </a:rPr>
              <a:t>Transmit buffer</a:t>
            </a:r>
          </a:p>
        </p:txBody>
      </p:sp>
      <p:sp>
        <p:nvSpPr>
          <p:cNvPr id="290822" name="Text Box 6"/>
          <p:cNvSpPr txBox="1">
            <a:spLocks noChangeArrowheads="1"/>
          </p:cNvSpPr>
          <p:nvPr/>
        </p:nvSpPr>
        <p:spPr bwMode="auto">
          <a:xfrm>
            <a:off x="4724400" y="5029200"/>
            <a:ext cx="1066800" cy="581025"/>
          </a:xfrm>
          <a:prstGeom prst="rect">
            <a:avLst/>
          </a:prstGeom>
          <a:noFill/>
          <a:ln w="9525">
            <a:noFill/>
            <a:miter lim="800000"/>
            <a:headEnd/>
            <a:tailEnd/>
          </a:ln>
          <a:effectLst/>
        </p:spPr>
        <p:txBody>
          <a:bodyPr>
            <a:spAutoFit/>
          </a:bodyPr>
          <a:lstStyle/>
          <a:p>
            <a:pPr algn="ctr">
              <a:spcBef>
                <a:spcPct val="50000"/>
              </a:spcBef>
            </a:pPr>
            <a:r>
              <a:rPr lang="en-US" altLang="ko-KR" sz="1600">
                <a:latin typeface="굴림" pitchFamily="34" charset="-127"/>
              </a:rPr>
              <a:t>Receive buffer</a:t>
            </a:r>
          </a:p>
        </p:txBody>
      </p:sp>
      <p:sp>
        <p:nvSpPr>
          <p:cNvPr id="290823" name="Line 7"/>
          <p:cNvSpPr>
            <a:spLocks noChangeShapeType="1"/>
          </p:cNvSpPr>
          <p:nvPr/>
        </p:nvSpPr>
        <p:spPr bwMode="auto">
          <a:xfrm>
            <a:off x="5638800" y="3886200"/>
            <a:ext cx="304800" cy="0"/>
          </a:xfrm>
          <a:prstGeom prst="line">
            <a:avLst/>
          </a:prstGeom>
          <a:noFill/>
          <a:ln w="9525">
            <a:solidFill>
              <a:schemeClr val="tx1"/>
            </a:solidFill>
            <a:prstDash val="dash"/>
            <a:round/>
            <a:headEnd/>
            <a:tailEnd/>
          </a:ln>
          <a:effectLst/>
        </p:spPr>
        <p:txBody>
          <a:bodyPr wrap="none"/>
          <a:lstStyle/>
          <a:p>
            <a:endParaRPr lang="en-US"/>
          </a:p>
        </p:txBody>
      </p:sp>
      <p:sp>
        <p:nvSpPr>
          <p:cNvPr id="290824" name="Line 8"/>
          <p:cNvSpPr>
            <a:spLocks noChangeShapeType="1"/>
          </p:cNvSpPr>
          <p:nvPr/>
        </p:nvSpPr>
        <p:spPr bwMode="auto">
          <a:xfrm>
            <a:off x="5638800" y="4953000"/>
            <a:ext cx="304800" cy="0"/>
          </a:xfrm>
          <a:prstGeom prst="line">
            <a:avLst/>
          </a:prstGeom>
          <a:noFill/>
          <a:ln w="9525">
            <a:solidFill>
              <a:schemeClr val="tx1"/>
            </a:solidFill>
            <a:prstDash val="dash"/>
            <a:round/>
            <a:headEnd/>
            <a:tailEnd/>
          </a:ln>
          <a:effectLst/>
        </p:spPr>
        <p:txBody>
          <a:bodyPr wrap="none"/>
          <a:lstStyle/>
          <a:p>
            <a:endParaRPr lang="en-US"/>
          </a:p>
        </p:txBody>
      </p:sp>
      <p:sp>
        <p:nvSpPr>
          <p:cNvPr id="290825" name="Line 9"/>
          <p:cNvSpPr>
            <a:spLocks noChangeShapeType="1"/>
          </p:cNvSpPr>
          <p:nvPr/>
        </p:nvSpPr>
        <p:spPr bwMode="auto">
          <a:xfrm>
            <a:off x="5791200" y="3886200"/>
            <a:ext cx="0" cy="1066800"/>
          </a:xfrm>
          <a:prstGeom prst="line">
            <a:avLst/>
          </a:prstGeom>
          <a:noFill/>
          <a:ln w="9525">
            <a:solidFill>
              <a:schemeClr val="tx1"/>
            </a:solidFill>
            <a:prstDash val="dash"/>
            <a:round/>
            <a:headEnd type="arrow" w="med" len="med"/>
            <a:tailEnd type="arrow" w="med" len="med"/>
          </a:ln>
          <a:effectLst/>
        </p:spPr>
        <p:txBody>
          <a:bodyPr wrap="none"/>
          <a:lstStyle/>
          <a:p>
            <a:endParaRPr lang="en-US"/>
          </a:p>
        </p:txBody>
      </p:sp>
      <p:sp>
        <p:nvSpPr>
          <p:cNvPr id="290826" name="Text Box 10"/>
          <p:cNvSpPr txBox="1">
            <a:spLocks noChangeArrowheads="1"/>
          </p:cNvSpPr>
          <p:nvPr/>
        </p:nvSpPr>
        <p:spPr bwMode="auto">
          <a:xfrm>
            <a:off x="5715000" y="4114800"/>
            <a:ext cx="1066800" cy="581025"/>
          </a:xfrm>
          <a:prstGeom prst="rect">
            <a:avLst/>
          </a:prstGeom>
          <a:noFill/>
          <a:ln w="9525">
            <a:noFill/>
            <a:miter lim="800000"/>
            <a:headEnd/>
            <a:tailEnd/>
          </a:ln>
          <a:effectLst/>
        </p:spPr>
        <p:txBody>
          <a:bodyPr>
            <a:spAutoFit/>
          </a:bodyPr>
          <a:lstStyle/>
          <a:p>
            <a:pPr algn="ctr">
              <a:spcBef>
                <a:spcPct val="50000"/>
              </a:spcBef>
            </a:pPr>
            <a:r>
              <a:rPr lang="en-US" altLang="ko-KR" sz="1600">
                <a:latin typeface="굴림" pitchFamily="34" charset="-127"/>
              </a:rPr>
              <a:t>512 octects</a:t>
            </a:r>
          </a:p>
        </p:txBody>
      </p:sp>
      <p:graphicFrame>
        <p:nvGraphicFramePr>
          <p:cNvPr id="290827" name="Object 11"/>
          <p:cNvGraphicFramePr>
            <a:graphicFrameLocks noChangeAspect="1"/>
          </p:cNvGraphicFramePr>
          <p:nvPr/>
        </p:nvGraphicFramePr>
        <p:xfrm>
          <a:off x="3048000" y="4114800"/>
          <a:ext cx="568325" cy="492125"/>
        </p:xfrm>
        <a:graphic>
          <a:graphicData uri="http://schemas.openxmlformats.org/presentationml/2006/ole">
            <mc:AlternateContent xmlns:mc="http://schemas.openxmlformats.org/markup-compatibility/2006">
              <mc:Choice xmlns:v="urn:schemas-microsoft-com:vml" Requires="v">
                <p:oleObj spid="_x0000_s290835" name="VISIO" r:id="rId5" imgW="948960" imgH="491760" progId="">
                  <p:embed/>
                </p:oleObj>
              </mc:Choice>
              <mc:Fallback>
                <p:oleObj name="VISIO" r:id="rId5" imgW="948960" imgH="491760" progId="">
                  <p:embed/>
                  <p:pic>
                    <p:nvPicPr>
                      <p:cNvPr id="0"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0" y="4114800"/>
                        <a:ext cx="568325"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0828" name="Text Box 12"/>
          <p:cNvSpPr txBox="1">
            <a:spLocks noChangeArrowheads="1"/>
          </p:cNvSpPr>
          <p:nvPr/>
        </p:nvSpPr>
        <p:spPr bwMode="auto">
          <a:xfrm>
            <a:off x="1981200" y="4191000"/>
            <a:ext cx="1066800" cy="336550"/>
          </a:xfrm>
          <a:prstGeom prst="rect">
            <a:avLst/>
          </a:prstGeom>
          <a:noFill/>
          <a:ln w="9525">
            <a:noFill/>
            <a:miter lim="800000"/>
            <a:headEnd/>
            <a:tailEnd/>
          </a:ln>
          <a:effectLst/>
        </p:spPr>
        <p:txBody>
          <a:bodyPr>
            <a:spAutoFit/>
          </a:bodyPr>
          <a:lstStyle/>
          <a:p>
            <a:pPr algn="ctr">
              <a:spcBef>
                <a:spcPct val="50000"/>
              </a:spcBef>
            </a:pPr>
            <a:r>
              <a:rPr lang="en-US" altLang="ko-KR" sz="1600">
                <a:latin typeface="굴림" pitchFamily="34" charset="-127"/>
              </a:rPr>
              <a:t>Packet</a:t>
            </a: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descr="Rectangle: Click to edit Master text styles&#10;Second level&#10;Third level&#10;Fourth level&#10;Fifth level"/>
          <p:cNvSpPr>
            <a:spLocks noGrp="1" noChangeArrowheads="1"/>
          </p:cNvSpPr>
          <p:nvPr>
            <p:ph type="body" idx="1"/>
          </p:nvPr>
        </p:nvSpPr>
        <p:spPr/>
        <p:txBody>
          <a:bodyPr/>
          <a:lstStyle/>
          <a:p>
            <a:r>
              <a:rPr lang="en-US" altLang="ko-KR" sz="2000"/>
              <a:t>Improper Treatment of Outliers</a:t>
            </a:r>
          </a:p>
          <a:p>
            <a:pPr lvl="1"/>
            <a:r>
              <a:rPr lang="en-US" altLang="ko-KR" sz="1800"/>
              <a:t>Values that are too high or too low compared to a majority of values in a set are called outliers.</a:t>
            </a:r>
          </a:p>
          <a:p>
            <a:pPr lvl="1"/>
            <a:r>
              <a:rPr lang="en-US" altLang="ko-KR" sz="1800"/>
              <a:t>Outliers in the input or model output present a problem.</a:t>
            </a:r>
          </a:p>
          <a:p>
            <a:pPr lvl="1"/>
            <a:r>
              <a:rPr lang="en-US" altLang="ko-KR" sz="1800"/>
              <a:t>If an outlier is not caused by a real system phenomenon, it </a:t>
            </a:r>
          </a:p>
          <a:p>
            <a:pPr lvl="1">
              <a:buFont typeface="Wingdings" pitchFamily="2" charset="2"/>
              <a:buNone/>
            </a:pPr>
            <a:r>
              <a:rPr lang="en-US" altLang="ko-KR" sz="1800"/>
              <a:t>    should be ignored.</a:t>
            </a:r>
          </a:p>
          <a:p>
            <a:pPr lvl="1"/>
            <a:r>
              <a:rPr lang="en-US" altLang="ko-KR" sz="1800"/>
              <a:t>Deciding which outliers should be ignored and which should be </a:t>
            </a:r>
          </a:p>
          <a:p>
            <a:pPr lvl="1">
              <a:buFont typeface="Wingdings" pitchFamily="2" charset="2"/>
              <a:buNone/>
            </a:pPr>
            <a:r>
              <a:rPr lang="en-US" altLang="ko-KR" sz="1800"/>
              <a:t>    included is part of the art of performance evaluation and </a:t>
            </a:r>
          </a:p>
          <a:p>
            <a:pPr lvl="1">
              <a:buFont typeface="Wingdings" pitchFamily="2" charset="2"/>
              <a:buNone/>
            </a:pPr>
            <a:r>
              <a:rPr lang="en-US" altLang="ko-KR" sz="1800"/>
              <a:t>    requires careful understanding of the system being modeled.</a:t>
            </a:r>
          </a:p>
          <a:p>
            <a:pPr lvl="1"/>
            <a:endParaRPr lang="en-US" altLang="ko-KR" sz="1800"/>
          </a:p>
        </p:txBody>
      </p:sp>
      <p:sp>
        <p:nvSpPr>
          <p:cNvPr id="291843" name="Rectangle 3"/>
          <p:cNvSpPr>
            <a:spLocks noGrp="1" noChangeArrowheads="1"/>
          </p:cNvSpPr>
          <p:nvPr>
            <p:ph type="title"/>
          </p:nvPr>
        </p:nvSpPr>
        <p:spPr>
          <a:xfrm>
            <a:off x="609600" y="333375"/>
            <a:ext cx="6400800" cy="914400"/>
          </a:xfrm>
          <a:noFill/>
          <a:ln/>
        </p:spPr>
        <p:txBody>
          <a:bodyPr/>
          <a:lstStyle/>
          <a:p>
            <a:r>
              <a:rPr lang="en-US" altLang="ko-KR" sz="2400"/>
              <a:t>2.1 Common Mistakes in </a:t>
            </a:r>
            <a:br>
              <a:rPr lang="en-US" altLang="ko-KR" sz="2400"/>
            </a:br>
            <a:r>
              <a:rPr lang="en-US" altLang="ko-KR" sz="2400"/>
              <a:t>     Performance Evaluation (16)</a:t>
            </a: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descr="Rectangle: Click to edit Master text styles&#10;Second level&#10;Third level&#10;Fourth level&#10;Fifth level"/>
          <p:cNvSpPr>
            <a:spLocks noGrp="1" noChangeArrowheads="1"/>
          </p:cNvSpPr>
          <p:nvPr>
            <p:ph type="body" idx="1"/>
          </p:nvPr>
        </p:nvSpPr>
        <p:spPr/>
        <p:txBody>
          <a:bodyPr/>
          <a:lstStyle/>
          <a:p>
            <a:r>
              <a:rPr lang="en-US" altLang="ko-KR" sz="2000"/>
              <a:t>Assuming No Change in the Future</a:t>
            </a:r>
          </a:p>
          <a:p>
            <a:pPr lvl="1"/>
            <a:r>
              <a:rPr lang="en-US" altLang="ko-KR" sz="1800"/>
              <a:t>It is often assumed that the future will be the same as the past.</a:t>
            </a:r>
          </a:p>
          <a:p>
            <a:pPr lvl="1"/>
            <a:r>
              <a:rPr lang="en-US" altLang="ko-KR" sz="1800"/>
              <a:t>A model based on the workload and performance observed in </a:t>
            </a:r>
          </a:p>
          <a:p>
            <a:pPr lvl="1">
              <a:buFont typeface="Wingdings" pitchFamily="2" charset="2"/>
              <a:buNone/>
            </a:pPr>
            <a:r>
              <a:rPr lang="en-US" altLang="ko-KR" sz="1800"/>
              <a:t>    the past is used to predict performance in the future.</a:t>
            </a:r>
          </a:p>
          <a:p>
            <a:pPr lvl="1"/>
            <a:r>
              <a:rPr lang="en-US" altLang="ko-KR" sz="1800"/>
              <a:t>The future workload and system behavior is assumed to be the </a:t>
            </a:r>
          </a:p>
          <a:p>
            <a:pPr lvl="1">
              <a:buFont typeface="Wingdings" pitchFamily="2" charset="2"/>
              <a:buNone/>
            </a:pPr>
            <a:r>
              <a:rPr lang="en-US" altLang="ko-KR" sz="1800"/>
              <a:t>    same as that already measured.</a:t>
            </a:r>
          </a:p>
          <a:p>
            <a:pPr lvl="1"/>
            <a:r>
              <a:rPr lang="en-US" altLang="ko-KR" sz="1800"/>
              <a:t>The analyst and the decision makers should discuss this </a:t>
            </a:r>
          </a:p>
          <a:p>
            <a:pPr lvl="1">
              <a:buFont typeface="Wingdings" pitchFamily="2" charset="2"/>
              <a:buNone/>
            </a:pPr>
            <a:r>
              <a:rPr lang="en-US" altLang="ko-KR" sz="1800"/>
              <a:t>    assumption and limit the amount of time into the future that </a:t>
            </a:r>
          </a:p>
          <a:p>
            <a:pPr lvl="1">
              <a:buFont typeface="Wingdings" pitchFamily="2" charset="2"/>
              <a:buNone/>
            </a:pPr>
            <a:r>
              <a:rPr lang="en-US" altLang="ko-KR" sz="1800"/>
              <a:t>    predictions are made.</a:t>
            </a:r>
          </a:p>
          <a:p>
            <a:pPr lvl="1"/>
            <a:endParaRPr lang="en-US" altLang="ko-KR" sz="1800"/>
          </a:p>
        </p:txBody>
      </p:sp>
      <p:sp>
        <p:nvSpPr>
          <p:cNvPr id="292867" name="Rectangle 3"/>
          <p:cNvSpPr>
            <a:spLocks noGrp="1" noChangeArrowheads="1"/>
          </p:cNvSpPr>
          <p:nvPr>
            <p:ph type="title"/>
          </p:nvPr>
        </p:nvSpPr>
        <p:spPr>
          <a:xfrm>
            <a:off x="609600" y="333375"/>
            <a:ext cx="6553200" cy="914400"/>
          </a:xfrm>
          <a:noFill/>
          <a:ln/>
        </p:spPr>
        <p:txBody>
          <a:bodyPr/>
          <a:lstStyle/>
          <a:p>
            <a:r>
              <a:rPr lang="en-US" altLang="ko-KR" sz="2400"/>
              <a:t>2.1 Common Mistakes in </a:t>
            </a:r>
            <a:br>
              <a:rPr lang="en-US" altLang="ko-KR" sz="2400"/>
            </a:br>
            <a:r>
              <a:rPr lang="en-US" altLang="ko-KR" sz="2400"/>
              <a:t>     Performance Evaluation (17)</a:t>
            </a: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descr="Rectangle: Click to edit Master text styles&#10;Second level&#10;Third level&#10;Fourth level&#10;Fifth level"/>
          <p:cNvSpPr>
            <a:spLocks noGrp="1" noChangeArrowheads="1"/>
          </p:cNvSpPr>
          <p:nvPr>
            <p:ph type="body" idx="1"/>
          </p:nvPr>
        </p:nvSpPr>
        <p:spPr/>
        <p:txBody>
          <a:bodyPr/>
          <a:lstStyle/>
          <a:p>
            <a:r>
              <a:rPr lang="en-US" altLang="ko-KR" sz="2000"/>
              <a:t>Ignoring Variability</a:t>
            </a:r>
          </a:p>
          <a:p>
            <a:pPr lvl="1"/>
            <a:r>
              <a:rPr lang="en-US" altLang="ko-KR" sz="1800"/>
              <a:t>It is common to analyze only the mean performance since </a:t>
            </a:r>
          </a:p>
          <a:p>
            <a:pPr lvl="1">
              <a:buFont typeface="Wingdings" pitchFamily="2" charset="2"/>
              <a:buNone/>
            </a:pPr>
            <a:r>
              <a:rPr lang="en-US" altLang="ko-KR" sz="1800"/>
              <a:t>    determining variability is often difficult, if not impossible.</a:t>
            </a:r>
          </a:p>
          <a:p>
            <a:pPr lvl="1"/>
            <a:r>
              <a:rPr lang="en-US" altLang="ko-KR" sz="1800"/>
              <a:t>If the variability is high, the mean alone may be misleading to </a:t>
            </a:r>
          </a:p>
          <a:p>
            <a:pPr lvl="1">
              <a:buFont typeface="Wingdings" pitchFamily="2" charset="2"/>
              <a:buNone/>
            </a:pPr>
            <a:r>
              <a:rPr lang="en-US" altLang="ko-KR" sz="1800"/>
              <a:t>    the decision makers.</a:t>
            </a:r>
          </a:p>
          <a:p>
            <a:pPr lvl="1"/>
            <a:endParaRPr lang="ko-KR" altLang="en-US" sz="1800"/>
          </a:p>
        </p:txBody>
      </p:sp>
      <p:sp>
        <p:nvSpPr>
          <p:cNvPr id="293891" name="Rectangle 3"/>
          <p:cNvSpPr>
            <a:spLocks noGrp="1" noChangeArrowheads="1"/>
          </p:cNvSpPr>
          <p:nvPr>
            <p:ph type="title"/>
          </p:nvPr>
        </p:nvSpPr>
        <p:spPr>
          <a:xfrm>
            <a:off x="609600" y="333375"/>
            <a:ext cx="6477000" cy="914400"/>
          </a:xfrm>
          <a:noFill/>
          <a:ln/>
        </p:spPr>
        <p:txBody>
          <a:bodyPr/>
          <a:lstStyle/>
          <a:p>
            <a:r>
              <a:rPr lang="en-US" altLang="ko-KR" sz="2400"/>
              <a:t>2.1 Common Mistakes in </a:t>
            </a:r>
            <a:br>
              <a:rPr lang="en-US" altLang="ko-KR" sz="2400"/>
            </a:br>
            <a:r>
              <a:rPr lang="en-US" altLang="ko-KR" sz="2400"/>
              <a:t>     Performance Evaluation (18)</a:t>
            </a:r>
          </a:p>
        </p:txBody>
      </p:sp>
      <p:sp>
        <p:nvSpPr>
          <p:cNvPr id="293892" name="Line 4"/>
          <p:cNvSpPr>
            <a:spLocks noChangeShapeType="1"/>
          </p:cNvSpPr>
          <p:nvPr/>
        </p:nvSpPr>
        <p:spPr bwMode="auto">
          <a:xfrm>
            <a:off x="2057400" y="5562600"/>
            <a:ext cx="4800600" cy="0"/>
          </a:xfrm>
          <a:prstGeom prst="line">
            <a:avLst/>
          </a:prstGeom>
          <a:noFill/>
          <a:ln w="9525">
            <a:solidFill>
              <a:schemeClr val="tx1"/>
            </a:solidFill>
            <a:round/>
            <a:headEnd/>
            <a:tailEnd/>
          </a:ln>
          <a:effectLst/>
        </p:spPr>
        <p:txBody>
          <a:bodyPr wrap="none"/>
          <a:lstStyle/>
          <a:p>
            <a:endParaRPr lang="en-US"/>
          </a:p>
        </p:txBody>
      </p:sp>
      <p:sp>
        <p:nvSpPr>
          <p:cNvPr id="293893" name="Rectangle 5"/>
          <p:cNvSpPr>
            <a:spLocks noChangeArrowheads="1"/>
          </p:cNvSpPr>
          <p:nvPr/>
        </p:nvSpPr>
        <p:spPr bwMode="auto">
          <a:xfrm>
            <a:off x="2438400" y="5410200"/>
            <a:ext cx="228600" cy="152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293894" name="Rectangle 6"/>
          <p:cNvSpPr>
            <a:spLocks noChangeArrowheads="1"/>
          </p:cNvSpPr>
          <p:nvPr/>
        </p:nvSpPr>
        <p:spPr bwMode="auto">
          <a:xfrm>
            <a:off x="3048000" y="5257800"/>
            <a:ext cx="228600" cy="3048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293895" name="Rectangle 7"/>
          <p:cNvSpPr>
            <a:spLocks noChangeArrowheads="1"/>
          </p:cNvSpPr>
          <p:nvPr/>
        </p:nvSpPr>
        <p:spPr bwMode="auto">
          <a:xfrm>
            <a:off x="3657600" y="5410200"/>
            <a:ext cx="228600" cy="152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293896" name="Rectangle 8"/>
          <p:cNvSpPr>
            <a:spLocks noChangeArrowheads="1"/>
          </p:cNvSpPr>
          <p:nvPr/>
        </p:nvSpPr>
        <p:spPr bwMode="auto">
          <a:xfrm>
            <a:off x="4267200" y="5257800"/>
            <a:ext cx="228600" cy="3048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293897" name="Rectangle 9"/>
          <p:cNvSpPr>
            <a:spLocks noChangeArrowheads="1"/>
          </p:cNvSpPr>
          <p:nvPr/>
        </p:nvSpPr>
        <p:spPr bwMode="auto">
          <a:xfrm>
            <a:off x="4953000" y="5105400"/>
            <a:ext cx="228600" cy="4572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293898" name="Rectangle 10"/>
          <p:cNvSpPr>
            <a:spLocks noChangeArrowheads="1"/>
          </p:cNvSpPr>
          <p:nvPr/>
        </p:nvSpPr>
        <p:spPr bwMode="auto">
          <a:xfrm>
            <a:off x="5562600" y="3810000"/>
            <a:ext cx="228600" cy="17526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293899" name="Rectangle 11"/>
          <p:cNvSpPr>
            <a:spLocks noChangeArrowheads="1"/>
          </p:cNvSpPr>
          <p:nvPr/>
        </p:nvSpPr>
        <p:spPr bwMode="auto">
          <a:xfrm>
            <a:off x="6248400" y="3886200"/>
            <a:ext cx="228600" cy="1676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293900" name="Text Box 12"/>
          <p:cNvSpPr txBox="1">
            <a:spLocks noChangeArrowheads="1"/>
          </p:cNvSpPr>
          <p:nvPr/>
        </p:nvSpPr>
        <p:spPr bwMode="auto">
          <a:xfrm>
            <a:off x="2209800" y="5562600"/>
            <a:ext cx="649288" cy="336550"/>
          </a:xfrm>
          <a:prstGeom prst="rect">
            <a:avLst/>
          </a:prstGeom>
          <a:noFill/>
          <a:ln w="9525">
            <a:noFill/>
            <a:miter lim="800000"/>
            <a:headEnd/>
            <a:tailEnd/>
          </a:ln>
          <a:effectLst/>
        </p:spPr>
        <p:txBody>
          <a:bodyPr wrap="none">
            <a:spAutoFit/>
          </a:bodyPr>
          <a:lstStyle/>
          <a:p>
            <a:pPr algn="ctr"/>
            <a:r>
              <a:rPr lang="en-US" altLang="ko-KR" sz="1600">
                <a:latin typeface="굴림" pitchFamily="34" charset="-127"/>
              </a:rPr>
              <a:t>MON</a:t>
            </a:r>
          </a:p>
        </p:txBody>
      </p:sp>
      <p:sp>
        <p:nvSpPr>
          <p:cNvPr id="293901" name="Text Box 13"/>
          <p:cNvSpPr txBox="1">
            <a:spLocks noChangeArrowheads="1"/>
          </p:cNvSpPr>
          <p:nvPr/>
        </p:nvSpPr>
        <p:spPr bwMode="auto">
          <a:xfrm>
            <a:off x="2895600" y="5562600"/>
            <a:ext cx="574675" cy="336550"/>
          </a:xfrm>
          <a:prstGeom prst="rect">
            <a:avLst/>
          </a:prstGeom>
          <a:noFill/>
          <a:ln w="9525">
            <a:noFill/>
            <a:miter lim="800000"/>
            <a:headEnd/>
            <a:tailEnd/>
          </a:ln>
          <a:effectLst/>
        </p:spPr>
        <p:txBody>
          <a:bodyPr wrap="none">
            <a:spAutoFit/>
          </a:bodyPr>
          <a:lstStyle/>
          <a:p>
            <a:pPr algn="ctr"/>
            <a:r>
              <a:rPr lang="en-US" altLang="ko-KR" sz="1600">
                <a:latin typeface="굴림" pitchFamily="34" charset="-127"/>
              </a:rPr>
              <a:t>TUE</a:t>
            </a:r>
          </a:p>
        </p:txBody>
      </p:sp>
      <p:sp>
        <p:nvSpPr>
          <p:cNvPr id="293902" name="Text Box 14"/>
          <p:cNvSpPr txBox="1">
            <a:spLocks noChangeArrowheads="1"/>
          </p:cNvSpPr>
          <p:nvPr/>
        </p:nvSpPr>
        <p:spPr bwMode="auto">
          <a:xfrm>
            <a:off x="3429000" y="5562600"/>
            <a:ext cx="639763" cy="336550"/>
          </a:xfrm>
          <a:prstGeom prst="rect">
            <a:avLst/>
          </a:prstGeom>
          <a:noFill/>
          <a:ln w="9525">
            <a:noFill/>
            <a:miter lim="800000"/>
            <a:headEnd/>
            <a:tailEnd/>
          </a:ln>
          <a:effectLst/>
        </p:spPr>
        <p:txBody>
          <a:bodyPr wrap="none">
            <a:spAutoFit/>
          </a:bodyPr>
          <a:lstStyle/>
          <a:p>
            <a:pPr algn="ctr"/>
            <a:r>
              <a:rPr lang="en-US" altLang="ko-KR" sz="1600">
                <a:latin typeface="굴림" pitchFamily="34" charset="-127"/>
              </a:rPr>
              <a:t>WED</a:t>
            </a:r>
          </a:p>
        </p:txBody>
      </p:sp>
      <p:sp>
        <p:nvSpPr>
          <p:cNvPr id="293903" name="Text Box 15"/>
          <p:cNvSpPr txBox="1">
            <a:spLocks noChangeArrowheads="1"/>
          </p:cNvSpPr>
          <p:nvPr/>
        </p:nvSpPr>
        <p:spPr bwMode="auto">
          <a:xfrm>
            <a:off x="4114800" y="5562600"/>
            <a:ext cx="596900" cy="336550"/>
          </a:xfrm>
          <a:prstGeom prst="rect">
            <a:avLst/>
          </a:prstGeom>
          <a:noFill/>
          <a:ln w="9525">
            <a:noFill/>
            <a:miter lim="800000"/>
            <a:headEnd/>
            <a:tailEnd/>
          </a:ln>
          <a:effectLst/>
        </p:spPr>
        <p:txBody>
          <a:bodyPr wrap="none">
            <a:spAutoFit/>
          </a:bodyPr>
          <a:lstStyle/>
          <a:p>
            <a:pPr algn="ctr"/>
            <a:r>
              <a:rPr lang="en-US" altLang="ko-KR" sz="1600">
                <a:latin typeface="굴림" pitchFamily="34" charset="-127"/>
              </a:rPr>
              <a:t>THU</a:t>
            </a:r>
          </a:p>
        </p:txBody>
      </p:sp>
      <p:sp>
        <p:nvSpPr>
          <p:cNvPr id="293904" name="Text Box 16"/>
          <p:cNvSpPr txBox="1">
            <a:spLocks noChangeArrowheads="1"/>
          </p:cNvSpPr>
          <p:nvPr/>
        </p:nvSpPr>
        <p:spPr bwMode="auto">
          <a:xfrm>
            <a:off x="4800600" y="5562600"/>
            <a:ext cx="495300" cy="336550"/>
          </a:xfrm>
          <a:prstGeom prst="rect">
            <a:avLst/>
          </a:prstGeom>
          <a:noFill/>
          <a:ln w="9525">
            <a:noFill/>
            <a:miter lim="800000"/>
            <a:headEnd/>
            <a:tailEnd/>
          </a:ln>
          <a:effectLst/>
        </p:spPr>
        <p:txBody>
          <a:bodyPr wrap="none">
            <a:spAutoFit/>
          </a:bodyPr>
          <a:lstStyle/>
          <a:p>
            <a:pPr algn="ctr"/>
            <a:r>
              <a:rPr lang="en-US" altLang="ko-KR" sz="1600">
                <a:latin typeface="굴림" pitchFamily="34" charset="-127"/>
              </a:rPr>
              <a:t>FRI</a:t>
            </a:r>
          </a:p>
        </p:txBody>
      </p:sp>
      <p:sp>
        <p:nvSpPr>
          <p:cNvPr id="293905" name="Text Box 17"/>
          <p:cNvSpPr txBox="1">
            <a:spLocks noChangeArrowheads="1"/>
          </p:cNvSpPr>
          <p:nvPr/>
        </p:nvSpPr>
        <p:spPr bwMode="auto">
          <a:xfrm>
            <a:off x="5410200" y="5562600"/>
            <a:ext cx="563563" cy="336550"/>
          </a:xfrm>
          <a:prstGeom prst="rect">
            <a:avLst/>
          </a:prstGeom>
          <a:noFill/>
          <a:ln w="9525">
            <a:noFill/>
            <a:miter lim="800000"/>
            <a:headEnd/>
            <a:tailEnd/>
          </a:ln>
          <a:effectLst/>
        </p:spPr>
        <p:txBody>
          <a:bodyPr wrap="none">
            <a:spAutoFit/>
          </a:bodyPr>
          <a:lstStyle/>
          <a:p>
            <a:pPr algn="ctr"/>
            <a:r>
              <a:rPr lang="en-US" altLang="ko-KR" sz="1600">
                <a:latin typeface="굴림" pitchFamily="34" charset="-127"/>
              </a:rPr>
              <a:t>SAT</a:t>
            </a:r>
          </a:p>
        </p:txBody>
      </p:sp>
      <p:sp>
        <p:nvSpPr>
          <p:cNvPr id="293906" name="Text Box 18"/>
          <p:cNvSpPr txBox="1">
            <a:spLocks noChangeArrowheads="1"/>
          </p:cNvSpPr>
          <p:nvPr/>
        </p:nvSpPr>
        <p:spPr bwMode="auto">
          <a:xfrm>
            <a:off x="6019800" y="5562600"/>
            <a:ext cx="600075" cy="336550"/>
          </a:xfrm>
          <a:prstGeom prst="rect">
            <a:avLst/>
          </a:prstGeom>
          <a:noFill/>
          <a:ln w="9525">
            <a:noFill/>
            <a:miter lim="800000"/>
            <a:headEnd/>
            <a:tailEnd/>
          </a:ln>
          <a:effectLst/>
        </p:spPr>
        <p:txBody>
          <a:bodyPr wrap="none">
            <a:spAutoFit/>
          </a:bodyPr>
          <a:lstStyle/>
          <a:p>
            <a:pPr algn="ctr"/>
            <a:r>
              <a:rPr lang="en-US" altLang="ko-KR" sz="1600">
                <a:latin typeface="굴림" pitchFamily="34" charset="-127"/>
              </a:rPr>
              <a:t>SUN</a:t>
            </a:r>
          </a:p>
        </p:txBody>
      </p:sp>
      <p:sp>
        <p:nvSpPr>
          <p:cNvPr id="293907" name="Line 19"/>
          <p:cNvSpPr>
            <a:spLocks noChangeShapeType="1"/>
          </p:cNvSpPr>
          <p:nvPr/>
        </p:nvSpPr>
        <p:spPr bwMode="auto">
          <a:xfrm flipV="1">
            <a:off x="2057400" y="3886200"/>
            <a:ext cx="0" cy="1676400"/>
          </a:xfrm>
          <a:prstGeom prst="line">
            <a:avLst/>
          </a:prstGeom>
          <a:noFill/>
          <a:ln w="9525">
            <a:solidFill>
              <a:schemeClr val="tx1"/>
            </a:solidFill>
            <a:round/>
            <a:headEnd/>
            <a:tailEnd type="triangle" w="med" len="med"/>
          </a:ln>
          <a:effectLst/>
        </p:spPr>
        <p:txBody>
          <a:bodyPr wrap="none"/>
          <a:lstStyle/>
          <a:p>
            <a:endParaRPr lang="en-US"/>
          </a:p>
        </p:txBody>
      </p:sp>
      <p:sp>
        <p:nvSpPr>
          <p:cNvPr id="293908" name="Text Box 20"/>
          <p:cNvSpPr txBox="1">
            <a:spLocks noChangeArrowheads="1"/>
          </p:cNvSpPr>
          <p:nvPr/>
        </p:nvSpPr>
        <p:spPr bwMode="auto">
          <a:xfrm>
            <a:off x="914400" y="3733800"/>
            <a:ext cx="1144588" cy="581025"/>
          </a:xfrm>
          <a:prstGeom prst="rect">
            <a:avLst/>
          </a:prstGeom>
          <a:noFill/>
          <a:ln w="9525">
            <a:noFill/>
            <a:miter lim="800000"/>
            <a:headEnd/>
            <a:tailEnd/>
          </a:ln>
          <a:effectLst/>
        </p:spPr>
        <p:txBody>
          <a:bodyPr>
            <a:spAutoFit/>
          </a:bodyPr>
          <a:lstStyle/>
          <a:p>
            <a:pPr algn="ctr"/>
            <a:r>
              <a:rPr lang="en-US" altLang="ko-KR" sz="1600">
                <a:latin typeface="굴림" pitchFamily="34" charset="-127"/>
              </a:rPr>
              <a:t>Load demand</a:t>
            </a:r>
          </a:p>
        </p:txBody>
      </p:sp>
      <p:sp>
        <p:nvSpPr>
          <p:cNvPr id="293909" name="Text Box 21"/>
          <p:cNvSpPr txBox="1">
            <a:spLocks noChangeArrowheads="1"/>
          </p:cNvSpPr>
          <p:nvPr/>
        </p:nvSpPr>
        <p:spPr bwMode="auto">
          <a:xfrm>
            <a:off x="7010400" y="4038600"/>
            <a:ext cx="1295400" cy="581025"/>
          </a:xfrm>
          <a:prstGeom prst="rect">
            <a:avLst/>
          </a:prstGeom>
          <a:noFill/>
          <a:ln w="9525">
            <a:noFill/>
            <a:miter lim="800000"/>
            <a:headEnd/>
            <a:tailEnd/>
          </a:ln>
          <a:effectLst/>
        </p:spPr>
        <p:txBody>
          <a:bodyPr>
            <a:spAutoFit/>
          </a:bodyPr>
          <a:lstStyle/>
          <a:p>
            <a:pPr algn="ctr"/>
            <a:r>
              <a:rPr lang="en-US" altLang="ko-KR" sz="1600">
                <a:latin typeface="굴림" pitchFamily="34" charset="-127"/>
              </a:rPr>
              <a:t>Weekly Mean = 80</a:t>
            </a:r>
          </a:p>
        </p:txBody>
      </p:sp>
      <p:sp>
        <p:nvSpPr>
          <p:cNvPr id="293910" name="Line 22"/>
          <p:cNvSpPr>
            <a:spLocks noChangeShapeType="1"/>
          </p:cNvSpPr>
          <p:nvPr/>
        </p:nvSpPr>
        <p:spPr bwMode="auto">
          <a:xfrm flipH="1">
            <a:off x="7162800" y="3886200"/>
            <a:ext cx="990600" cy="914400"/>
          </a:xfrm>
          <a:prstGeom prst="line">
            <a:avLst/>
          </a:prstGeom>
          <a:noFill/>
          <a:ln w="9525">
            <a:solidFill>
              <a:schemeClr val="tx1"/>
            </a:solidFill>
            <a:prstDash val="dash"/>
            <a:round/>
            <a:headEnd/>
            <a:tailEnd/>
          </a:ln>
          <a:effectLst/>
        </p:spPr>
        <p:txBody>
          <a:bodyPr wrap="none"/>
          <a:lstStyle/>
          <a:p>
            <a:endParaRPr lang="en-US"/>
          </a:p>
        </p:txBody>
      </p:sp>
      <p:sp>
        <p:nvSpPr>
          <p:cNvPr id="293911" name="Line 23"/>
          <p:cNvSpPr>
            <a:spLocks noChangeShapeType="1"/>
          </p:cNvSpPr>
          <p:nvPr/>
        </p:nvSpPr>
        <p:spPr bwMode="auto">
          <a:xfrm>
            <a:off x="7086600" y="3886200"/>
            <a:ext cx="1066800" cy="914400"/>
          </a:xfrm>
          <a:prstGeom prst="line">
            <a:avLst/>
          </a:prstGeom>
          <a:noFill/>
          <a:ln w="9525">
            <a:solidFill>
              <a:schemeClr val="tx1"/>
            </a:solidFill>
            <a:prstDash val="dash"/>
            <a:round/>
            <a:headEnd/>
            <a:tailEnd/>
          </a:ln>
          <a:effectLst/>
        </p:spPr>
        <p:txBody>
          <a:bodyPr wrap="none"/>
          <a:lstStyle/>
          <a:p>
            <a:endParaRPr lang="en-US"/>
          </a:p>
        </p:txBody>
      </p:sp>
      <p:sp>
        <p:nvSpPr>
          <p:cNvPr id="293912" name="Text Box 24"/>
          <p:cNvSpPr txBox="1">
            <a:spLocks noChangeArrowheads="1"/>
          </p:cNvSpPr>
          <p:nvPr/>
        </p:nvSpPr>
        <p:spPr bwMode="auto">
          <a:xfrm>
            <a:off x="7010400" y="5105400"/>
            <a:ext cx="1371600" cy="336550"/>
          </a:xfrm>
          <a:prstGeom prst="rect">
            <a:avLst/>
          </a:prstGeom>
          <a:noFill/>
          <a:ln w="9525">
            <a:noFill/>
            <a:miter lim="800000"/>
            <a:headEnd/>
            <a:tailEnd/>
          </a:ln>
          <a:effectLst/>
        </p:spPr>
        <p:txBody>
          <a:bodyPr>
            <a:spAutoFit/>
          </a:bodyPr>
          <a:lstStyle/>
          <a:p>
            <a:pPr algn="ctr"/>
            <a:r>
              <a:rPr lang="en-US" altLang="ko-KR" sz="1600">
                <a:latin typeface="굴림" pitchFamily="34" charset="-127"/>
              </a:rPr>
              <a:t>Not useful</a:t>
            </a: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descr="Rectangle: Click to edit Master text styles&#10;Second level&#10;Third level&#10;Fourth level&#10;Fifth level"/>
          <p:cNvSpPr>
            <a:spLocks noGrp="1" noChangeArrowheads="1"/>
          </p:cNvSpPr>
          <p:nvPr>
            <p:ph type="body" idx="1"/>
          </p:nvPr>
        </p:nvSpPr>
        <p:spPr/>
        <p:txBody>
          <a:bodyPr/>
          <a:lstStyle/>
          <a:p>
            <a:r>
              <a:rPr lang="en-US" altLang="ko-KR" sz="2000"/>
              <a:t>Too Complex Analysis</a:t>
            </a:r>
          </a:p>
          <a:p>
            <a:pPr lvl="1"/>
            <a:r>
              <a:rPr lang="en-US" altLang="ko-KR" sz="1800"/>
              <a:t>Performance analysts should convey final conclusions in as </a:t>
            </a:r>
          </a:p>
          <a:p>
            <a:pPr lvl="1">
              <a:buFont typeface="Wingdings" pitchFamily="2" charset="2"/>
              <a:buNone/>
            </a:pPr>
            <a:r>
              <a:rPr lang="en-US" altLang="ko-KR" sz="1800"/>
              <a:t>    simple a manner as possible.</a:t>
            </a:r>
          </a:p>
          <a:p>
            <a:pPr lvl="1"/>
            <a:r>
              <a:rPr lang="en-US" altLang="ko-KR" sz="1800"/>
              <a:t>It is better to start with simple models or experiments, get </a:t>
            </a:r>
          </a:p>
          <a:p>
            <a:pPr lvl="1">
              <a:buFont typeface="Wingdings" pitchFamily="2" charset="2"/>
              <a:buNone/>
            </a:pPr>
            <a:r>
              <a:rPr lang="en-US" altLang="ko-KR" sz="1800"/>
              <a:t>    some results or insights, and then introduce the complications.</a:t>
            </a:r>
          </a:p>
          <a:p>
            <a:pPr lvl="1"/>
            <a:r>
              <a:rPr lang="en-US" altLang="ko-KR" sz="1800"/>
              <a:t>The decision deadlines often lead to choosing simple models. </a:t>
            </a:r>
          </a:p>
          <a:p>
            <a:pPr lvl="1">
              <a:buFont typeface="Wingdings" pitchFamily="2" charset="2"/>
              <a:buNone/>
            </a:pPr>
            <a:r>
              <a:rPr lang="en-US" altLang="ko-KR" sz="1800"/>
              <a:t>    Thus, a majority of day-to-day performance problems in the </a:t>
            </a:r>
          </a:p>
          <a:p>
            <a:pPr lvl="1">
              <a:buFont typeface="Wingdings" pitchFamily="2" charset="2"/>
              <a:buNone/>
            </a:pPr>
            <a:r>
              <a:rPr lang="en-US" altLang="ko-KR" sz="1800"/>
              <a:t>    real world are solved by simple models.</a:t>
            </a:r>
          </a:p>
        </p:txBody>
      </p:sp>
      <p:sp>
        <p:nvSpPr>
          <p:cNvPr id="294915" name="Rectangle 3"/>
          <p:cNvSpPr>
            <a:spLocks noGrp="1" noChangeArrowheads="1"/>
          </p:cNvSpPr>
          <p:nvPr>
            <p:ph type="title"/>
          </p:nvPr>
        </p:nvSpPr>
        <p:spPr>
          <a:xfrm>
            <a:off x="609600" y="333375"/>
            <a:ext cx="6477000" cy="914400"/>
          </a:xfrm>
          <a:noFill/>
          <a:ln/>
        </p:spPr>
        <p:txBody>
          <a:bodyPr/>
          <a:lstStyle/>
          <a:p>
            <a:r>
              <a:rPr lang="en-US" altLang="ko-KR" sz="2400"/>
              <a:t>2.1 Common Mistakes in </a:t>
            </a:r>
            <a:br>
              <a:rPr lang="en-US" altLang="ko-KR" sz="2400"/>
            </a:br>
            <a:r>
              <a:rPr lang="en-US" altLang="ko-KR" sz="2400"/>
              <a:t>     Performance Evaluation (19)</a:t>
            </a:r>
          </a:p>
        </p:txBody>
      </p:sp>
      <p:graphicFrame>
        <p:nvGraphicFramePr>
          <p:cNvPr id="294916" name="Object 4"/>
          <p:cNvGraphicFramePr>
            <a:graphicFrameLocks noChangeAspect="1"/>
          </p:cNvGraphicFramePr>
          <p:nvPr/>
        </p:nvGraphicFramePr>
        <p:xfrm>
          <a:off x="3810000" y="4495800"/>
          <a:ext cx="1570038" cy="1262063"/>
        </p:xfrm>
        <a:graphic>
          <a:graphicData uri="http://schemas.openxmlformats.org/presentationml/2006/ole">
            <mc:AlternateContent xmlns:mc="http://schemas.openxmlformats.org/markup-compatibility/2006">
              <mc:Choice xmlns:v="urn:schemas-microsoft-com:vml" Requires="v">
                <p:oleObj spid="_x0000_s294920" name="VISIO" r:id="rId3" imgW="2332800" imgH="1875600" progId="">
                  <p:embed/>
                </p:oleObj>
              </mc:Choice>
              <mc:Fallback>
                <p:oleObj name="VISIO" r:id="rId3" imgW="2332800" imgH="1875600"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4495800"/>
                        <a:ext cx="1570038" cy="1262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4917" name="Text Box 5"/>
          <p:cNvSpPr txBox="1">
            <a:spLocks noChangeArrowheads="1"/>
          </p:cNvSpPr>
          <p:nvPr/>
        </p:nvSpPr>
        <p:spPr bwMode="auto">
          <a:xfrm>
            <a:off x="3505200" y="5715000"/>
            <a:ext cx="1082675" cy="581025"/>
          </a:xfrm>
          <a:prstGeom prst="rect">
            <a:avLst/>
          </a:prstGeom>
          <a:noFill/>
          <a:ln w="9525">
            <a:noFill/>
            <a:miter lim="800000"/>
            <a:headEnd/>
            <a:tailEnd/>
          </a:ln>
          <a:effectLst/>
        </p:spPr>
        <p:txBody>
          <a:bodyPr>
            <a:spAutoFit/>
          </a:bodyPr>
          <a:lstStyle/>
          <a:p>
            <a:pPr algn="ctr"/>
            <a:r>
              <a:rPr lang="en-US" altLang="ko-KR" sz="1600">
                <a:latin typeface="굴림" pitchFamily="34" charset="-127"/>
              </a:rPr>
              <a:t>Decision maker</a:t>
            </a:r>
          </a:p>
        </p:txBody>
      </p:sp>
      <p:sp>
        <p:nvSpPr>
          <p:cNvPr id="294918" name="Text Box 6"/>
          <p:cNvSpPr txBox="1">
            <a:spLocks noChangeArrowheads="1"/>
          </p:cNvSpPr>
          <p:nvPr/>
        </p:nvSpPr>
        <p:spPr bwMode="auto">
          <a:xfrm>
            <a:off x="4572000" y="5715000"/>
            <a:ext cx="1082675" cy="336550"/>
          </a:xfrm>
          <a:prstGeom prst="rect">
            <a:avLst/>
          </a:prstGeom>
          <a:noFill/>
          <a:ln w="9525">
            <a:noFill/>
            <a:miter lim="800000"/>
            <a:headEnd/>
            <a:tailEnd/>
          </a:ln>
          <a:effectLst/>
        </p:spPr>
        <p:txBody>
          <a:bodyPr>
            <a:spAutoFit/>
          </a:bodyPr>
          <a:lstStyle/>
          <a:p>
            <a:pPr algn="ctr"/>
            <a:r>
              <a:rPr lang="en-US" altLang="ko-KR" sz="1600">
                <a:latin typeface="굴림" pitchFamily="34" charset="-127"/>
              </a:rPr>
              <a:t>Analyst</a:t>
            </a:r>
          </a:p>
        </p:txBody>
      </p:sp>
      <p:sp>
        <p:nvSpPr>
          <p:cNvPr id="294919" name="AutoShape 7"/>
          <p:cNvSpPr>
            <a:spLocks noChangeArrowheads="1"/>
          </p:cNvSpPr>
          <p:nvPr/>
        </p:nvSpPr>
        <p:spPr bwMode="auto">
          <a:xfrm>
            <a:off x="2057400" y="4648200"/>
            <a:ext cx="1524000" cy="609600"/>
          </a:xfrm>
          <a:prstGeom prst="wedgeRoundRectCallout">
            <a:avLst>
              <a:gd name="adj1" fmla="val 77292"/>
              <a:gd name="adj2" fmla="val -40884"/>
              <a:gd name="adj3" fmla="val 16667"/>
            </a:avLst>
          </a:prstGeom>
          <a:solidFill>
            <a:schemeClr val="accent1"/>
          </a:solidFill>
          <a:ln w="9525">
            <a:solidFill>
              <a:schemeClr val="tx1"/>
            </a:solidFill>
            <a:miter lim="800000"/>
            <a:headEnd/>
            <a:tailEnd/>
          </a:ln>
          <a:effectLst/>
        </p:spPr>
        <p:txBody>
          <a:bodyPr/>
          <a:lstStyle/>
          <a:p>
            <a:pPr algn="ctr"/>
            <a:r>
              <a:rPr lang="en-US" altLang="ko-KR" sz="1600"/>
              <a:t>I</a:t>
            </a:r>
            <a:r>
              <a:rPr lang="en-US" altLang="ko-KR" sz="1600">
                <a:latin typeface="Times New Roman"/>
              </a:rPr>
              <a:t>’</a:t>
            </a:r>
            <a:r>
              <a:rPr lang="en-US" altLang="ko-KR" sz="1600"/>
              <a:t>m easily understood</a:t>
            </a:r>
          </a:p>
        </p:txBody>
      </p:sp>
      <p:sp>
        <p:nvSpPr>
          <p:cNvPr id="294920" name="AutoShape 8"/>
          <p:cNvSpPr>
            <a:spLocks noChangeArrowheads="1"/>
          </p:cNvSpPr>
          <p:nvPr/>
        </p:nvSpPr>
        <p:spPr bwMode="auto">
          <a:xfrm>
            <a:off x="5791200" y="4572000"/>
            <a:ext cx="2514600" cy="685800"/>
          </a:xfrm>
          <a:prstGeom prst="wedgeRoundRectCallout">
            <a:avLst>
              <a:gd name="adj1" fmla="val -73106"/>
              <a:gd name="adj2" fmla="val -16667"/>
              <a:gd name="adj3" fmla="val 16667"/>
            </a:avLst>
          </a:prstGeom>
          <a:solidFill>
            <a:schemeClr val="accent1"/>
          </a:solidFill>
          <a:ln w="9525">
            <a:solidFill>
              <a:schemeClr val="tx1"/>
            </a:solidFill>
            <a:miter lim="800000"/>
            <a:headEnd/>
            <a:tailEnd/>
          </a:ln>
          <a:effectLst/>
        </p:spPr>
        <p:txBody>
          <a:bodyPr/>
          <a:lstStyle/>
          <a:p>
            <a:pPr algn="ctr"/>
            <a:r>
              <a:rPr lang="en-US" altLang="ko-KR" sz="1600"/>
              <a:t>My model is simple and easier to explain it</a:t>
            </a: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descr="Rectangle: Click to edit Master text styles&#10;Second level&#10;Third level&#10;Fourth level&#10;Fifth level"/>
          <p:cNvSpPr>
            <a:spLocks noGrp="1" noChangeArrowheads="1"/>
          </p:cNvSpPr>
          <p:nvPr>
            <p:ph type="body" idx="1"/>
          </p:nvPr>
        </p:nvSpPr>
        <p:spPr/>
        <p:txBody>
          <a:bodyPr/>
          <a:lstStyle/>
          <a:p>
            <a:r>
              <a:rPr lang="en-US" altLang="ko-KR" sz="2000"/>
              <a:t>Improper Presentation of Results</a:t>
            </a:r>
          </a:p>
          <a:p>
            <a:pPr lvl="1"/>
            <a:r>
              <a:rPr lang="en-US" altLang="ko-KR" sz="1800"/>
              <a:t>The eventual aim of every performance study is to help in decision making.</a:t>
            </a:r>
          </a:p>
          <a:p>
            <a:pPr lvl="1"/>
            <a:r>
              <a:rPr lang="en-US" altLang="ko-KR" sz="1800"/>
              <a:t>The right metric to measure the performance of an analyst is </a:t>
            </a:r>
          </a:p>
          <a:p>
            <a:pPr lvl="1">
              <a:buFont typeface="Wingdings" pitchFamily="2" charset="2"/>
              <a:buNone/>
            </a:pPr>
            <a:r>
              <a:rPr lang="en-US" altLang="ko-KR" sz="1800"/>
              <a:t>    not the number of analyses performed but the number of </a:t>
            </a:r>
          </a:p>
          <a:p>
            <a:pPr lvl="1">
              <a:buFont typeface="Wingdings" pitchFamily="2" charset="2"/>
              <a:buNone/>
            </a:pPr>
            <a:r>
              <a:rPr lang="en-US" altLang="ko-KR" sz="1800"/>
              <a:t>    analyses that helped the decision makers.</a:t>
            </a:r>
          </a:p>
        </p:txBody>
      </p:sp>
      <p:sp>
        <p:nvSpPr>
          <p:cNvPr id="295939" name="Rectangle 3"/>
          <p:cNvSpPr>
            <a:spLocks noGrp="1" noChangeArrowheads="1"/>
          </p:cNvSpPr>
          <p:nvPr>
            <p:ph type="title"/>
          </p:nvPr>
        </p:nvSpPr>
        <p:spPr>
          <a:xfrm>
            <a:off x="609600" y="333375"/>
            <a:ext cx="6477000" cy="914400"/>
          </a:xfrm>
          <a:noFill/>
          <a:ln/>
        </p:spPr>
        <p:txBody>
          <a:bodyPr/>
          <a:lstStyle/>
          <a:p>
            <a:r>
              <a:rPr lang="en-US" altLang="ko-KR" sz="2400"/>
              <a:t>2.1 Common Mistakes in </a:t>
            </a:r>
            <a:br>
              <a:rPr lang="en-US" altLang="ko-KR" sz="2400"/>
            </a:br>
            <a:r>
              <a:rPr lang="en-US" altLang="ko-KR" sz="2400"/>
              <a:t>     Performance Evaluation (20)</a:t>
            </a:r>
          </a:p>
        </p:txBody>
      </p:sp>
      <p:graphicFrame>
        <p:nvGraphicFramePr>
          <p:cNvPr id="295940" name="Object 4"/>
          <p:cNvGraphicFramePr>
            <a:graphicFrameLocks noChangeAspect="1"/>
          </p:cNvGraphicFramePr>
          <p:nvPr/>
        </p:nvGraphicFramePr>
        <p:xfrm>
          <a:off x="4038600" y="4114800"/>
          <a:ext cx="1068388" cy="1851025"/>
        </p:xfrm>
        <a:graphic>
          <a:graphicData uri="http://schemas.openxmlformats.org/presentationml/2006/ole">
            <mc:AlternateContent xmlns:mc="http://schemas.openxmlformats.org/markup-compatibility/2006">
              <mc:Choice xmlns:v="urn:schemas-microsoft-com:vml" Requires="v">
                <p:oleObj spid="_x0000_s295944" name="VISIO" r:id="rId3" imgW="1875600" imgH="3247200" progId="">
                  <p:embed/>
                </p:oleObj>
              </mc:Choice>
              <mc:Fallback>
                <p:oleObj name="VISIO" r:id="rId3" imgW="1875600" imgH="3247200"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4114800"/>
                        <a:ext cx="1068388" cy="185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5941" name="Text Box 5"/>
          <p:cNvSpPr txBox="1">
            <a:spLocks noChangeArrowheads="1"/>
          </p:cNvSpPr>
          <p:nvPr/>
        </p:nvSpPr>
        <p:spPr bwMode="auto">
          <a:xfrm>
            <a:off x="4953000" y="4419600"/>
            <a:ext cx="3048000" cy="336550"/>
          </a:xfrm>
          <a:prstGeom prst="rect">
            <a:avLst/>
          </a:prstGeom>
          <a:noFill/>
          <a:ln w="9525">
            <a:noFill/>
            <a:miter lim="800000"/>
            <a:headEnd/>
            <a:tailEnd/>
          </a:ln>
          <a:effectLst/>
        </p:spPr>
        <p:txBody>
          <a:bodyPr>
            <a:spAutoFit/>
          </a:bodyPr>
          <a:lstStyle/>
          <a:p>
            <a:pPr>
              <a:spcBef>
                <a:spcPct val="50000"/>
              </a:spcBef>
            </a:pPr>
            <a:r>
              <a:rPr lang="en-US" altLang="ko-KR" sz="1600">
                <a:latin typeface="굴림" pitchFamily="34" charset="-127"/>
              </a:rPr>
              <a:t>Words, pictures, and graphs</a:t>
            </a:r>
          </a:p>
        </p:txBody>
      </p:sp>
      <p:sp>
        <p:nvSpPr>
          <p:cNvPr id="295942" name="AutoShape 6"/>
          <p:cNvSpPr>
            <a:spLocks noChangeArrowheads="1"/>
          </p:cNvSpPr>
          <p:nvPr/>
        </p:nvSpPr>
        <p:spPr bwMode="auto">
          <a:xfrm>
            <a:off x="1905000" y="4038600"/>
            <a:ext cx="1905000" cy="1295400"/>
          </a:xfrm>
          <a:prstGeom prst="wedgeRoundRectCallout">
            <a:avLst>
              <a:gd name="adj1" fmla="val 66667"/>
              <a:gd name="adj2" fmla="val -38111"/>
              <a:gd name="adj3" fmla="val 16667"/>
            </a:avLst>
          </a:prstGeom>
          <a:solidFill>
            <a:schemeClr val="accent1"/>
          </a:solidFill>
          <a:ln w="9525">
            <a:solidFill>
              <a:schemeClr val="tx1"/>
            </a:solidFill>
            <a:miter lim="800000"/>
            <a:headEnd/>
            <a:tailEnd/>
          </a:ln>
          <a:effectLst/>
        </p:spPr>
        <p:txBody>
          <a:bodyPr/>
          <a:lstStyle/>
          <a:p>
            <a:pPr algn="ctr"/>
            <a:r>
              <a:rPr lang="en-US" altLang="ko-KR" sz="1600"/>
              <a:t>I</a:t>
            </a:r>
            <a:r>
              <a:rPr lang="en-US" altLang="ko-KR" sz="1600">
                <a:latin typeface="Times New Roman"/>
              </a:rPr>
              <a:t>’</a:t>
            </a:r>
            <a:r>
              <a:rPr lang="en-US" altLang="ko-KR" sz="1600"/>
              <a:t>m analyst.</a:t>
            </a:r>
          </a:p>
          <a:p>
            <a:pPr algn="ctr"/>
            <a:r>
              <a:rPr lang="en-US" altLang="ko-KR" sz="1600"/>
              <a:t>Let</a:t>
            </a:r>
            <a:r>
              <a:rPr lang="en-US" altLang="ko-KR" sz="1600">
                <a:latin typeface="Times New Roman"/>
              </a:rPr>
              <a:t>’</a:t>
            </a:r>
            <a:r>
              <a:rPr lang="en-US" altLang="ko-KR" sz="1600"/>
              <a:t>s explain the results of the analysis</a:t>
            </a: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descr="Rectangle: Click to edit Master text styles&#10;Second level&#10;Third level&#10;Fourth level&#10;Fifth level"/>
          <p:cNvSpPr>
            <a:spLocks noGrp="1" noChangeArrowheads="1"/>
          </p:cNvSpPr>
          <p:nvPr>
            <p:ph type="body" idx="1"/>
          </p:nvPr>
        </p:nvSpPr>
        <p:spPr/>
        <p:txBody>
          <a:bodyPr/>
          <a:lstStyle/>
          <a:p>
            <a:r>
              <a:rPr lang="en-US" altLang="ko-KR" sz="2000"/>
              <a:t>Ignoring Social Aspects</a:t>
            </a:r>
          </a:p>
          <a:p>
            <a:pPr lvl="1"/>
            <a:r>
              <a:rPr lang="en-US" altLang="ko-KR" sz="1800"/>
              <a:t>Successful presentation of the analysis results requires two </a:t>
            </a:r>
          </a:p>
          <a:p>
            <a:pPr lvl="1">
              <a:buFont typeface="Wingdings" pitchFamily="2" charset="2"/>
              <a:buNone/>
            </a:pPr>
            <a:r>
              <a:rPr lang="en-US" altLang="ko-KR" sz="1800"/>
              <a:t>    types of skills: social and substantive.</a:t>
            </a:r>
          </a:p>
          <a:p>
            <a:pPr lvl="1">
              <a:buFont typeface="Wingdings" pitchFamily="2" charset="2"/>
              <a:buNone/>
            </a:pPr>
            <a:r>
              <a:rPr lang="en-US" altLang="ko-KR" sz="1800"/>
              <a:t>    - Writing and speaking : Social skills </a:t>
            </a:r>
          </a:p>
          <a:p>
            <a:pPr lvl="1">
              <a:buFont typeface="Wingdings" pitchFamily="2" charset="2"/>
              <a:buNone/>
            </a:pPr>
            <a:r>
              <a:rPr lang="en-US" altLang="ko-KR" sz="1800"/>
              <a:t>    - Modeling and data analysis : Substantive skills.</a:t>
            </a:r>
          </a:p>
          <a:p>
            <a:pPr lvl="1"/>
            <a:r>
              <a:rPr lang="en-US" altLang="ko-KR" sz="1800"/>
              <a:t>Acceptance of the analysis results requires developing a trust </a:t>
            </a:r>
          </a:p>
          <a:p>
            <a:pPr lvl="1">
              <a:buFont typeface="Wingdings" pitchFamily="2" charset="2"/>
              <a:buNone/>
            </a:pPr>
            <a:r>
              <a:rPr lang="en-US" altLang="ko-KR" sz="1800"/>
              <a:t>    between the decision makers and the analyst and presentation </a:t>
            </a:r>
          </a:p>
          <a:p>
            <a:pPr lvl="1">
              <a:buFont typeface="Wingdings" pitchFamily="2" charset="2"/>
              <a:buNone/>
            </a:pPr>
            <a:r>
              <a:rPr lang="en-US" altLang="ko-KR" sz="1800"/>
              <a:t>    of the results to the decision makers in a manner </a:t>
            </a:r>
          </a:p>
          <a:p>
            <a:pPr lvl="1">
              <a:buFont typeface="Wingdings" pitchFamily="2" charset="2"/>
              <a:buNone/>
            </a:pPr>
            <a:r>
              <a:rPr lang="en-US" altLang="ko-KR" sz="1800"/>
              <a:t>    understandable to them.</a:t>
            </a:r>
          </a:p>
          <a:p>
            <a:pPr lvl="1"/>
            <a:r>
              <a:rPr lang="en-US" altLang="ko-KR" sz="1800"/>
              <a:t>Social skills are particularly important in presenting results that </a:t>
            </a:r>
          </a:p>
          <a:p>
            <a:pPr lvl="1">
              <a:buFont typeface="Wingdings" pitchFamily="2" charset="2"/>
              <a:buNone/>
            </a:pPr>
            <a:r>
              <a:rPr lang="en-US" altLang="ko-KR" sz="1800"/>
              <a:t>    are counter to the decision maker</a:t>
            </a:r>
            <a:r>
              <a:rPr lang="en-US" altLang="ko-KR" sz="1800">
                <a:latin typeface="Times New Roman"/>
              </a:rPr>
              <a:t>’</a:t>
            </a:r>
            <a:r>
              <a:rPr lang="en-US" altLang="ko-KR" sz="1800"/>
              <a:t>s beliefs and values or that </a:t>
            </a:r>
          </a:p>
          <a:p>
            <a:pPr lvl="1">
              <a:buFont typeface="Wingdings" pitchFamily="2" charset="2"/>
              <a:buNone/>
            </a:pPr>
            <a:r>
              <a:rPr lang="en-US" altLang="ko-KR" sz="1800"/>
              <a:t>    require a substantial change in the design.</a:t>
            </a:r>
          </a:p>
        </p:txBody>
      </p:sp>
      <p:sp>
        <p:nvSpPr>
          <p:cNvPr id="296963" name="Rectangle 3"/>
          <p:cNvSpPr>
            <a:spLocks noGrp="1" noChangeArrowheads="1"/>
          </p:cNvSpPr>
          <p:nvPr>
            <p:ph type="title"/>
          </p:nvPr>
        </p:nvSpPr>
        <p:spPr>
          <a:xfrm>
            <a:off x="609600" y="333375"/>
            <a:ext cx="6400800" cy="914400"/>
          </a:xfrm>
          <a:noFill/>
          <a:ln/>
        </p:spPr>
        <p:txBody>
          <a:bodyPr/>
          <a:lstStyle/>
          <a:p>
            <a:r>
              <a:rPr lang="en-US" altLang="ko-KR" sz="2400"/>
              <a:t>2.1 Common Mistakes in </a:t>
            </a:r>
            <a:br>
              <a:rPr lang="en-US" altLang="ko-KR" sz="2400"/>
            </a:br>
            <a:r>
              <a:rPr lang="en-US" altLang="ko-KR" sz="2400"/>
              <a:t>     Performance Evaluation (21)</a:t>
            </a: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descr="Rectangle: Click to edit Master text styles&#10;Second level&#10;Third level&#10;Fourth level&#10;Fifth level"/>
          <p:cNvSpPr>
            <a:spLocks noGrp="1" noChangeArrowheads="1"/>
          </p:cNvSpPr>
          <p:nvPr>
            <p:ph type="body" idx="1"/>
          </p:nvPr>
        </p:nvSpPr>
        <p:spPr/>
        <p:txBody>
          <a:bodyPr/>
          <a:lstStyle/>
          <a:p>
            <a:r>
              <a:rPr lang="en-US" altLang="ko-KR" sz="2000"/>
              <a:t>Ignoring Social Aspects (cont.)</a:t>
            </a:r>
          </a:p>
          <a:p>
            <a:pPr lvl="1"/>
            <a:r>
              <a:rPr lang="en-US" altLang="ko-KR" sz="1800"/>
              <a:t>The presentation to the decision makers should have minimal </a:t>
            </a:r>
          </a:p>
          <a:p>
            <a:pPr lvl="1">
              <a:buFont typeface="Wingdings" pitchFamily="2" charset="2"/>
              <a:buNone/>
            </a:pPr>
            <a:r>
              <a:rPr lang="en-US" altLang="ko-KR" sz="1800"/>
              <a:t>    analysis jargon and emphasize the final results, while the </a:t>
            </a:r>
          </a:p>
          <a:p>
            <a:pPr lvl="1">
              <a:buFont typeface="Wingdings" pitchFamily="2" charset="2"/>
              <a:buNone/>
            </a:pPr>
            <a:r>
              <a:rPr lang="en-US" altLang="ko-KR" sz="1800"/>
              <a:t>    presentation to other analysts should include all the details of </a:t>
            </a:r>
          </a:p>
          <a:p>
            <a:pPr lvl="1">
              <a:buFont typeface="Wingdings" pitchFamily="2" charset="2"/>
              <a:buNone/>
            </a:pPr>
            <a:r>
              <a:rPr lang="en-US" altLang="ko-KR" sz="1800"/>
              <a:t>    the analysis techniques.</a:t>
            </a:r>
          </a:p>
          <a:p>
            <a:pPr lvl="1"/>
            <a:r>
              <a:rPr lang="en-US" altLang="ko-KR" sz="1800"/>
              <a:t>Combining these two presentations into one could make it </a:t>
            </a:r>
          </a:p>
          <a:p>
            <a:pPr lvl="1">
              <a:buFont typeface="Wingdings" pitchFamily="2" charset="2"/>
              <a:buNone/>
            </a:pPr>
            <a:r>
              <a:rPr lang="en-US" altLang="ko-KR" sz="1800"/>
              <a:t>    meaningless for both audiences.</a:t>
            </a:r>
          </a:p>
          <a:p>
            <a:pPr lvl="1"/>
            <a:endParaRPr lang="ko-KR" altLang="en-US" sz="1800"/>
          </a:p>
        </p:txBody>
      </p:sp>
      <p:sp>
        <p:nvSpPr>
          <p:cNvPr id="297987" name="Rectangle 3"/>
          <p:cNvSpPr>
            <a:spLocks noGrp="1" noChangeArrowheads="1"/>
          </p:cNvSpPr>
          <p:nvPr>
            <p:ph type="title"/>
          </p:nvPr>
        </p:nvSpPr>
        <p:spPr>
          <a:xfrm>
            <a:off x="609600" y="404813"/>
            <a:ext cx="6400800" cy="838200"/>
          </a:xfrm>
          <a:noFill/>
          <a:ln/>
        </p:spPr>
        <p:txBody>
          <a:bodyPr/>
          <a:lstStyle/>
          <a:p>
            <a:r>
              <a:rPr lang="en-US" altLang="ko-KR" sz="2400"/>
              <a:t>2.1 Common Mistakes in </a:t>
            </a:r>
            <a:br>
              <a:rPr lang="en-US" altLang="ko-KR" sz="2400"/>
            </a:br>
            <a:r>
              <a:rPr lang="en-US" altLang="ko-KR" sz="2400"/>
              <a:t>     Performance Evaluation (21)</a:t>
            </a: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descr="Rectangle: Click to edit Master text styles&#10;Second level&#10;Third level&#10;Fourth level&#10;Fifth level"/>
          <p:cNvSpPr>
            <a:spLocks noGrp="1" noChangeArrowheads="1"/>
          </p:cNvSpPr>
          <p:nvPr>
            <p:ph type="body" idx="1"/>
          </p:nvPr>
        </p:nvSpPr>
        <p:spPr/>
        <p:txBody>
          <a:bodyPr/>
          <a:lstStyle/>
          <a:p>
            <a:r>
              <a:rPr lang="en-US" altLang="ko-KR" sz="2000"/>
              <a:t>Omitting Assumptions and Limitations</a:t>
            </a:r>
          </a:p>
          <a:p>
            <a:pPr lvl="1"/>
            <a:r>
              <a:rPr lang="en-US" altLang="ko-KR" sz="1800"/>
              <a:t>Assumptions and limitations of the analysis are often omitted </a:t>
            </a:r>
          </a:p>
          <a:p>
            <a:pPr lvl="1">
              <a:buFont typeface="Wingdings" pitchFamily="2" charset="2"/>
              <a:buNone/>
            </a:pPr>
            <a:r>
              <a:rPr lang="en-US" altLang="ko-KR" sz="1800"/>
              <a:t>    from the final report.</a:t>
            </a:r>
          </a:p>
          <a:p>
            <a:pPr lvl="1"/>
            <a:r>
              <a:rPr lang="en-US" altLang="ko-KR" sz="1800"/>
              <a:t>This may lead the user to apply the analysis to another context </a:t>
            </a:r>
          </a:p>
          <a:p>
            <a:pPr lvl="1">
              <a:buFont typeface="Wingdings" pitchFamily="2" charset="2"/>
              <a:buNone/>
            </a:pPr>
            <a:r>
              <a:rPr lang="en-US" altLang="ko-KR" sz="1800"/>
              <a:t>    where the assumptions will not be valid.</a:t>
            </a:r>
          </a:p>
          <a:p>
            <a:pPr lvl="1"/>
            <a:endParaRPr lang="ko-KR" altLang="en-US" sz="1800"/>
          </a:p>
        </p:txBody>
      </p:sp>
      <p:sp>
        <p:nvSpPr>
          <p:cNvPr id="299011" name="Rectangle 3"/>
          <p:cNvSpPr>
            <a:spLocks noGrp="1" noChangeArrowheads="1"/>
          </p:cNvSpPr>
          <p:nvPr>
            <p:ph type="title"/>
          </p:nvPr>
        </p:nvSpPr>
        <p:spPr>
          <a:xfrm>
            <a:off x="609600" y="404813"/>
            <a:ext cx="6477000" cy="838200"/>
          </a:xfrm>
          <a:noFill/>
          <a:ln/>
        </p:spPr>
        <p:txBody>
          <a:bodyPr/>
          <a:lstStyle/>
          <a:p>
            <a:r>
              <a:rPr lang="en-US" altLang="ko-KR" sz="2400"/>
              <a:t>2.1 Common Mistakes in </a:t>
            </a:r>
            <a:br>
              <a:rPr lang="en-US" altLang="ko-KR" sz="2400"/>
            </a:br>
            <a:r>
              <a:rPr lang="en-US" altLang="ko-KR" sz="2400"/>
              <a:t>     Performance Evaluation (22)</a:t>
            </a:r>
          </a:p>
        </p:txBody>
      </p:sp>
      <p:graphicFrame>
        <p:nvGraphicFramePr>
          <p:cNvPr id="299012" name="Object 4"/>
          <p:cNvGraphicFramePr>
            <a:graphicFrameLocks noChangeAspect="1"/>
          </p:cNvGraphicFramePr>
          <p:nvPr/>
        </p:nvGraphicFramePr>
        <p:xfrm>
          <a:off x="2819400" y="3581400"/>
          <a:ext cx="720725" cy="1174750"/>
        </p:xfrm>
        <a:graphic>
          <a:graphicData uri="http://schemas.openxmlformats.org/presentationml/2006/ole">
            <mc:AlternateContent xmlns:mc="http://schemas.openxmlformats.org/markup-compatibility/2006">
              <mc:Choice xmlns:v="urn:schemas-microsoft-com:vml" Requires="v">
                <p:oleObj spid="_x0000_s299021" name="VISIO" r:id="rId3" imgW="720360" imgH="1174680" progId="">
                  <p:embed/>
                </p:oleObj>
              </mc:Choice>
              <mc:Fallback>
                <p:oleObj name="VISIO" r:id="rId3" imgW="720360" imgH="1174680"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3581400"/>
                        <a:ext cx="720725" cy="117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9013" name="Text Box 5"/>
          <p:cNvSpPr txBox="1">
            <a:spLocks noChangeArrowheads="1"/>
          </p:cNvSpPr>
          <p:nvPr/>
        </p:nvSpPr>
        <p:spPr bwMode="auto">
          <a:xfrm>
            <a:off x="2514600" y="4572000"/>
            <a:ext cx="1265238" cy="336550"/>
          </a:xfrm>
          <a:prstGeom prst="rect">
            <a:avLst/>
          </a:prstGeom>
          <a:noFill/>
          <a:ln w="9525">
            <a:noFill/>
            <a:miter lim="800000"/>
            <a:headEnd/>
            <a:tailEnd/>
          </a:ln>
          <a:effectLst/>
        </p:spPr>
        <p:txBody>
          <a:bodyPr wrap="none">
            <a:spAutoFit/>
          </a:bodyPr>
          <a:lstStyle/>
          <a:p>
            <a:r>
              <a:rPr lang="en-US" altLang="ko-KR" sz="1600">
                <a:latin typeface="굴림" pitchFamily="34" charset="-127"/>
              </a:rPr>
              <a:t>Final report</a:t>
            </a:r>
          </a:p>
        </p:txBody>
      </p:sp>
      <p:graphicFrame>
        <p:nvGraphicFramePr>
          <p:cNvPr id="299014" name="Object 6"/>
          <p:cNvGraphicFramePr>
            <a:graphicFrameLocks noChangeAspect="1"/>
          </p:cNvGraphicFramePr>
          <p:nvPr/>
        </p:nvGraphicFramePr>
        <p:xfrm>
          <a:off x="5562600" y="3657600"/>
          <a:ext cx="720725" cy="1174750"/>
        </p:xfrm>
        <a:graphic>
          <a:graphicData uri="http://schemas.openxmlformats.org/presentationml/2006/ole">
            <mc:AlternateContent xmlns:mc="http://schemas.openxmlformats.org/markup-compatibility/2006">
              <mc:Choice xmlns:v="urn:schemas-microsoft-com:vml" Requires="v">
                <p:oleObj spid="_x0000_s299022" name="VISIO" r:id="rId5" imgW="720360" imgH="1174680" progId="">
                  <p:embed/>
                </p:oleObj>
              </mc:Choice>
              <mc:Fallback>
                <p:oleObj name="VISIO" r:id="rId5" imgW="720360" imgH="1174680" progId="">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3657600"/>
                        <a:ext cx="720725" cy="117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9015" name="Text Box 7"/>
          <p:cNvSpPr txBox="1">
            <a:spLocks noChangeArrowheads="1"/>
          </p:cNvSpPr>
          <p:nvPr/>
        </p:nvSpPr>
        <p:spPr bwMode="auto">
          <a:xfrm>
            <a:off x="5181600" y="4648200"/>
            <a:ext cx="1474788" cy="336550"/>
          </a:xfrm>
          <a:prstGeom prst="rect">
            <a:avLst/>
          </a:prstGeom>
          <a:noFill/>
          <a:ln w="9525">
            <a:noFill/>
            <a:miter lim="800000"/>
            <a:headEnd/>
            <a:tailEnd/>
          </a:ln>
          <a:effectLst/>
        </p:spPr>
        <p:txBody>
          <a:bodyPr wrap="none">
            <a:spAutoFit/>
          </a:bodyPr>
          <a:lstStyle/>
          <a:p>
            <a:r>
              <a:rPr lang="en-US" altLang="ko-KR" sz="1600">
                <a:latin typeface="굴림" pitchFamily="34" charset="-127"/>
              </a:rPr>
              <a:t>Other context</a:t>
            </a:r>
          </a:p>
        </p:txBody>
      </p:sp>
      <p:sp>
        <p:nvSpPr>
          <p:cNvPr id="299016" name="Text Box 8"/>
          <p:cNvSpPr txBox="1">
            <a:spLocks noChangeArrowheads="1"/>
          </p:cNvSpPr>
          <p:nvPr/>
        </p:nvSpPr>
        <p:spPr bwMode="auto">
          <a:xfrm>
            <a:off x="1143000" y="3810000"/>
            <a:ext cx="1404938" cy="304800"/>
          </a:xfrm>
          <a:prstGeom prst="rect">
            <a:avLst/>
          </a:prstGeom>
          <a:noFill/>
          <a:ln w="9525">
            <a:noFill/>
            <a:miter lim="800000"/>
            <a:headEnd/>
            <a:tailEnd/>
          </a:ln>
          <a:effectLst/>
        </p:spPr>
        <p:txBody>
          <a:bodyPr wrap="none">
            <a:spAutoFit/>
          </a:bodyPr>
          <a:lstStyle/>
          <a:p>
            <a:r>
              <a:rPr lang="en-US" altLang="ko-KR" sz="1400">
                <a:latin typeface="굴림" pitchFamily="34" charset="-127"/>
              </a:rPr>
              <a:t>Assumption(A)</a:t>
            </a:r>
          </a:p>
        </p:txBody>
      </p:sp>
      <p:sp>
        <p:nvSpPr>
          <p:cNvPr id="299017" name="Line 9"/>
          <p:cNvSpPr>
            <a:spLocks noChangeShapeType="1"/>
          </p:cNvSpPr>
          <p:nvPr/>
        </p:nvSpPr>
        <p:spPr bwMode="auto">
          <a:xfrm>
            <a:off x="1143000" y="4114800"/>
            <a:ext cx="1600200" cy="0"/>
          </a:xfrm>
          <a:prstGeom prst="line">
            <a:avLst/>
          </a:prstGeom>
          <a:noFill/>
          <a:ln w="9525">
            <a:solidFill>
              <a:schemeClr val="tx1"/>
            </a:solidFill>
            <a:round/>
            <a:headEnd/>
            <a:tailEnd type="triangle" w="med" len="med"/>
          </a:ln>
          <a:effectLst/>
        </p:spPr>
        <p:txBody>
          <a:bodyPr wrap="none"/>
          <a:lstStyle/>
          <a:p>
            <a:endParaRPr lang="en-US"/>
          </a:p>
        </p:txBody>
      </p:sp>
      <p:sp>
        <p:nvSpPr>
          <p:cNvPr id="299018" name="Line 10"/>
          <p:cNvSpPr>
            <a:spLocks noChangeShapeType="1"/>
          </p:cNvSpPr>
          <p:nvPr/>
        </p:nvSpPr>
        <p:spPr bwMode="auto">
          <a:xfrm>
            <a:off x="3581400" y="4114800"/>
            <a:ext cx="1905000" cy="0"/>
          </a:xfrm>
          <a:prstGeom prst="line">
            <a:avLst/>
          </a:prstGeom>
          <a:noFill/>
          <a:ln w="9525">
            <a:solidFill>
              <a:schemeClr val="tx1"/>
            </a:solidFill>
            <a:round/>
            <a:headEnd/>
            <a:tailEnd type="triangle" w="med" len="med"/>
          </a:ln>
          <a:effectLst/>
        </p:spPr>
        <p:txBody>
          <a:bodyPr wrap="none"/>
          <a:lstStyle/>
          <a:p>
            <a:endParaRPr lang="en-US"/>
          </a:p>
        </p:txBody>
      </p:sp>
      <p:sp>
        <p:nvSpPr>
          <p:cNvPr id="299019" name="Text Box 11"/>
          <p:cNvSpPr txBox="1">
            <a:spLocks noChangeArrowheads="1"/>
          </p:cNvSpPr>
          <p:nvPr/>
        </p:nvSpPr>
        <p:spPr bwMode="auto">
          <a:xfrm>
            <a:off x="3810000" y="3810000"/>
            <a:ext cx="1466850" cy="304800"/>
          </a:xfrm>
          <a:prstGeom prst="rect">
            <a:avLst/>
          </a:prstGeom>
          <a:noFill/>
          <a:ln w="9525">
            <a:noFill/>
            <a:miter lim="800000"/>
            <a:headEnd/>
            <a:tailEnd/>
          </a:ln>
          <a:effectLst/>
        </p:spPr>
        <p:txBody>
          <a:bodyPr wrap="none">
            <a:spAutoFit/>
          </a:bodyPr>
          <a:lstStyle/>
          <a:p>
            <a:r>
              <a:rPr lang="en-US" altLang="ko-KR" sz="1400">
                <a:latin typeface="굴림" pitchFamily="34" charset="-127"/>
              </a:rPr>
              <a:t>Analysis results</a:t>
            </a:r>
          </a:p>
        </p:txBody>
      </p:sp>
      <p:sp>
        <p:nvSpPr>
          <p:cNvPr id="299020" name="Line 12"/>
          <p:cNvSpPr>
            <a:spLocks noChangeShapeType="1"/>
          </p:cNvSpPr>
          <p:nvPr/>
        </p:nvSpPr>
        <p:spPr bwMode="auto">
          <a:xfrm>
            <a:off x="6324600" y="4114800"/>
            <a:ext cx="1752600" cy="0"/>
          </a:xfrm>
          <a:prstGeom prst="line">
            <a:avLst/>
          </a:prstGeom>
          <a:noFill/>
          <a:ln w="9525">
            <a:solidFill>
              <a:schemeClr val="tx1"/>
            </a:solidFill>
            <a:round/>
            <a:headEnd type="triangle" w="med" len="med"/>
            <a:tailEnd/>
          </a:ln>
          <a:effectLst/>
        </p:spPr>
        <p:txBody>
          <a:bodyPr wrap="none"/>
          <a:lstStyle/>
          <a:p>
            <a:endParaRPr lang="en-US"/>
          </a:p>
        </p:txBody>
      </p:sp>
      <p:sp>
        <p:nvSpPr>
          <p:cNvPr id="299021" name="Text Box 13"/>
          <p:cNvSpPr txBox="1">
            <a:spLocks noChangeArrowheads="1"/>
          </p:cNvSpPr>
          <p:nvPr/>
        </p:nvSpPr>
        <p:spPr bwMode="auto">
          <a:xfrm>
            <a:off x="6553200" y="3810000"/>
            <a:ext cx="1411288" cy="304800"/>
          </a:xfrm>
          <a:prstGeom prst="rect">
            <a:avLst/>
          </a:prstGeom>
          <a:noFill/>
          <a:ln w="9525">
            <a:noFill/>
            <a:miter lim="800000"/>
            <a:headEnd/>
            <a:tailEnd/>
          </a:ln>
          <a:effectLst/>
        </p:spPr>
        <p:txBody>
          <a:bodyPr wrap="none">
            <a:spAutoFit/>
          </a:bodyPr>
          <a:lstStyle/>
          <a:p>
            <a:r>
              <a:rPr lang="en-US" altLang="ko-KR" sz="1400">
                <a:latin typeface="굴림" pitchFamily="34" charset="-127"/>
              </a:rPr>
              <a:t>Assumption(B)</a:t>
            </a:r>
          </a:p>
        </p:txBody>
      </p:sp>
      <p:sp>
        <p:nvSpPr>
          <p:cNvPr id="299022" name="Line 14"/>
          <p:cNvSpPr>
            <a:spLocks noChangeShapeType="1"/>
          </p:cNvSpPr>
          <p:nvPr/>
        </p:nvSpPr>
        <p:spPr bwMode="auto">
          <a:xfrm>
            <a:off x="5867400" y="5029200"/>
            <a:ext cx="0" cy="381000"/>
          </a:xfrm>
          <a:prstGeom prst="line">
            <a:avLst/>
          </a:prstGeom>
          <a:noFill/>
          <a:ln w="9525">
            <a:solidFill>
              <a:schemeClr val="tx1"/>
            </a:solidFill>
            <a:round/>
            <a:headEnd/>
            <a:tailEnd type="triangle" w="med" len="med"/>
          </a:ln>
          <a:effectLst/>
        </p:spPr>
        <p:txBody>
          <a:bodyPr wrap="none"/>
          <a:lstStyle/>
          <a:p>
            <a:endParaRPr lang="en-US"/>
          </a:p>
        </p:txBody>
      </p:sp>
      <p:sp>
        <p:nvSpPr>
          <p:cNvPr id="299023" name="Text Box 15"/>
          <p:cNvSpPr txBox="1">
            <a:spLocks noChangeArrowheads="1"/>
          </p:cNvSpPr>
          <p:nvPr/>
        </p:nvSpPr>
        <p:spPr bwMode="auto">
          <a:xfrm>
            <a:off x="5181600" y="5410200"/>
            <a:ext cx="1676400" cy="304800"/>
          </a:xfrm>
          <a:prstGeom prst="rect">
            <a:avLst/>
          </a:prstGeom>
          <a:noFill/>
          <a:ln w="9525">
            <a:noFill/>
            <a:miter lim="800000"/>
            <a:headEnd/>
            <a:tailEnd/>
          </a:ln>
          <a:effectLst/>
        </p:spPr>
        <p:txBody>
          <a:bodyPr wrap="none">
            <a:spAutoFit/>
          </a:bodyPr>
          <a:lstStyle/>
          <a:p>
            <a:r>
              <a:rPr lang="en-US" altLang="ko-KR" sz="1400">
                <a:latin typeface="굴림" pitchFamily="34" charset="-127"/>
              </a:rPr>
              <a:t>Is the result right?</a:t>
            </a: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ChangeArrowheads="1"/>
          </p:cNvSpPr>
          <p:nvPr/>
        </p:nvSpPr>
        <p:spPr bwMode="auto">
          <a:xfrm>
            <a:off x="1752600" y="3733800"/>
            <a:ext cx="1676400" cy="685800"/>
          </a:xfrm>
          <a:prstGeom prst="rect">
            <a:avLst/>
          </a:prstGeom>
          <a:noFill/>
          <a:ln w="9525">
            <a:solidFill>
              <a:schemeClr val="tx1"/>
            </a:solidFill>
            <a:miter lim="800000"/>
            <a:headEnd/>
            <a:tailEnd/>
          </a:ln>
          <a:effectLst/>
        </p:spPr>
        <p:txBody>
          <a:bodyPr wrap="none" anchor="ctr"/>
          <a:lstStyle/>
          <a:p>
            <a:endParaRPr lang="en-US"/>
          </a:p>
        </p:txBody>
      </p:sp>
      <p:sp>
        <p:nvSpPr>
          <p:cNvPr id="300035" name="Rectangle 3"/>
          <p:cNvSpPr>
            <a:spLocks noGrp="1" noChangeArrowheads="1"/>
          </p:cNvSpPr>
          <p:nvPr>
            <p:ph type="title"/>
          </p:nvPr>
        </p:nvSpPr>
        <p:spPr>
          <a:xfrm>
            <a:off x="609600" y="333375"/>
            <a:ext cx="6477000" cy="914400"/>
          </a:xfrm>
        </p:spPr>
        <p:txBody>
          <a:bodyPr/>
          <a:lstStyle/>
          <a:p>
            <a:r>
              <a:rPr lang="en-US" altLang="ko-KR" sz="2400"/>
              <a:t>2.2 A Systematic Approach to </a:t>
            </a:r>
            <a:br>
              <a:rPr lang="en-US" altLang="ko-KR" sz="2400"/>
            </a:br>
            <a:r>
              <a:rPr lang="en-US" altLang="ko-KR" sz="2400"/>
              <a:t>     Performance Evaluation (1)</a:t>
            </a:r>
          </a:p>
        </p:txBody>
      </p:sp>
      <p:sp>
        <p:nvSpPr>
          <p:cNvPr id="300036" name="Rectangle 4" descr="Rectangle: Click to edit Master text styles&#10;Second level&#10;Third level&#10;Fourth level&#10;Fifth level"/>
          <p:cNvSpPr>
            <a:spLocks noGrp="1" noChangeArrowheads="1"/>
          </p:cNvSpPr>
          <p:nvPr>
            <p:ph type="body" idx="1"/>
          </p:nvPr>
        </p:nvSpPr>
        <p:spPr/>
        <p:txBody>
          <a:bodyPr/>
          <a:lstStyle/>
          <a:p>
            <a:r>
              <a:rPr lang="en-US" altLang="ko-KR" sz="2000"/>
              <a:t>State Goals and Define the System</a:t>
            </a:r>
          </a:p>
          <a:p>
            <a:pPr lvl="1"/>
            <a:r>
              <a:rPr lang="en-US" altLang="ko-KR" sz="1800"/>
              <a:t>Given the same set of hardware and software, the definition of </a:t>
            </a:r>
          </a:p>
          <a:p>
            <a:pPr lvl="1">
              <a:buFont typeface="Wingdings" pitchFamily="2" charset="2"/>
              <a:buNone/>
            </a:pPr>
            <a:r>
              <a:rPr lang="en-US" altLang="ko-KR" sz="1800"/>
              <a:t>    the system may vary depending upon the goals of the study.</a:t>
            </a:r>
          </a:p>
          <a:p>
            <a:pPr lvl="1"/>
            <a:r>
              <a:rPr lang="en-US" altLang="ko-KR" sz="1800"/>
              <a:t>The choice of system boundaries affects the performance metrics as well as workloads used to compare the systems.</a:t>
            </a:r>
          </a:p>
        </p:txBody>
      </p:sp>
      <p:pic>
        <p:nvPicPr>
          <p:cNvPr id="300037" name="Picture 5" descr="cpuintelP4170[1]"/>
          <p:cNvPicPr>
            <a:picLocks noChangeAspect="1" noChangeArrowheads="1"/>
          </p:cNvPicPr>
          <p:nvPr/>
        </p:nvPicPr>
        <p:blipFill>
          <a:blip r:embed="rId2" cstate="print"/>
          <a:srcRect/>
          <a:stretch>
            <a:fillRect/>
          </a:stretch>
        </p:blipFill>
        <p:spPr bwMode="auto">
          <a:xfrm>
            <a:off x="1828800" y="3784600"/>
            <a:ext cx="762000" cy="595313"/>
          </a:xfrm>
          <a:prstGeom prst="rect">
            <a:avLst/>
          </a:prstGeom>
          <a:noFill/>
        </p:spPr>
      </p:pic>
      <p:sp>
        <p:nvSpPr>
          <p:cNvPr id="300038" name="Text Box 6"/>
          <p:cNvSpPr txBox="1">
            <a:spLocks noChangeArrowheads="1"/>
          </p:cNvSpPr>
          <p:nvPr/>
        </p:nvSpPr>
        <p:spPr bwMode="auto">
          <a:xfrm>
            <a:off x="1600200" y="4419600"/>
            <a:ext cx="2074863" cy="336550"/>
          </a:xfrm>
          <a:prstGeom prst="rect">
            <a:avLst/>
          </a:prstGeom>
          <a:noFill/>
          <a:ln w="9525">
            <a:noFill/>
            <a:miter lim="800000"/>
            <a:headEnd/>
            <a:tailEnd/>
          </a:ln>
          <a:effectLst/>
        </p:spPr>
        <p:txBody>
          <a:bodyPr wrap="none">
            <a:spAutoFit/>
          </a:bodyPr>
          <a:lstStyle/>
          <a:p>
            <a:r>
              <a:rPr lang="en-US" altLang="ko-KR" sz="1600">
                <a:latin typeface="굴림" pitchFamily="34" charset="-127"/>
              </a:rPr>
              <a:t>Timesharing system</a:t>
            </a:r>
          </a:p>
        </p:txBody>
      </p:sp>
      <p:pic>
        <p:nvPicPr>
          <p:cNvPr id="300039" name="Picture 7" descr="duron"/>
          <p:cNvPicPr>
            <a:picLocks noChangeAspect="1" noChangeArrowheads="1"/>
          </p:cNvPicPr>
          <p:nvPr/>
        </p:nvPicPr>
        <p:blipFill>
          <a:blip r:embed="rId3" cstate="print"/>
          <a:srcRect/>
          <a:stretch>
            <a:fillRect/>
          </a:stretch>
        </p:blipFill>
        <p:spPr bwMode="auto">
          <a:xfrm>
            <a:off x="6705600" y="3810000"/>
            <a:ext cx="609600" cy="577850"/>
          </a:xfrm>
          <a:prstGeom prst="rect">
            <a:avLst/>
          </a:prstGeom>
          <a:noFill/>
        </p:spPr>
      </p:pic>
      <p:pic>
        <p:nvPicPr>
          <p:cNvPr id="300040" name="Picture 8" descr="cpuintelP4170[1]"/>
          <p:cNvPicPr>
            <a:picLocks noChangeAspect="1" noChangeArrowheads="1"/>
          </p:cNvPicPr>
          <p:nvPr/>
        </p:nvPicPr>
        <p:blipFill>
          <a:blip r:embed="rId2" cstate="print"/>
          <a:srcRect/>
          <a:stretch>
            <a:fillRect/>
          </a:stretch>
        </p:blipFill>
        <p:spPr bwMode="auto">
          <a:xfrm>
            <a:off x="2590800" y="3810000"/>
            <a:ext cx="762000" cy="595313"/>
          </a:xfrm>
          <a:prstGeom prst="rect">
            <a:avLst/>
          </a:prstGeom>
          <a:noFill/>
        </p:spPr>
      </p:pic>
      <p:pic>
        <p:nvPicPr>
          <p:cNvPr id="300041" name="Picture 9" descr="cpuintelP4170[1]"/>
          <p:cNvPicPr>
            <a:picLocks noChangeAspect="1" noChangeArrowheads="1"/>
          </p:cNvPicPr>
          <p:nvPr/>
        </p:nvPicPr>
        <p:blipFill>
          <a:blip r:embed="rId2" cstate="print"/>
          <a:srcRect/>
          <a:stretch>
            <a:fillRect/>
          </a:stretch>
        </p:blipFill>
        <p:spPr bwMode="auto">
          <a:xfrm>
            <a:off x="5867400" y="3810000"/>
            <a:ext cx="762000" cy="595313"/>
          </a:xfrm>
          <a:prstGeom prst="rect">
            <a:avLst/>
          </a:prstGeom>
          <a:noFill/>
        </p:spPr>
      </p:pic>
      <p:sp>
        <p:nvSpPr>
          <p:cNvPr id="300042" name="Rectangle 10"/>
          <p:cNvSpPr>
            <a:spLocks noChangeArrowheads="1"/>
          </p:cNvSpPr>
          <p:nvPr/>
        </p:nvSpPr>
        <p:spPr bwMode="auto">
          <a:xfrm>
            <a:off x="5791200" y="3733800"/>
            <a:ext cx="1600200" cy="685800"/>
          </a:xfrm>
          <a:prstGeom prst="rect">
            <a:avLst/>
          </a:prstGeom>
          <a:noFill/>
          <a:ln w="9525">
            <a:solidFill>
              <a:schemeClr val="tx1"/>
            </a:solidFill>
            <a:miter lim="800000"/>
            <a:headEnd/>
            <a:tailEnd/>
          </a:ln>
          <a:effectLst/>
        </p:spPr>
        <p:txBody>
          <a:bodyPr wrap="none" anchor="ctr"/>
          <a:lstStyle/>
          <a:p>
            <a:endParaRPr lang="en-US"/>
          </a:p>
        </p:txBody>
      </p:sp>
      <p:sp>
        <p:nvSpPr>
          <p:cNvPr id="300043" name="Text Box 11"/>
          <p:cNvSpPr txBox="1">
            <a:spLocks noChangeArrowheads="1"/>
          </p:cNvSpPr>
          <p:nvPr/>
        </p:nvSpPr>
        <p:spPr bwMode="auto">
          <a:xfrm>
            <a:off x="5486400" y="4419600"/>
            <a:ext cx="2192338" cy="336550"/>
          </a:xfrm>
          <a:prstGeom prst="rect">
            <a:avLst/>
          </a:prstGeom>
          <a:noFill/>
          <a:ln w="9525">
            <a:noFill/>
            <a:miter lim="800000"/>
            <a:headEnd/>
            <a:tailEnd/>
          </a:ln>
          <a:effectLst/>
        </p:spPr>
        <p:txBody>
          <a:bodyPr wrap="none">
            <a:spAutoFit/>
          </a:bodyPr>
          <a:lstStyle/>
          <a:p>
            <a:r>
              <a:rPr lang="en-US" altLang="ko-KR" sz="1600">
                <a:latin typeface="굴림" pitchFamily="34" charset="-127"/>
              </a:rPr>
              <a:t>Different ALU system</a:t>
            </a:r>
          </a:p>
        </p:txBody>
      </p:sp>
      <p:sp>
        <p:nvSpPr>
          <p:cNvPr id="300044" name="Text Box 12"/>
          <p:cNvSpPr txBox="1">
            <a:spLocks noChangeArrowheads="1"/>
          </p:cNvSpPr>
          <p:nvPr/>
        </p:nvSpPr>
        <p:spPr bwMode="auto">
          <a:xfrm>
            <a:off x="1066800" y="4953000"/>
            <a:ext cx="3505200" cy="581025"/>
          </a:xfrm>
          <a:prstGeom prst="rect">
            <a:avLst/>
          </a:prstGeom>
          <a:noFill/>
          <a:ln w="9525">
            <a:noFill/>
            <a:miter lim="800000"/>
            <a:headEnd/>
            <a:tailEnd/>
          </a:ln>
          <a:effectLst/>
        </p:spPr>
        <p:txBody>
          <a:bodyPr wrap="none">
            <a:spAutoFit/>
          </a:bodyPr>
          <a:lstStyle/>
          <a:p>
            <a:r>
              <a:rPr lang="en-US" altLang="ko-KR" sz="1600">
                <a:latin typeface="굴림" pitchFamily="34" charset="-127"/>
              </a:rPr>
              <a:t>System : Timesharing system</a:t>
            </a:r>
          </a:p>
          <a:p>
            <a:r>
              <a:rPr lang="en-US" altLang="ko-KR" sz="1600">
                <a:latin typeface="굴림" pitchFamily="34" charset="-127"/>
              </a:rPr>
              <a:t>Part : external components to CPU</a:t>
            </a:r>
          </a:p>
        </p:txBody>
      </p:sp>
      <p:sp>
        <p:nvSpPr>
          <p:cNvPr id="300045" name="Text Box 13"/>
          <p:cNvSpPr txBox="1">
            <a:spLocks noChangeArrowheads="1"/>
          </p:cNvSpPr>
          <p:nvPr/>
        </p:nvSpPr>
        <p:spPr bwMode="auto">
          <a:xfrm>
            <a:off x="4876800" y="4953000"/>
            <a:ext cx="3433763" cy="581025"/>
          </a:xfrm>
          <a:prstGeom prst="rect">
            <a:avLst/>
          </a:prstGeom>
          <a:noFill/>
          <a:ln w="9525">
            <a:noFill/>
            <a:miter lim="800000"/>
            <a:headEnd/>
            <a:tailEnd/>
          </a:ln>
          <a:effectLst/>
        </p:spPr>
        <p:txBody>
          <a:bodyPr wrap="none">
            <a:spAutoFit/>
          </a:bodyPr>
          <a:lstStyle/>
          <a:p>
            <a:r>
              <a:rPr lang="en-US" altLang="ko-KR" sz="1600">
                <a:latin typeface="굴림" pitchFamily="34" charset="-127"/>
              </a:rPr>
              <a:t>System : CPU</a:t>
            </a:r>
          </a:p>
          <a:p>
            <a:r>
              <a:rPr lang="en-US" altLang="ko-KR" sz="1600">
                <a:latin typeface="굴림" pitchFamily="34" charset="-127"/>
              </a:rPr>
              <a:t>Part : internal components in CPU</a:t>
            </a:r>
          </a:p>
        </p:txBody>
      </p:sp>
      <p:sp>
        <p:nvSpPr>
          <p:cNvPr id="300046" name="Text Box 14"/>
          <p:cNvSpPr txBox="1">
            <a:spLocks noChangeArrowheads="1"/>
          </p:cNvSpPr>
          <p:nvPr/>
        </p:nvSpPr>
        <p:spPr bwMode="auto">
          <a:xfrm>
            <a:off x="4038600" y="3810000"/>
            <a:ext cx="1096963" cy="581025"/>
          </a:xfrm>
          <a:prstGeom prst="rect">
            <a:avLst/>
          </a:prstGeom>
          <a:noFill/>
          <a:ln w="9525">
            <a:noFill/>
            <a:miter lim="800000"/>
            <a:headEnd/>
            <a:tailEnd/>
          </a:ln>
          <a:effectLst/>
        </p:spPr>
        <p:txBody>
          <a:bodyPr wrap="none">
            <a:spAutoFit/>
          </a:bodyPr>
          <a:lstStyle/>
          <a:p>
            <a:pPr algn="ctr"/>
            <a:r>
              <a:rPr lang="en-US" altLang="ko-KR" sz="1600">
                <a:latin typeface="굴림" pitchFamily="34" charset="-127"/>
              </a:rPr>
              <a:t>Dual CPU</a:t>
            </a:r>
          </a:p>
          <a:p>
            <a:pPr algn="ctr"/>
            <a:r>
              <a:rPr lang="en-US" altLang="ko-KR" sz="1600">
                <a:latin typeface="굴림" pitchFamily="34" charset="-127"/>
              </a:rPr>
              <a:t>System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descr="Rectangle: Click to edit Master text styles&#10;Second level&#10;Third level&#10;Fourth level&#10;Fifth level"/>
          <p:cNvSpPr>
            <a:spLocks noGrp="1" noChangeArrowheads="1"/>
          </p:cNvSpPr>
          <p:nvPr>
            <p:ph type="body" idx="1"/>
          </p:nvPr>
        </p:nvSpPr>
        <p:spPr>
          <a:xfrm>
            <a:off x="838200" y="1676400"/>
            <a:ext cx="7848600" cy="4343400"/>
          </a:xfrm>
        </p:spPr>
        <p:txBody>
          <a:bodyPr/>
          <a:lstStyle/>
          <a:p>
            <a:r>
              <a:rPr lang="en-US" altLang="ko-KR" sz="2000"/>
              <a:t>Problem formulation </a:t>
            </a:r>
          </a:p>
          <a:p>
            <a:pPr lvl="1"/>
            <a:r>
              <a:rPr lang="en-US" altLang="ko-KR" sz="1800"/>
              <a:t>Policy maker/Analyst understand and agree with the formulation.</a:t>
            </a:r>
          </a:p>
          <a:p>
            <a:r>
              <a:rPr lang="en-US" altLang="ko-KR" sz="2000"/>
              <a:t>Setting of objectives and overall project plan</a:t>
            </a:r>
          </a:p>
          <a:p>
            <a:r>
              <a:rPr lang="en-US" altLang="ko-KR" sz="2000"/>
              <a:t>Model conceptualization</a:t>
            </a:r>
          </a:p>
          <a:p>
            <a:pPr lvl="1"/>
            <a:r>
              <a:rPr lang="en-US" altLang="ko-KR" sz="1800"/>
              <a:t>The art of modeling is enhanced by an ability to abstract the essential features of a problem, to select and modify basic assumptions that characterize the system, and then to enrich and elaborate the model until a useful approximation results.</a:t>
            </a:r>
          </a:p>
          <a:p>
            <a:r>
              <a:rPr lang="en-US" altLang="ko-KR" sz="2000"/>
              <a:t>Data collection</a:t>
            </a:r>
          </a:p>
          <a:p>
            <a:pPr lvl="1"/>
            <a:r>
              <a:rPr lang="en-US" altLang="ko-KR" sz="1800"/>
              <a:t>As the complexity of the model changes, the required data elements may also change.</a:t>
            </a:r>
          </a:p>
          <a:p>
            <a:r>
              <a:rPr lang="en-US" altLang="ko-KR" sz="2000"/>
              <a:t>Model translation</a:t>
            </a:r>
          </a:p>
          <a:p>
            <a:pPr lvl="1"/>
            <a:r>
              <a:rPr lang="en-US" altLang="ko-KR" sz="1800"/>
              <a:t>GPSS/H</a:t>
            </a:r>
            <a:r>
              <a:rPr lang="en-US" altLang="ko-KR" sz="1800" baseline="30000"/>
              <a:t>TM</a:t>
            </a:r>
            <a:r>
              <a:rPr lang="en-US" altLang="ko-KR" sz="1800"/>
              <a:t> or special-purpose simulation software</a:t>
            </a:r>
          </a:p>
        </p:txBody>
      </p:sp>
      <p:sp>
        <p:nvSpPr>
          <p:cNvPr id="125955" name="Rectangle 3"/>
          <p:cNvSpPr>
            <a:spLocks noGrp="1" noChangeArrowheads="1"/>
          </p:cNvSpPr>
          <p:nvPr>
            <p:ph type="title"/>
          </p:nvPr>
        </p:nvSpPr>
        <p:spPr>
          <a:noFill/>
          <a:ln/>
        </p:spPr>
        <p:txBody>
          <a:bodyPr/>
          <a:lstStyle/>
          <a:p>
            <a:r>
              <a:rPr lang="en-US" altLang="ko-KR" sz="2000"/>
              <a:t>1.11 Steps in a Simulation Study (1)</a:t>
            </a:r>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descr="Rectangle: Click to edit Master text styles&#10;Second level&#10;Third level&#10;Fourth level&#10;Fifth level"/>
          <p:cNvSpPr>
            <a:spLocks noGrp="1" noChangeArrowheads="1"/>
          </p:cNvSpPr>
          <p:nvPr>
            <p:ph type="body" idx="1"/>
          </p:nvPr>
        </p:nvSpPr>
        <p:spPr/>
        <p:txBody>
          <a:bodyPr/>
          <a:lstStyle/>
          <a:p>
            <a:r>
              <a:rPr lang="en-US" altLang="ko-KR" sz="2000"/>
              <a:t>List Service and Outcomes</a:t>
            </a:r>
          </a:p>
          <a:p>
            <a:pPr lvl="1"/>
            <a:r>
              <a:rPr lang="en-US" altLang="ko-KR" sz="1800"/>
              <a:t>Each system provides a set of services.</a:t>
            </a:r>
          </a:p>
        </p:txBody>
      </p:sp>
      <p:sp>
        <p:nvSpPr>
          <p:cNvPr id="301059" name="Rectangle 3"/>
          <p:cNvSpPr>
            <a:spLocks noGrp="1" noChangeArrowheads="1"/>
          </p:cNvSpPr>
          <p:nvPr>
            <p:ph type="title"/>
          </p:nvPr>
        </p:nvSpPr>
        <p:spPr>
          <a:xfrm>
            <a:off x="609600" y="333375"/>
            <a:ext cx="6477000" cy="914400"/>
          </a:xfrm>
          <a:noFill/>
          <a:ln/>
        </p:spPr>
        <p:txBody>
          <a:bodyPr/>
          <a:lstStyle/>
          <a:p>
            <a:r>
              <a:rPr lang="en-US" altLang="ko-KR" sz="2400"/>
              <a:t>2.2 A Systematic Approach to </a:t>
            </a:r>
            <a:br>
              <a:rPr lang="en-US" altLang="ko-KR" sz="2400"/>
            </a:br>
            <a:r>
              <a:rPr lang="en-US" altLang="ko-KR" sz="2400"/>
              <a:t>     Performance Evaluation (2)</a:t>
            </a:r>
          </a:p>
        </p:txBody>
      </p:sp>
      <p:graphicFrame>
        <p:nvGraphicFramePr>
          <p:cNvPr id="301060" name="Object 4"/>
          <p:cNvGraphicFramePr>
            <a:graphicFrameLocks noChangeAspect="1"/>
          </p:cNvGraphicFramePr>
          <p:nvPr/>
        </p:nvGraphicFramePr>
        <p:xfrm>
          <a:off x="838200" y="2667000"/>
          <a:ext cx="7620000" cy="2667000"/>
        </p:xfrm>
        <a:graphic>
          <a:graphicData uri="http://schemas.openxmlformats.org/presentationml/2006/ole">
            <mc:AlternateContent xmlns:mc="http://schemas.openxmlformats.org/markup-compatibility/2006">
              <mc:Choice xmlns:v="urn:schemas-microsoft-com:vml" Requires="v">
                <p:oleObj spid="_x0000_s301064" name="VISIO" r:id="rId3" imgW="5235480" imgH="1704240" progId="">
                  <p:embed/>
                </p:oleObj>
              </mc:Choice>
              <mc:Fallback>
                <p:oleObj name="VISIO" r:id="rId3" imgW="5235480" imgH="1704240"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667000"/>
                        <a:ext cx="76200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descr="Rectangle: Click to edit Master text styles&#10;Second level&#10;Third level&#10;Fourth level&#10;Fifth level"/>
          <p:cNvSpPr>
            <a:spLocks noGrp="1" noChangeArrowheads="1"/>
          </p:cNvSpPr>
          <p:nvPr>
            <p:ph type="body" idx="1"/>
          </p:nvPr>
        </p:nvSpPr>
        <p:spPr/>
        <p:txBody>
          <a:bodyPr/>
          <a:lstStyle/>
          <a:p>
            <a:r>
              <a:rPr lang="en-US" altLang="ko-KR" sz="2000"/>
              <a:t>Select Metrics</a:t>
            </a:r>
          </a:p>
          <a:p>
            <a:pPr lvl="1"/>
            <a:r>
              <a:rPr lang="en-US" altLang="ko-KR" sz="1800"/>
              <a:t>Select criteria to compare the performance.</a:t>
            </a:r>
          </a:p>
          <a:p>
            <a:pPr lvl="1"/>
            <a:r>
              <a:rPr lang="en-US" altLang="ko-KR" sz="1800"/>
              <a:t>Choose the metrics(criteria).</a:t>
            </a:r>
          </a:p>
          <a:p>
            <a:pPr lvl="1"/>
            <a:r>
              <a:rPr lang="en-US" altLang="ko-KR" sz="1800"/>
              <a:t>In general, the metrics are related to the speed, accuracy, and </a:t>
            </a:r>
          </a:p>
          <a:p>
            <a:pPr lvl="1">
              <a:buFont typeface="Wingdings" pitchFamily="2" charset="2"/>
              <a:buNone/>
            </a:pPr>
            <a:r>
              <a:rPr lang="en-US" altLang="ko-KR" sz="1800"/>
              <a:t>    availability of services.</a:t>
            </a:r>
          </a:p>
          <a:p>
            <a:pPr lvl="1"/>
            <a:r>
              <a:rPr lang="en-US" altLang="ko-KR" sz="1800"/>
              <a:t>The performance of a network </a:t>
            </a:r>
          </a:p>
          <a:p>
            <a:pPr lvl="1">
              <a:buFont typeface="Wingdings" pitchFamily="2" charset="2"/>
              <a:buNone/>
            </a:pPr>
            <a:r>
              <a:rPr lang="en-US" altLang="ko-KR" sz="1800"/>
              <a:t>    : the speed(throughput, delay), accuracy(error rate), and </a:t>
            </a:r>
          </a:p>
          <a:p>
            <a:pPr lvl="1">
              <a:buFont typeface="Wingdings" pitchFamily="2" charset="2"/>
              <a:buNone/>
            </a:pPr>
            <a:r>
              <a:rPr lang="en-US" altLang="ko-KR" sz="1800"/>
              <a:t>      availability of the packets sent.</a:t>
            </a:r>
          </a:p>
          <a:p>
            <a:pPr lvl="1"/>
            <a:r>
              <a:rPr lang="en-US" altLang="ko-KR" sz="1800"/>
              <a:t>The performance of a processor</a:t>
            </a:r>
          </a:p>
          <a:p>
            <a:pPr lvl="1">
              <a:buFont typeface="Wingdings" pitchFamily="2" charset="2"/>
              <a:buNone/>
            </a:pPr>
            <a:r>
              <a:rPr lang="en-US" altLang="ko-KR" sz="1800"/>
              <a:t>    : the speed of (time taken to execute) various instructions</a:t>
            </a:r>
          </a:p>
        </p:txBody>
      </p:sp>
      <p:sp>
        <p:nvSpPr>
          <p:cNvPr id="302083" name="Rectangle 3"/>
          <p:cNvSpPr>
            <a:spLocks noGrp="1" noChangeArrowheads="1"/>
          </p:cNvSpPr>
          <p:nvPr>
            <p:ph type="title"/>
          </p:nvPr>
        </p:nvSpPr>
        <p:spPr>
          <a:xfrm>
            <a:off x="609600" y="333375"/>
            <a:ext cx="6477000" cy="914400"/>
          </a:xfrm>
          <a:noFill/>
          <a:ln/>
        </p:spPr>
        <p:txBody>
          <a:bodyPr/>
          <a:lstStyle/>
          <a:p>
            <a:r>
              <a:rPr lang="en-US" altLang="ko-KR" sz="2400"/>
              <a:t>2.2 A Systematic Approach to </a:t>
            </a:r>
            <a:br>
              <a:rPr lang="en-US" altLang="ko-KR" sz="2400"/>
            </a:br>
            <a:r>
              <a:rPr lang="en-US" altLang="ko-KR" sz="2400"/>
              <a:t>     Performance Evaluation (3)</a:t>
            </a: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descr="Rectangle: Click to edit Master text styles&#10;Second level&#10;Third level&#10;Fourth level&#10;Fifth level"/>
          <p:cNvSpPr>
            <a:spLocks noGrp="1" noChangeArrowheads="1"/>
          </p:cNvSpPr>
          <p:nvPr>
            <p:ph type="body" idx="1"/>
          </p:nvPr>
        </p:nvSpPr>
        <p:spPr/>
        <p:txBody>
          <a:bodyPr/>
          <a:lstStyle/>
          <a:p>
            <a:r>
              <a:rPr lang="en-US" altLang="ko-KR" sz="2000"/>
              <a:t>List Parameters</a:t>
            </a:r>
          </a:p>
          <a:p>
            <a:pPr lvl="1"/>
            <a:r>
              <a:rPr lang="en-US" altLang="ko-KR" sz="1800"/>
              <a:t>Make a list of all the parameters that affect performance.</a:t>
            </a:r>
          </a:p>
          <a:p>
            <a:pPr lvl="1"/>
            <a:r>
              <a:rPr lang="en-US" altLang="ko-KR" sz="1800"/>
              <a:t>The list can be divided into system parameters and workload </a:t>
            </a:r>
          </a:p>
          <a:p>
            <a:pPr lvl="1">
              <a:buFont typeface="Wingdings" pitchFamily="2" charset="2"/>
              <a:buNone/>
            </a:pPr>
            <a:r>
              <a:rPr lang="en-US" altLang="ko-KR" sz="1800"/>
              <a:t>    parameters.</a:t>
            </a:r>
          </a:p>
          <a:p>
            <a:pPr lvl="1"/>
            <a:r>
              <a:rPr lang="en-US" altLang="ko-KR" sz="1800"/>
              <a:t>System parameters </a:t>
            </a:r>
          </a:p>
          <a:p>
            <a:pPr lvl="1">
              <a:buFont typeface="Wingdings" pitchFamily="2" charset="2"/>
              <a:buNone/>
            </a:pPr>
            <a:r>
              <a:rPr lang="en-US" altLang="ko-KR" sz="1800"/>
              <a:t>    : Hardware/Software parameters</a:t>
            </a:r>
          </a:p>
          <a:p>
            <a:pPr lvl="1">
              <a:buFont typeface="Wingdings" pitchFamily="2" charset="2"/>
              <a:buNone/>
            </a:pPr>
            <a:r>
              <a:rPr lang="en-US" altLang="ko-KR" sz="1800"/>
              <a:t>    : These generally do not vary among various installations of the </a:t>
            </a:r>
          </a:p>
          <a:p>
            <a:pPr lvl="1">
              <a:buFont typeface="Wingdings" pitchFamily="2" charset="2"/>
              <a:buNone/>
            </a:pPr>
            <a:r>
              <a:rPr lang="en-US" altLang="ko-KR" sz="1800"/>
              <a:t>      system.</a:t>
            </a:r>
          </a:p>
          <a:p>
            <a:pPr lvl="1"/>
            <a:r>
              <a:rPr lang="en-US" altLang="ko-KR" sz="1800"/>
              <a:t>Workload parameters </a:t>
            </a:r>
          </a:p>
          <a:p>
            <a:pPr lvl="1">
              <a:buFont typeface="Wingdings" pitchFamily="2" charset="2"/>
              <a:buNone/>
            </a:pPr>
            <a:r>
              <a:rPr lang="en-US" altLang="ko-KR" sz="1800"/>
              <a:t>    : Characteristics of user</a:t>
            </a:r>
            <a:r>
              <a:rPr lang="en-US" altLang="ko-KR" sz="1800">
                <a:latin typeface="Times New Roman"/>
              </a:rPr>
              <a:t>’</a:t>
            </a:r>
            <a:r>
              <a:rPr lang="en-US" altLang="ko-KR" sz="1800"/>
              <a:t>s requests</a:t>
            </a:r>
          </a:p>
          <a:p>
            <a:pPr lvl="1">
              <a:buFont typeface="Wingdings" pitchFamily="2" charset="2"/>
              <a:buNone/>
            </a:pPr>
            <a:r>
              <a:rPr lang="en-US" altLang="ko-KR" sz="1800"/>
              <a:t>    : These vary form one installation to the next.</a:t>
            </a:r>
          </a:p>
        </p:txBody>
      </p:sp>
      <p:sp>
        <p:nvSpPr>
          <p:cNvPr id="303107" name="Rectangle 3"/>
          <p:cNvSpPr>
            <a:spLocks noGrp="1" noChangeArrowheads="1"/>
          </p:cNvSpPr>
          <p:nvPr>
            <p:ph type="title"/>
          </p:nvPr>
        </p:nvSpPr>
        <p:spPr>
          <a:xfrm>
            <a:off x="609600" y="333375"/>
            <a:ext cx="6477000" cy="914400"/>
          </a:xfrm>
          <a:noFill/>
          <a:ln/>
        </p:spPr>
        <p:txBody>
          <a:bodyPr/>
          <a:lstStyle/>
          <a:p>
            <a:r>
              <a:rPr lang="en-US" altLang="ko-KR" sz="2400"/>
              <a:t>2.2 A Systematic Approach to </a:t>
            </a:r>
            <a:br>
              <a:rPr lang="en-US" altLang="ko-KR" sz="2400"/>
            </a:br>
            <a:r>
              <a:rPr lang="en-US" altLang="ko-KR" sz="2400"/>
              <a:t>     Performance Evaluation (4)</a:t>
            </a: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descr="Rectangle: Click to edit Master text styles&#10;Second level&#10;Third level&#10;Fourth level&#10;Fifth level"/>
          <p:cNvSpPr>
            <a:spLocks noGrp="1" noChangeArrowheads="1"/>
          </p:cNvSpPr>
          <p:nvPr>
            <p:ph type="body" idx="1"/>
          </p:nvPr>
        </p:nvSpPr>
        <p:spPr>
          <a:xfrm>
            <a:off x="762000" y="1600200"/>
            <a:ext cx="7772400" cy="4419600"/>
          </a:xfrm>
        </p:spPr>
        <p:txBody>
          <a:bodyPr/>
          <a:lstStyle/>
          <a:p>
            <a:r>
              <a:rPr lang="en-US" altLang="ko-KR" sz="2000"/>
              <a:t>Select Factors to Study</a:t>
            </a:r>
          </a:p>
          <a:p>
            <a:pPr lvl="1"/>
            <a:r>
              <a:rPr lang="en-US" altLang="ko-KR" sz="1800"/>
              <a:t>The list of parameters can be divided into two parts</a:t>
            </a:r>
          </a:p>
          <a:p>
            <a:pPr lvl="1">
              <a:buFont typeface="Wingdings" pitchFamily="2" charset="2"/>
              <a:buNone/>
            </a:pPr>
            <a:r>
              <a:rPr lang="en-US" altLang="ko-KR" sz="1800"/>
              <a:t>    : those that will be varied during the evaluation </a:t>
            </a:r>
          </a:p>
          <a:p>
            <a:pPr lvl="1">
              <a:buFont typeface="Wingdings" pitchFamily="2" charset="2"/>
              <a:buNone/>
            </a:pPr>
            <a:r>
              <a:rPr lang="en-US" altLang="ko-KR" sz="1800"/>
              <a:t>      and those that will not.</a:t>
            </a:r>
          </a:p>
          <a:p>
            <a:pPr lvl="1"/>
            <a:r>
              <a:rPr lang="en-US" altLang="ko-KR" sz="1800"/>
              <a:t>The parameters to be varied are called factors and their values </a:t>
            </a:r>
          </a:p>
          <a:p>
            <a:pPr lvl="1">
              <a:buFont typeface="Wingdings" pitchFamily="2" charset="2"/>
              <a:buNone/>
            </a:pPr>
            <a:r>
              <a:rPr lang="en-US" altLang="ko-KR" sz="1800"/>
              <a:t>    are called levels.</a:t>
            </a:r>
          </a:p>
          <a:p>
            <a:pPr lvl="1"/>
            <a:r>
              <a:rPr lang="en-US" altLang="ko-KR" sz="1800"/>
              <a:t>It is better to start with a short list of factors and a small </a:t>
            </a:r>
          </a:p>
          <a:p>
            <a:pPr lvl="1">
              <a:buFont typeface="Wingdings" pitchFamily="2" charset="2"/>
              <a:buNone/>
            </a:pPr>
            <a:r>
              <a:rPr lang="en-US" altLang="ko-KR" sz="1800"/>
              <a:t>    number of levels for each factor and to extend the list in the </a:t>
            </a:r>
          </a:p>
          <a:p>
            <a:pPr lvl="1">
              <a:buFont typeface="Wingdings" pitchFamily="2" charset="2"/>
              <a:buNone/>
            </a:pPr>
            <a:r>
              <a:rPr lang="en-US" altLang="ko-KR" sz="1800"/>
              <a:t>    next phase of the project if the resource permit.</a:t>
            </a:r>
          </a:p>
          <a:p>
            <a:pPr lvl="1"/>
            <a:r>
              <a:rPr lang="en-US" altLang="ko-KR" sz="1800"/>
              <a:t>It is important to consider the economic, political, and </a:t>
            </a:r>
          </a:p>
          <a:p>
            <a:pPr lvl="1">
              <a:buFont typeface="Wingdings" pitchFamily="2" charset="2"/>
              <a:buNone/>
            </a:pPr>
            <a:r>
              <a:rPr lang="en-US" altLang="ko-KR" sz="1800"/>
              <a:t>    technological constraints that exist as well as including the </a:t>
            </a:r>
          </a:p>
          <a:p>
            <a:pPr lvl="1">
              <a:buFont typeface="Wingdings" pitchFamily="2" charset="2"/>
              <a:buNone/>
            </a:pPr>
            <a:r>
              <a:rPr lang="en-US" altLang="ko-KR" sz="1800"/>
              <a:t>    limitations imposed by the decision makers</a:t>
            </a:r>
            <a:r>
              <a:rPr lang="en-US" altLang="ko-KR" sz="1800">
                <a:latin typeface="Times New Roman"/>
              </a:rPr>
              <a:t>’</a:t>
            </a:r>
            <a:r>
              <a:rPr lang="en-US" altLang="ko-KR" sz="1800"/>
              <a:t> control and the </a:t>
            </a:r>
          </a:p>
          <a:p>
            <a:pPr lvl="1">
              <a:buFont typeface="Wingdings" pitchFamily="2" charset="2"/>
              <a:buNone/>
            </a:pPr>
            <a:r>
              <a:rPr lang="en-US" altLang="ko-KR" sz="1800"/>
              <a:t>    time available for the decision.</a:t>
            </a:r>
          </a:p>
        </p:txBody>
      </p:sp>
      <p:sp>
        <p:nvSpPr>
          <p:cNvPr id="304131" name="Rectangle 3"/>
          <p:cNvSpPr>
            <a:spLocks noGrp="1" noChangeArrowheads="1"/>
          </p:cNvSpPr>
          <p:nvPr>
            <p:ph type="title"/>
          </p:nvPr>
        </p:nvSpPr>
        <p:spPr>
          <a:xfrm>
            <a:off x="609600" y="333375"/>
            <a:ext cx="6477000" cy="914400"/>
          </a:xfrm>
          <a:noFill/>
          <a:ln/>
        </p:spPr>
        <p:txBody>
          <a:bodyPr/>
          <a:lstStyle/>
          <a:p>
            <a:r>
              <a:rPr lang="en-US" altLang="ko-KR" sz="2400"/>
              <a:t>2.2 A Systematic Approach to </a:t>
            </a:r>
            <a:br>
              <a:rPr lang="en-US" altLang="ko-KR" sz="2400"/>
            </a:br>
            <a:r>
              <a:rPr lang="en-US" altLang="ko-KR" sz="2400"/>
              <a:t>     Performance Evaluation (5)</a:t>
            </a: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descr="Rectangle: Click to edit Master text styles&#10;Second level&#10;Third level&#10;Fourth level&#10;Fifth level"/>
          <p:cNvSpPr>
            <a:spLocks noGrp="1" noChangeArrowheads="1"/>
          </p:cNvSpPr>
          <p:nvPr>
            <p:ph type="body" idx="1"/>
          </p:nvPr>
        </p:nvSpPr>
        <p:spPr/>
        <p:txBody>
          <a:bodyPr/>
          <a:lstStyle/>
          <a:p>
            <a:r>
              <a:rPr lang="en-US" altLang="ko-KR" sz="2000"/>
              <a:t>Select Evaluation Technique</a:t>
            </a:r>
          </a:p>
          <a:p>
            <a:pPr lvl="1"/>
            <a:r>
              <a:rPr lang="en-US" altLang="ko-KR" sz="1800"/>
              <a:t>The right selection among analytical modeling, simulation, and </a:t>
            </a:r>
          </a:p>
          <a:p>
            <a:pPr lvl="1">
              <a:buFont typeface="Wingdings" pitchFamily="2" charset="2"/>
              <a:buNone/>
            </a:pPr>
            <a:r>
              <a:rPr lang="en-US" altLang="ko-KR" sz="1800"/>
              <a:t>    measurement depends upon the time and resources available </a:t>
            </a:r>
          </a:p>
          <a:p>
            <a:pPr lvl="1">
              <a:buFont typeface="Wingdings" pitchFamily="2" charset="2"/>
              <a:buNone/>
            </a:pPr>
            <a:r>
              <a:rPr lang="en-US" altLang="ko-KR" sz="1800"/>
              <a:t>    to solve the problem and the desired level of accuracy.</a:t>
            </a:r>
          </a:p>
        </p:txBody>
      </p:sp>
      <p:sp>
        <p:nvSpPr>
          <p:cNvPr id="305155" name="Rectangle 3"/>
          <p:cNvSpPr>
            <a:spLocks noGrp="1" noChangeArrowheads="1"/>
          </p:cNvSpPr>
          <p:nvPr>
            <p:ph type="title"/>
          </p:nvPr>
        </p:nvSpPr>
        <p:spPr>
          <a:xfrm>
            <a:off x="609600" y="333375"/>
            <a:ext cx="6477000" cy="914400"/>
          </a:xfrm>
          <a:noFill/>
          <a:ln/>
        </p:spPr>
        <p:txBody>
          <a:bodyPr/>
          <a:lstStyle/>
          <a:p>
            <a:r>
              <a:rPr lang="en-US" altLang="ko-KR" sz="2400"/>
              <a:t>2.2 A Systematic Approach to </a:t>
            </a:r>
            <a:br>
              <a:rPr lang="en-US" altLang="ko-KR" sz="2400"/>
            </a:br>
            <a:r>
              <a:rPr lang="en-US" altLang="ko-KR" sz="2400"/>
              <a:t>     Performance Evaluation (6)</a:t>
            </a: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descr="Rectangle: Click to edit Master text styles&#10;Second level&#10;Third level&#10;Fourth level&#10;Fifth level"/>
          <p:cNvSpPr>
            <a:spLocks noGrp="1" noChangeArrowheads="1"/>
          </p:cNvSpPr>
          <p:nvPr>
            <p:ph type="body" idx="1"/>
          </p:nvPr>
        </p:nvSpPr>
        <p:spPr/>
        <p:txBody>
          <a:bodyPr/>
          <a:lstStyle/>
          <a:p>
            <a:r>
              <a:rPr lang="en-US" altLang="ko-KR" sz="2000"/>
              <a:t>Select Workload</a:t>
            </a:r>
          </a:p>
          <a:p>
            <a:pPr lvl="1"/>
            <a:r>
              <a:rPr lang="en-US" altLang="ko-KR" sz="1800"/>
              <a:t>The workload consists of a list of service requests to the system.</a:t>
            </a:r>
          </a:p>
          <a:p>
            <a:pPr lvl="1"/>
            <a:r>
              <a:rPr lang="en-US" altLang="ko-KR" sz="1800"/>
              <a:t>For analytical modeling, the workload is usually expressed as a </a:t>
            </a:r>
          </a:p>
          <a:p>
            <a:pPr lvl="1">
              <a:buFont typeface="Wingdings" pitchFamily="2" charset="2"/>
              <a:buNone/>
            </a:pPr>
            <a:r>
              <a:rPr lang="en-US" altLang="ko-KR" sz="1800"/>
              <a:t>    probability of various requests.</a:t>
            </a:r>
          </a:p>
          <a:p>
            <a:pPr lvl="1"/>
            <a:r>
              <a:rPr lang="en-US" altLang="ko-KR" sz="1800"/>
              <a:t>For simulation, one could use a trace of requests measured on </a:t>
            </a:r>
          </a:p>
          <a:p>
            <a:pPr lvl="1">
              <a:buFont typeface="Wingdings" pitchFamily="2" charset="2"/>
              <a:buNone/>
            </a:pPr>
            <a:r>
              <a:rPr lang="en-US" altLang="ko-KR" sz="1800"/>
              <a:t>    a real system.</a:t>
            </a:r>
          </a:p>
          <a:p>
            <a:pPr lvl="1"/>
            <a:r>
              <a:rPr lang="en-US" altLang="ko-KR" sz="1800"/>
              <a:t>For measurement, the workload may consist of user scripts to </a:t>
            </a:r>
          </a:p>
          <a:p>
            <a:pPr lvl="1">
              <a:buFont typeface="Wingdings" pitchFamily="2" charset="2"/>
              <a:buNone/>
            </a:pPr>
            <a:r>
              <a:rPr lang="en-US" altLang="ko-KR" sz="1800"/>
              <a:t>    be executed on the systems.</a:t>
            </a:r>
          </a:p>
          <a:p>
            <a:pPr lvl="1"/>
            <a:r>
              <a:rPr lang="en-US" altLang="ko-KR" sz="1800"/>
              <a:t>To produce representative workloads, one needs to measure </a:t>
            </a:r>
          </a:p>
          <a:p>
            <a:pPr lvl="1">
              <a:buFont typeface="Wingdings" pitchFamily="2" charset="2"/>
              <a:buNone/>
            </a:pPr>
            <a:r>
              <a:rPr lang="en-US" altLang="ko-KR" sz="1800"/>
              <a:t>    and characterize the workload on existing systems.</a:t>
            </a:r>
          </a:p>
        </p:txBody>
      </p:sp>
      <p:sp>
        <p:nvSpPr>
          <p:cNvPr id="306179" name="Rectangle 3"/>
          <p:cNvSpPr>
            <a:spLocks noGrp="1" noChangeArrowheads="1"/>
          </p:cNvSpPr>
          <p:nvPr>
            <p:ph type="title"/>
          </p:nvPr>
        </p:nvSpPr>
        <p:spPr>
          <a:xfrm>
            <a:off x="685800" y="333375"/>
            <a:ext cx="6324600" cy="914400"/>
          </a:xfrm>
          <a:noFill/>
          <a:ln/>
        </p:spPr>
        <p:txBody>
          <a:bodyPr/>
          <a:lstStyle/>
          <a:p>
            <a:r>
              <a:rPr lang="en-US" altLang="ko-KR" sz="2400"/>
              <a:t>2.2 A Systematic Approach to </a:t>
            </a:r>
            <a:br>
              <a:rPr lang="en-US" altLang="ko-KR" sz="2400"/>
            </a:br>
            <a:r>
              <a:rPr lang="en-US" altLang="ko-KR" sz="2400"/>
              <a:t>     Performance Evaluation (7)</a:t>
            </a: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descr="Rectangle: Click to edit Master text styles&#10;Second level&#10;Third level&#10;Fourth level&#10;Fifth level"/>
          <p:cNvSpPr>
            <a:spLocks noGrp="1" noChangeArrowheads="1"/>
          </p:cNvSpPr>
          <p:nvPr>
            <p:ph type="body" idx="1"/>
          </p:nvPr>
        </p:nvSpPr>
        <p:spPr/>
        <p:txBody>
          <a:bodyPr/>
          <a:lstStyle/>
          <a:p>
            <a:r>
              <a:rPr lang="en-US" altLang="ko-KR" sz="2000"/>
              <a:t>Design Experiments</a:t>
            </a:r>
          </a:p>
          <a:p>
            <a:pPr lvl="1"/>
            <a:r>
              <a:rPr lang="en-US" altLang="ko-KR" sz="1800"/>
              <a:t>Once you have a list of factors and their levels, you need to </a:t>
            </a:r>
          </a:p>
          <a:p>
            <a:pPr lvl="1">
              <a:buFont typeface="Wingdings" pitchFamily="2" charset="2"/>
              <a:buNone/>
            </a:pPr>
            <a:r>
              <a:rPr lang="en-US" altLang="ko-KR" sz="1800"/>
              <a:t>    decide on a sequence of experiments that offer maximum </a:t>
            </a:r>
          </a:p>
          <a:p>
            <a:pPr lvl="1">
              <a:buFont typeface="Wingdings" pitchFamily="2" charset="2"/>
              <a:buNone/>
            </a:pPr>
            <a:r>
              <a:rPr lang="en-US" altLang="ko-KR" sz="1800"/>
              <a:t>    information with minimal effort.</a:t>
            </a:r>
          </a:p>
          <a:p>
            <a:pPr lvl="1"/>
            <a:r>
              <a:rPr lang="en-US" altLang="ko-KR" sz="1800"/>
              <a:t>In first phase, the number of factors may be large but the </a:t>
            </a:r>
          </a:p>
          <a:p>
            <a:pPr lvl="1">
              <a:buFont typeface="Wingdings" pitchFamily="2" charset="2"/>
              <a:buNone/>
            </a:pPr>
            <a:r>
              <a:rPr lang="en-US" altLang="ko-KR" sz="1800"/>
              <a:t>    number of levels is small. The goal is to determine the relative </a:t>
            </a:r>
          </a:p>
          <a:p>
            <a:pPr lvl="1">
              <a:buFont typeface="Wingdings" pitchFamily="2" charset="2"/>
              <a:buNone/>
            </a:pPr>
            <a:r>
              <a:rPr lang="en-US" altLang="ko-KR" sz="1800"/>
              <a:t>    effect of various factors.</a:t>
            </a:r>
          </a:p>
          <a:p>
            <a:pPr lvl="1"/>
            <a:r>
              <a:rPr lang="en-US" altLang="ko-KR" sz="1800"/>
              <a:t>In second phase, the number of factors is reduced and the </a:t>
            </a:r>
          </a:p>
          <a:p>
            <a:pPr lvl="1">
              <a:buFont typeface="Wingdings" pitchFamily="2" charset="2"/>
              <a:buNone/>
            </a:pPr>
            <a:r>
              <a:rPr lang="en-US" altLang="ko-KR" sz="1800"/>
              <a:t>    number of levels of those factors that have significant impact </a:t>
            </a:r>
          </a:p>
          <a:p>
            <a:pPr lvl="1">
              <a:buFont typeface="Wingdings" pitchFamily="2" charset="2"/>
              <a:buNone/>
            </a:pPr>
            <a:r>
              <a:rPr lang="en-US" altLang="ko-KR" sz="1800"/>
              <a:t>    is increased.</a:t>
            </a:r>
          </a:p>
        </p:txBody>
      </p:sp>
      <p:sp>
        <p:nvSpPr>
          <p:cNvPr id="307203" name="Rectangle 3"/>
          <p:cNvSpPr>
            <a:spLocks noGrp="1" noChangeArrowheads="1"/>
          </p:cNvSpPr>
          <p:nvPr>
            <p:ph type="title"/>
          </p:nvPr>
        </p:nvSpPr>
        <p:spPr>
          <a:xfrm>
            <a:off x="609600" y="333375"/>
            <a:ext cx="6477000" cy="914400"/>
          </a:xfrm>
          <a:noFill/>
          <a:ln/>
        </p:spPr>
        <p:txBody>
          <a:bodyPr/>
          <a:lstStyle/>
          <a:p>
            <a:r>
              <a:rPr lang="en-US" altLang="ko-KR" sz="2400"/>
              <a:t>2.2 A Systematic Approach to </a:t>
            </a:r>
            <a:br>
              <a:rPr lang="en-US" altLang="ko-KR" sz="2400"/>
            </a:br>
            <a:r>
              <a:rPr lang="en-US" altLang="ko-KR" sz="2400"/>
              <a:t>     Performance Evaluation (8)</a:t>
            </a: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descr="Rectangle: Click to edit Master text styles&#10;Second level&#10;Third level&#10;Fourth level&#10;Fifth level"/>
          <p:cNvSpPr>
            <a:spLocks noGrp="1" noChangeArrowheads="1"/>
          </p:cNvSpPr>
          <p:nvPr>
            <p:ph type="body" idx="1"/>
          </p:nvPr>
        </p:nvSpPr>
        <p:spPr/>
        <p:txBody>
          <a:bodyPr/>
          <a:lstStyle/>
          <a:p>
            <a:r>
              <a:rPr lang="en-US" altLang="ko-KR" sz="2000"/>
              <a:t>Analyze and Interpret Data</a:t>
            </a:r>
          </a:p>
          <a:p>
            <a:pPr lvl="1"/>
            <a:r>
              <a:rPr lang="en-US" altLang="ko-KR" sz="1800"/>
              <a:t>It is important to recognize that the outcomes of measurements </a:t>
            </a:r>
          </a:p>
          <a:p>
            <a:pPr lvl="1">
              <a:buFont typeface="Wingdings" pitchFamily="2" charset="2"/>
              <a:buNone/>
            </a:pPr>
            <a:r>
              <a:rPr lang="en-US" altLang="ko-KR" sz="1800"/>
              <a:t>    and simulations are random quantities in that the outcome </a:t>
            </a:r>
          </a:p>
          <a:p>
            <a:pPr lvl="1">
              <a:buFont typeface="Wingdings" pitchFamily="2" charset="2"/>
              <a:buNone/>
            </a:pPr>
            <a:r>
              <a:rPr lang="en-US" altLang="ko-KR" sz="1800"/>
              <a:t>    would be different each time the experiment is repeated.</a:t>
            </a:r>
          </a:p>
          <a:p>
            <a:pPr lvl="1"/>
            <a:r>
              <a:rPr lang="en-US" altLang="ko-KR" sz="1800"/>
              <a:t>In comparing two alternatives, it is necessary to take into </a:t>
            </a:r>
          </a:p>
          <a:p>
            <a:pPr lvl="1">
              <a:buFont typeface="Wingdings" pitchFamily="2" charset="2"/>
              <a:buNone/>
            </a:pPr>
            <a:r>
              <a:rPr lang="en-US" altLang="ko-KR" sz="1800"/>
              <a:t>    account the variability of the results.</a:t>
            </a:r>
          </a:p>
          <a:p>
            <a:pPr lvl="1"/>
            <a:r>
              <a:rPr lang="en-US" altLang="ko-KR" sz="1800"/>
              <a:t>The analysis only produces results and not conclusions.</a:t>
            </a:r>
          </a:p>
          <a:p>
            <a:pPr lvl="1"/>
            <a:r>
              <a:rPr lang="en-US" altLang="ko-KR" sz="1800"/>
              <a:t>The results provide the basis on which the analysts or decision </a:t>
            </a:r>
          </a:p>
          <a:p>
            <a:pPr lvl="1">
              <a:buFont typeface="Wingdings" pitchFamily="2" charset="2"/>
              <a:buNone/>
            </a:pPr>
            <a:r>
              <a:rPr lang="en-US" altLang="ko-KR" sz="1800"/>
              <a:t>    makers can draw conclusions.</a:t>
            </a:r>
          </a:p>
          <a:p>
            <a:pPr lvl="1"/>
            <a:endParaRPr lang="en-US" altLang="ko-KR" sz="1800"/>
          </a:p>
        </p:txBody>
      </p:sp>
      <p:sp>
        <p:nvSpPr>
          <p:cNvPr id="308227" name="Rectangle 3"/>
          <p:cNvSpPr>
            <a:spLocks noGrp="1" noChangeArrowheads="1"/>
          </p:cNvSpPr>
          <p:nvPr>
            <p:ph type="title"/>
          </p:nvPr>
        </p:nvSpPr>
        <p:spPr>
          <a:xfrm>
            <a:off x="609600" y="333375"/>
            <a:ext cx="6477000" cy="914400"/>
          </a:xfrm>
          <a:noFill/>
          <a:ln/>
        </p:spPr>
        <p:txBody>
          <a:bodyPr/>
          <a:lstStyle/>
          <a:p>
            <a:r>
              <a:rPr lang="en-US" altLang="ko-KR" sz="2400"/>
              <a:t>2.2 A Systematic Approach to </a:t>
            </a:r>
            <a:br>
              <a:rPr lang="en-US" altLang="ko-KR" sz="2400"/>
            </a:br>
            <a:r>
              <a:rPr lang="en-US" altLang="ko-KR" sz="2400"/>
              <a:t>     Performance Evaluation (9)</a:t>
            </a: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descr="Rectangle: Click to edit Master text styles&#10;Second level&#10;Third level&#10;Fourth level&#10;Fifth level"/>
          <p:cNvSpPr>
            <a:spLocks noGrp="1" noChangeArrowheads="1"/>
          </p:cNvSpPr>
          <p:nvPr>
            <p:ph type="body" idx="1"/>
          </p:nvPr>
        </p:nvSpPr>
        <p:spPr/>
        <p:txBody>
          <a:bodyPr/>
          <a:lstStyle/>
          <a:p>
            <a:r>
              <a:rPr lang="en-US" altLang="ko-KR" sz="2000"/>
              <a:t>Present Results</a:t>
            </a:r>
          </a:p>
          <a:p>
            <a:pPr lvl="1"/>
            <a:r>
              <a:rPr lang="en-US" altLang="ko-KR" sz="1800"/>
              <a:t>It is important that the results be presented in a manner that is </a:t>
            </a:r>
          </a:p>
          <a:p>
            <a:pPr lvl="1">
              <a:buFont typeface="Wingdings" pitchFamily="2" charset="2"/>
              <a:buNone/>
            </a:pPr>
            <a:r>
              <a:rPr lang="en-US" altLang="ko-KR" sz="1800"/>
              <a:t>    easily understood.</a:t>
            </a:r>
          </a:p>
          <a:p>
            <a:pPr lvl="1"/>
            <a:r>
              <a:rPr lang="en-US" altLang="ko-KR" sz="1800"/>
              <a:t>This usually requires presenting the results in graphic form and </a:t>
            </a:r>
          </a:p>
          <a:p>
            <a:pPr lvl="1">
              <a:buFont typeface="Wingdings" pitchFamily="2" charset="2"/>
              <a:buNone/>
            </a:pPr>
            <a:r>
              <a:rPr lang="en-US" altLang="ko-KR" sz="1800"/>
              <a:t>    without statistical jargon.</a:t>
            </a:r>
          </a:p>
          <a:p>
            <a:pPr lvl="1"/>
            <a:r>
              <a:rPr lang="en-US" altLang="ko-KR" sz="1800"/>
              <a:t>The knowledge gained by the study may require the analysts to </a:t>
            </a:r>
          </a:p>
          <a:p>
            <a:pPr lvl="1">
              <a:buFont typeface="Wingdings" pitchFamily="2" charset="2"/>
              <a:buNone/>
            </a:pPr>
            <a:r>
              <a:rPr lang="en-US" altLang="ko-KR" sz="1800"/>
              <a:t>    go back and reconsider some of the decisions made in the </a:t>
            </a:r>
          </a:p>
          <a:p>
            <a:pPr lvl="1">
              <a:buFont typeface="Wingdings" pitchFamily="2" charset="2"/>
              <a:buNone/>
            </a:pPr>
            <a:r>
              <a:rPr lang="en-US" altLang="ko-KR" sz="1800"/>
              <a:t>    previous steps.</a:t>
            </a:r>
          </a:p>
          <a:p>
            <a:pPr lvl="1"/>
            <a:r>
              <a:rPr lang="en-US" altLang="ko-KR" sz="1800"/>
              <a:t>The complete project consists of several cycles through the </a:t>
            </a:r>
          </a:p>
          <a:p>
            <a:pPr lvl="1">
              <a:buFont typeface="Wingdings" pitchFamily="2" charset="2"/>
              <a:buNone/>
            </a:pPr>
            <a:r>
              <a:rPr lang="en-US" altLang="ko-KR" sz="1800"/>
              <a:t>    steps rather than a single sequential pass.</a:t>
            </a:r>
          </a:p>
          <a:p>
            <a:pPr lvl="1"/>
            <a:endParaRPr lang="en-US" altLang="ko-KR" sz="1800"/>
          </a:p>
        </p:txBody>
      </p:sp>
      <p:sp>
        <p:nvSpPr>
          <p:cNvPr id="309251" name="Rectangle 3"/>
          <p:cNvSpPr>
            <a:spLocks noGrp="1" noChangeArrowheads="1"/>
          </p:cNvSpPr>
          <p:nvPr>
            <p:ph type="title"/>
          </p:nvPr>
        </p:nvSpPr>
        <p:spPr>
          <a:xfrm>
            <a:off x="609600" y="282575"/>
            <a:ext cx="6477000" cy="914400"/>
          </a:xfrm>
          <a:noFill/>
          <a:ln/>
        </p:spPr>
        <p:txBody>
          <a:bodyPr/>
          <a:lstStyle/>
          <a:p>
            <a:r>
              <a:rPr lang="en-US" altLang="ko-KR" sz="2400"/>
              <a:t>2.2 A Systematic Approach to </a:t>
            </a:r>
            <a:br>
              <a:rPr lang="en-US" altLang="ko-KR" sz="2400"/>
            </a:br>
            <a:r>
              <a:rPr lang="en-US" altLang="ko-KR" sz="2400"/>
              <a:t>     Performance Evaluation (10)</a:t>
            </a: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a:xfrm>
            <a:off x="609600" y="587375"/>
            <a:ext cx="6477000" cy="609600"/>
          </a:xfrm>
        </p:spPr>
        <p:txBody>
          <a:bodyPr/>
          <a:lstStyle/>
          <a:p>
            <a:r>
              <a:rPr lang="en-US" altLang="ko-KR" sz="2400"/>
              <a:t>Case Study 2.1 (1)</a:t>
            </a:r>
          </a:p>
        </p:txBody>
      </p:sp>
      <p:sp>
        <p:nvSpPr>
          <p:cNvPr id="310275" name="Rectangle 3" descr="Rectangle: Click to edit Master text styles&#10;Second level&#10;Third level&#10;Fourth level&#10;Fifth level"/>
          <p:cNvSpPr>
            <a:spLocks noGrp="1" noChangeArrowheads="1"/>
          </p:cNvSpPr>
          <p:nvPr>
            <p:ph type="body" idx="1"/>
          </p:nvPr>
        </p:nvSpPr>
        <p:spPr/>
        <p:txBody>
          <a:bodyPr/>
          <a:lstStyle/>
          <a:p>
            <a:r>
              <a:rPr lang="en-US" altLang="ko-KR" sz="2000"/>
              <a:t>Consider the problem of comparing remote pipes with </a:t>
            </a:r>
          </a:p>
          <a:p>
            <a:pPr>
              <a:buFont typeface="Wingdings" pitchFamily="2" charset="2"/>
              <a:buNone/>
            </a:pPr>
            <a:r>
              <a:rPr lang="en-US" altLang="ko-KR" sz="2000"/>
              <a:t>    remote procedure calls.</a:t>
            </a:r>
          </a:p>
          <a:p>
            <a:r>
              <a:rPr lang="en-US" altLang="ko-KR" sz="2000"/>
              <a:t>Procedure calls</a:t>
            </a:r>
          </a:p>
          <a:p>
            <a:pPr lvl="1"/>
            <a:r>
              <a:rPr lang="en-US" altLang="ko-KR" sz="1800"/>
              <a:t>The calling program is blocked, control is passed to the called </a:t>
            </a:r>
          </a:p>
          <a:p>
            <a:pPr lvl="1">
              <a:buFont typeface="Wingdings" pitchFamily="2" charset="2"/>
              <a:buNone/>
            </a:pPr>
            <a:r>
              <a:rPr lang="en-US" altLang="ko-KR" sz="1800"/>
              <a:t>    procedure along with a few parameters, and when the </a:t>
            </a:r>
          </a:p>
          <a:p>
            <a:pPr lvl="1">
              <a:buFont typeface="Wingdings" pitchFamily="2" charset="2"/>
              <a:buNone/>
            </a:pPr>
            <a:r>
              <a:rPr lang="en-US" altLang="ko-KR" sz="1800"/>
              <a:t>    procedure is complete, the results as well as the control return </a:t>
            </a:r>
          </a:p>
          <a:p>
            <a:pPr lvl="1">
              <a:buFont typeface="Wingdings" pitchFamily="2" charset="2"/>
              <a:buNone/>
            </a:pPr>
            <a:r>
              <a:rPr lang="en-US" altLang="ko-KR" sz="1800"/>
              <a:t>    to the calling program.</a:t>
            </a:r>
          </a:p>
          <a:p>
            <a:r>
              <a:rPr lang="en-US" altLang="ko-KR" sz="2000"/>
              <a:t>Remote pipes</a:t>
            </a:r>
          </a:p>
          <a:p>
            <a:pPr lvl="1"/>
            <a:r>
              <a:rPr lang="en-US" altLang="ko-KR" sz="1800"/>
              <a:t>When called, the caller is not blocked.</a:t>
            </a:r>
          </a:p>
          <a:p>
            <a:pPr lvl="1"/>
            <a:r>
              <a:rPr lang="en-US" altLang="ko-KR" sz="1800"/>
              <a:t>The execution of the pipe occurs concurrently with the </a:t>
            </a:r>
          </a:p>
          <a:p>
            <a:pPr lvl="1">
              <a:buFont typeface="Wingdings" pitchFamily="2" charset="2"/>
              <a:buNone/>
            </a:pPr>
            <a:r>
              <a:rPr lang="en-US" altLang="ko-KR" sz="1800"/>
              <a:t>    continued execution of the caller. The results, if any, are later </a:t>
            </a:r>
          </a:p>
          <a:p>
            <a:pPr lvl="1">
              <a:buFont typeface="Wingdings" pitchFamily="2" charset="2"/>
              <a:buNone/>
            </a:pPr>
            <a:r>
              <a:rPr lang="en-US" altLang="ko-KR" sz="1800"/>
              <a:t>    returned asynchronously.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r>
              <a:rPr lang="en-US" altLang="ko-KR" sz="2000"/>
              <a:t>1.11 Steps in a Simulation Study (2)</a:t>
            </a:r>
          </a:p>
        </p:txBody>
      </p:sp>
      <p:sp>
        <p:nvSpPr>
          <p:cNvPr id="126979" name="Rectangle 3" descr="Rectangle: Click to edit Master text styles&#10;Second level&#10;Third level&#10;Fourth level&#10;Fifth level"/>
          <p:cNvSpPr>
            <a:spLocks noGrp="1" noChangeArrowheads="1"/>
          </p:cNvSpPr>
          <p:nvPr>
            <p:ph type="body" idx="1"/>
          </p:nvPr>
        </p:nvSpPr>
        <p:spPr/>
        <p:txBody>
          <a:bodyPr/>
          <a:lstStyle/>
          <a:p>
            <a:r>
              <a:rPr lang="en-US" altLang="ko-KR" sz="2000"/>
              <a:t>Verified?</a:t>
            </a:r>
          </a:p>
          <a:p>
            <a:pPr lvl="1"/>
            <a:r>
              <a:rPr lang="en-US" altLang="ko-KR" sz="1800"/>
              <a:t>Is the computer program performing properly?</a:t>
            </a:r>
          </a:p>
          <a:p>
            <a:pPr lvl="1"/>
            <a:r>
              <a:rPr lang="en-US" altLang="ko-KR" sz="1800"/>
              <a:t>Debugging for correct input parameters and logical structure</a:t>
            </a:r>
          </a:p>
          <a:p>
            <a:r>
              <a:rPr lang="en-US" altLang="ko-KR" sz="2000"/>
              <a:t>Validated?</a:t>
            </a:r>
          </a:p>
          <a:p>
            <a:pPr lvl="1"/>
            <a:r>
              <a:rPr lang="en-US" altLang="ko-KR" sz="1800"/>
              <a:t>The determination that a model is an accurate representation of the real system.</a:t>
            </a:r>
          </a:p>
          <a:p>
            <a:pPr lvl="1"/>
            <a:r>
              <a:rPr lang="en-US" altLang="ko-KR" sz="1800"/>
              <a:t>Validation is achieved through the calibration of the model</a:t>
            </a:r>
          </a:p>
          <a:p>
            <a:r>
              <a:rPr lang="en-US" altLang="ko-KR" sz="2000"/>
              <a:t>Experimental design</a:t>
            </a:r>
          </a:p>
          <a:p>
            <a:pPr lvl="1"/>
            <a:r>
              <a:rPr lang="en-US" altLang="ko-KR" sz="1800"/>
              <a:t>The decision on the length of the initialization period, the length of simulation runs, and the number of replications to be made of each run.</a:t>
            </a:r>
          </a:p>
          <a:p>
            <a:r>
              <a:rPr lang="en-US" altLang="ko-KR" sz="2000"/>
              <a:t>Production runs and analysis</a:t>
            </a:r>
          </a:p>
          <a:p>
            <a:pPr lvl="1"/>
            <a:r>
              <a:rPr lang="en-US" altLang="ko-KR" sz="1800"/>
              <a:t>To estimate measures of performances </a:t>
            </a:r>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descr="Rectangle: Click to edit Master text styles&#10;Second level&#10;Third level&#10;Fourth level&#10;Fifth level"/>
          <p:cNvSpPr>
            <a:spLocks noGrp="1" noChangeArrowheads="1"/>
          </p:cNvSpPr>
          <p:nvPr>
            <p:ph type="body" idx="1"/>
          </p:nvPr>
        </p:nvSpPr>
        <p:spPr/>
        <p:txBody>
          <a:bodyPr/>
          <a:lstStyle/>
          <a:p>
            <a:r>
              <a:rPr lang="en-US" altLang="ko-KR" sz="2000"/>
              <a:t>System Definition</a:t>
            </a:r>
          </a:p>
          <a:p>
            <a:pPr lvl="1"/>
            <a:r>
              <a:rPr lang="en-US" altLang="ko-KR" sz="1800"/>
              <a:t>Goal : to compare the performance of applications using </a:t>
            </a:r>
          </a:p>
          <a:p>
            <a:pPr lvl="1">
              <a:buFont typeface="Wingdings" pitchFamily="2" charset="2"/>
              <a:buNone/>
            </a:pPr>
            <a:r>
              <a:rPr lang="en-US" altLang="ko-KR" sz="1800"/>
              <a:t>             remote pipes to those of similar applications using </a:t>
            </a:r>
          </a:p>
          <a:p>
            <a:pPr lvl="1">
              <a:buFont typeface="Wingdings" pitchFamily="2" charset="2"/>
              <a:buNone/>
            </a:pPr>
            <a:r>
              <a:rPr lang="en-US" altLang="ko-KR" sz="1800"/>
              <a:t>             remote procedure calls.</a:t>
            </a:r>
          </a:p>
          <a:p>
            <a:pPr lvl="1"/>
            <a:r>
              <a:rPr lang="en-US" altLang="ko-KR" sz="1800"/>
              <a:t>Key component : Channel (either a procedure or a pipe)</a:t>
            </a:r>
          </a:p>
          <a:p>
            <a:pPr lvl="1"/>
            <a:r>
              <a:rPr lang="en-US" altLang="ko-KR" sz="1800"/>
              <a:t>System </a:t>
            </a:r>
          </a:p>
        </p:txBody>
      </p:sp>
      <p:sp>
        <p:nvSpPr>
          <p:cNvPr id="311299" name="Rectangle 3"/>
          <p:cNvSpPr>
            <a:spLocks noGrp="1" noChangeArrowheads="1"/>
          </p:cNvSpPr>
          <p:nvPr>
            <p:ph type="title"/>
          </p:nvPr>
        </p:nvSpPr>
        <p:spPr>
          <a:xfrm>
            <a:off x="609600" y="587375"/>
            <a:ext cx="6477000" cy="609600"/>
          </a:xfrm>
          <a:noFill/>
          <a:ln/>
        </p:spPr>
        <p:txBody>
          <a:bodyPr/>
          <a:lstStyle/>
          <a:p>
            <a:r>
              <a:rPr lang="en-US" altLang="ko-KR" sz="2400"/>
              <a:t>Case Study 2.1 (2)</a:t>
            </a:r>
          </a:p>
        </p:txBody>
      </p:sp>
      <p:graphicFrame>
        <p:nvGraphicFramePr>
          <p:cNvPr id="311300" name="Object 4"/>
          <p:cNvGraphicFramePr>
            <a:graphicFrameLocks noChangeAspect="1"/>
          </p:cNvGraphicFramePr>
          <p:nvPr/>
        </p:nvGraphicFramePr>
        <p:xfrm>
          <a:off x="2133600" y="3886200"/>
          <a:ext cx="4724400" cy="1727200"/>
        </p:xfrm>
        <a:graphic>
          <a:graphicData uri="http://schemas.openxmlformats.org/presentationml/2006/ole">
            <mc:AlternateContent xmlns:mc="http://schemas.openxmlformats.org/markup-compatibility/2006">
              <mc:Choice xmlns:v="urn:schemas-microsoft-com:vml" Requires="v">
                <p:oleObj spid="_x0000_s311304" name="VISIO" r:id="rId3" imgW="3063600" imgH="1120680" progId="">
                  <p:embed/>
                </p:oleObj>
              </mc:Choice>
              <mc:Fallback>
                <p:oleObj name="VISIO" r:id="rId3" imgW="3063600" imgH="1120680"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3886200"/>
                        <a:ext cx="4724400" cy="17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descr="Rectangle: Click to edit Master text styles&#10;Second level&#10;Third level&#10;Fourth level&#10;Fifth level"/>
          <p:cNvSpPr>
            <a:spLocks noGrp="1" noChangeArrowheads="1"/>
          </p:cNvSpPr>
          <p:nvPr>
            <p:ph type="body" idx="1"/>
          </p:nvPr>
        </p:nvSpPr>
        <p:spPr/>
        <p:txBody>
          <a:bodyPr/>
          <a:lstStyle/>
          <a:p>
            <a:r>
              <a:rPr lang="en-US" altLang="ko-KR" sz="2000"/>
              <a:t>Services</a:t>
            </a:r>
          </a:p>
          <a:p>
            <a:pPr lvl="1"/>
            <a:r>
              <a:rPr lang="en-US" altLang="ko-KR" sz="1800"/>
              <a:t>Two types of channel calls</a:t>
            </a:r>
          </a:p>
          <a:p>
            <a:pPr lvl="1">
              <a:buFont typeface="Wingdings" pitchFamily="2" charset="2"/>
              <a:buNone/>
            </a:pPr>
            <a:r>
              <a:rPr lang="en-US" altLang="ko-KR" sz="1800"/>
              <a:t>    : remoter procedure call and remote pipe</a:t>
            </a:r>
          </a:p>
          <a:p>
            <a:pPr lvl="1"/>
            <a:r>
              <a:rPr lang="en-US" altLang="ko-KR" sz="1800"/>
              <a:t>The resources used by the channel calls depend upon the </a:t>
            </a:r>
          </a:p>
          <a:p>
            <a:pPr lvl="1">
              <a:buFont typeface="Wingdings" pitchFamily="2" charset="2"/>
              <a:buNone/>
            </a:pPr>
            <a:r>
              <a:rPr lang="en-US" altLang="ko-KR" sz="1800"/>
              <a:t>    number of parameters passed and the action required on those </a:t>
            </a:r>
          </a:p>
          <a:p>
            <a:pPr lvl="1">
              <a:buFont typeface="Wingdings" pitchFamily="2" charset="2"/>
              <a:buNone/>
            </a:pPr>
            <a:r>
              <a:rPr lang="en-US" altLang="ko-KR" sz="1800"/>
              <a:t>    parameters.</a:t>
            </a:r>
          </a:p>
          <a:p>
            <a:pPr lvl="1"/>
            <a:r>
              <a:rPr lang="en-US" altLang="ko-KR" sz="1800"/>
              <a:t>Data transfer is chosen as the application and the calls will be </a:t>
            </a:r>
          </a:p>
          <a:p>
            <a:pPr lvl="1">
              <a:buFont typeface="Wingdings" pitchFamily="2" charset="2"/>
              <a:buNone/>
            </a:pPr>
            <a:r>
              <a:rPr lang="en-US" altLang="ko-KR" sz="1800"/>
              <a:t>    classified simply as small or large depending upon the amount </a:t>
            </a:r>
          </a:p>
          <a:p>
            <a:pPr lvl="1">
              <a:buFont typeface="Wingdings" pitchFamily="2" charset="2"/>
              <a:buNone/>
            </a:pPr>
            <a:r>
              <a:rPr lang="en-US" altLang="ko-KR" sz="1800"/>
              <a:t>    of data to be transferred to the remote machine.</a:t>
            </a:r>
          </a:p>
          <a:p>
            <a:pPr lvl="1"/>
            <a:r>
              <a:rPr lang="en-US" altLang="ko-KR" sz="1800"/>
              <a:t>The system offers only two services </a:t>
            </a:r>
          </a:p>
          <a:p>
            <a:pPr lvl="1">
              <a:buFont typeface="Wingdings" pitchFamily="2" charset="2"/>
              <a:buNone/>
            </a:pPr>
            <a:r>
              <a:rPr lang="en-US" altLang="ko-KR" sz="1800"/>
              <a:t>    : small data transfer or large data transfer</a:t>
            </a:r>
          </a:p>
        </p:txBody>
      </p:sp>
      <p:sp>
        <p:nvSpPr>
          <p:cNvPr id="312323" name="Rectangle 3"/>
          <p:cNvSpPr>
            <a:spLocks noGrp="1" noChangeArrowheads="1"/>
          </p:cNvSpPr>
          <p:nvPr>
            <p:ph type="title"/>
          </p:nvPr>
        </p:nvSpPr>
        <p:spPr>
          <a:xfrm>
            <a:off x="609600" y="587375"/>
            <a:ext cx="6477000" cy="609600"/>
          </a:xfrm>
          <a:noFill/>
          <a:ln/>
        </p:spPr>
        <p:txBody>
          <a:bodyPr/>
          <a:lstStyle/>
          <a:p>
            <a:r>
              <a:rPr lang="en-US" altLang="ko-KR" sz="2400"/>
              <a:t>Case Study 2.1 (3)</a:t>
            </a: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descr="Rectangle: Click to edit Master text styles&#10;Second level&#10;Third level&#10;Fourth level&#10;Fifth level"/>
          <p:cNvSpPr>
            <a:spLocks noGrp="1" noChangeArrowheads="1"/>
          </p:cNvSpPr>
          <p:nvPr>
            <p:ph type="body" idx="1"/>
          </p:nvPr>
        </p:nvSpPr>
        <p:spPr>
          <a:xfrm>
            <a:off x="838200" y="1676400"/>
            <a:ext cx="7848600" cy="4343400"/>
          </a:xfrm>
        </p:spPr>
        <p:txBody>
          <a:bodyPr/>
          <a:lstStyle/>
          <a:p>
            <a:r>
              <a:rPr lang="en-US" altLang="ko-KR" sz="2000"/>
              <a:t>Metrics</a:t>
            </a:r>
          </a:p>
          <a:p>
            <a:pPr lvl="1"/>
            <a:r>
              <a:rPr lang="en-US" altLang="ko-KR" sz="1800"/>
              <a:t>Due to resource limitations, the errors and failures will not be </a:t>
            </a:r>
          </a:p>
          <a:p>
            <a:pPr lvl="1">
              <a:buFont typeface="Wingdings" pitchFamily="2" charset="2"/>
              <a:buNone/>
            </a:pPr>
            <a:r>
              <a:rPr lang="en-US" altLang="ko-KR" sz="1800"/>
              <a:t>    studied. Thus, the study will be limited to correct operation only.</a:t>
            </a:r>
          </a:p>
          <a:p>
            <a:pPr lvl="1"/>
            <a:r>
              <a:rPr lang="en-US" altLang="ko-KR" sz="1800"/>
              <a:t>Resources : local computer(client), the remote computer(server), </a:t>
            </a:r>
          </a:p>
          <a:p>
            <a:pPr lvl="1">
              <a:buFont typeface="Wingdings" pitchFamily="2" charset="2"/>
              <a:buNone/>
            </a:pPr>
            <a:r>
              <a:rPr lang="en-US" altLang="ko-KR" sz="1800"/>
              <a:t>                     and the network link</a:t>
            </a:r>
          </a:p>
          <a:p>
            <a:pPr lvl="1"/>
            <a:r>
              <a:rPr lang="en-US" altLang="ko-KR" sz="1800"/>
              <a:t>Performance Metrics</a:t>
            </a:r>
          </a:p>
          <a:p>
            <a:pPr lvl="1">
              <a:buFont typeface="Wingdings" pitchFamily="2" charset="2"/>
              <a:buNone/>
            </a:pPr>
            <a:r>
              <a:rPr lang="en-US" altLang="ko-KR" sz="1800"/>
              <a:t>    - Elapsed time per call</a:t>
            </a:r>
          </a:p>
          <a:p>
            <a:pPr lvl="1">
              <a:buFont typeface="Wingdings" pitchFamily="2" charset="2"/>
              <a:buNone/>
            </a:pPr>
            <a:r>
              <a:rPr lang="en-US" altLang="ko-KR" sz="1800"/>
              <a:t>    - Maximum call rate per unit of time or equivalently, the time </a:t>
            </a:r>
          </a:p>
          <a:p>
            <a:pPr lvl="1">
              <a:buFont typeface="Wingdings" pitchFamily="2" charset="2"/>
              <a:buNone/>
            </a:pPr>
            <a:r>
              <a:rPr lang="en-US" altLang="ko-KR" sz="1800"/>
              <a:t>       required to complete a block of n successive calls</a:t>
            </a:r>
          </a:p>
          <a:p>
            <a:pPr lvl="1">
              <a:buFont typeface="Wingdings" pitchFamily="2" charset="2"/>
              <a:buNone/>
            </a:pPr>
            <a:r>
              <a:rPr lang="en-US" altLang="ko-KR" sz="1800"/>
              <a:t>    - Local CPU time per call</a:t>
            </a:r>
          </a:p>
          <a:p>
            <a:pPr lvl="1">
              <a:buFont typeface="Wingdings" pitchFamily="2" charset="2"/>
              <a:buNone/>
            </a:pPr>
            <a:r>
              <a:rPr lang="en-US" altLang="ko-KR" sz="1800"/>
              <a:t>    - Remote CPU time per call</a:t>
            </a:r>
          </a:p>
          <a:p>
            <a:pPr lvl="1">
              <a:buFont typeface="Wingdings" pitchFamily="2" charset="2"/>
              <a:buNone/>
            </a:pPr>
            <a:r>
              <a:rPr lang="en-US" altLang="ko-KR" sz="1800"/>
              <a:t>    - Number of bytes sent on the link per call</a:t>
            </a:r>
          </a:p>
        </p:txBody>
      </p:sp>
      <p:sp>
        <p:nvSpPr>
          <p:cNvPr id="313347" name="Rectangle 3"/>
          <p:cNvSpPr>
            <a:spLocks noGrp="1" noChangeArrowheads="1"/>
          </p:cNvSpPr>
          <p:nvPr>
            <p:ph type="title"/>
          </p:nvPr>
        </p:nvSpPr>
        <p:spPr>
          <a:xfrm>
            <a:off x="609600" y="587375"/>
            <a:ext cx="6477000" cy="609600"/>
          </a:xfrm>
          <a:noFill/>
          <a:ln/>
        </p:spPr>
        <p:txBody>
          <a:bodyPr/>
          <a:lstStyle/>
          <a:p>
            <a:r>
              <a:rPr lang="en-US" altLang="ko-KR" sz="2400"/>
              <a:t>Case Study 2.1 (4)</a:t>
            </a: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descr="Rectangle: Click to edit Master text styles&#10;Second level&#10;Third level&#10;Fourth level&#10;Fifth level"/>
          <p:cNvSpPr>
            <a:spLocks noGrp="1" noChangeArrowheads="1"/>
          </p:cNvSpPr>
          <p:nvPr>
            <p:ph type="body" idx="1"/>
          </p:nvPr>
        </p:nvSpPr>
        <p:spPr/>
        <p:txBody>
          <a:bodyPr/>
          <a:lstStyle/>
          <a:p>
            <a:r>
              <a:rPr lang="en-US" altLang="ko-KR" sz="2000"/>
              <a:t>Parameters</a:t>
            </a:r>
          </a:p>
          <a:p>
            <a:pPr lvl="1"/>
            <a:r>
              <a:rPr lang="en-US" altLang="ko-KR" sz="1800"/>
              <a:t>System Parameter</a:t>
            </a:r>
          </a:p>
          <a:p>
            <a:pPr lvl="2"/>
            <a:r>
              <a:rPr lang="en-US" altLang="ko-KR" sz="1600"/>
              <a:t>Speed of the local CPU, the remote CPU, and the network</a:t>
            </a:r>
          </a:p>
          <a:p>
            <a:pPr lvl="2"/>
            <a:r>
              <a:rPr lang="en-US" altLang="ko-KR" sz="1600"/>
              <a:t>Operating system overhead for interfacing with the channels</a:t>
            </a:r>
          </a:p>
          <a:p>
            <a:pPr lvl="2"/>
            <a:r>
              <a:rPr lang="en-US" altLang="ko-KR" sz="1600"/>
              <a:t>Operating system overhead for interfacing with the networks</a:t>
            </a:r>
          </a:p>
          <a:p>
            <a:pPr lvl="2"/>
            <a:r>
              <a:rPr lang="en-US" altLang="ko-KR" sz="1600"/>
              <a:t>Reliability of the network affecting the number of retransmissions required</a:t>
            </a:r>
          </a:p>
          <a:p>
            <a:pPr lvl="1"/>
            <a:r>
              <a:rPr lang="en-US" altLang="ko-KR" sz="1800"/>
              <a:t>Workload Parameters</a:t>
            </a:r>
          </a:p>
          <a:p>
            <a:pPr lvl="2"/>
            <a:r>
              <a:rPr lang="en-US" altLang="ko-KR" sz="1600"/>
              <a:t>Time between successive calls</a:t>
            </a:r>
          </a:p>
          <a:p>
            <a:pPr lvl="2"/>
            <a:r>
              <a:rPr lang="en-US" altLang="ko-KR" sz="1600"/>
              <a:t>Number and sizes of the call parameters</a:t>
            </a:r>
          </a:p>
          <a:p>
            <a:pPr lvl="2"/>
            <a:r>
              <a:rPr lang="en-US" altLang="ko-KR" sz="1600"/>
              <a:t>Number and sizes of the results</a:t>
            </a:r>
          </a:p>
          <a:p>
            <a:pPr lvl="2"/>
            <a:r>
              <a:rPr lang="en-US" altLang="ko-KR" sz="1600"/>
              <a:t>Type of channel</a:t>
            </a:r>
          </a:p>
          <a:p>
            <a:pPr lvl="2"/>
            <a:r>
              <a:rPr lang="en-US" altLang="ko-KR" sz="1600"/>
              <a:t>Other loads on the local and remote CPUs</a:t>
            </a:r>
          </a:p>
          <a:p>
            <a:pPr lvl="2"/>
            <a:r>
              <a:rPr lang="en-US" altLang="ko-KR" sz="1600"/>
              <a:t>Other loads on the network</a:t>
            </a:r>
          </a:p>
        </p:txBody>
      </p:sp>
      <p:sp>
        <p:nvSpPr>
          <p:cNvPr id="314371" name="Rectangle 3"/>
          <p:cNvSpPr>
            <a:spLocks noGrp="1" noChangeArrowheads="1"/>
          </p:cNvSpPr>
          <p:nvPr>
            <p:ph type="title"/>
          </p:nvPr>
        </p:nvSpPr>
        <p:spPr>
          <a:xfrm>
            <a:off x="609600" y="587375"/>
            <a:ext cx="6477000" cy="609600"/>
          </a:xfrm>
          <a:noFill/>
          <a:ln/>
        </p:spPr>
        <p:txBody>
          <a:bodyPr/>
          <a:lstStyle/>
          <a:p>
            <a:r>
              <a:rPr lang="en-US" altLang="ko-KR" sz="2400"/>
              <a:t>Case Study 2.1 (5)</a:t>
            </a: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descr="Rectangle: Click to edit Master text styles&#10;Second level&#10;Third level&#10;Fourth level&#10;Fifth level"/>
          <p:cNvSpPr>
            <a:spLocks noGrp="1" noChangeArrowheads="1"/>
          </p:cNvSpPr>
          <p:nvPr>
            <p:ph type="body" idx="1"/>
          </p:nvPr>
        </p:nvSpPr>
        <p:spPr/>
        <p:txBody>
          <a:bodyPr/>
          <a:lstStyle/>
          <a:p>
            <a:r>
              <a:rPr lang="en-US" altLang="ko-KR" sz="2000"/>
              <a:t>Factors</a:t>
            </a:r>
          </a:p>
          <a:p>
            <a:pPr lvl="1"/>
            <a:r>
              <a:rPr lang="en-US" altLang="ko-KR" sz="1600"/>
              <a:t>Type of channel</a:t>
            </a:r>
          </a:p>
          <a:p>
            <a:pPr lvl="1">
              <a:buFont typeface="Wingdings" pitchFamily="2" charset="2"/>
              <a:buNone/>
            </a:pPr>
            <a:r>
              <a:rPr lang="en-US" altLang="ko-KR" sz="1600"/>
              <a:t>    : Two type </a:t>
            </a:r>
            <a:r>
              <a:rPr lang="en-US" altLang="ko-KR" sz="1600">
                <a:latin typeface="Times New Roman"/>
              </a:rPr>
              <a:t>–</a:t>
            </a:r>
            <a:r>
              <a:rPr lang="en-US" altLang="ko-KR" sz="1600"/>
              <a:t> remote pipes and remote procedure calls</a:t>
            </a:r>
          </a:p>
          <a:p>
            <a:pPr lvl="1"/>
            <a:r>
              <a:rPr lang="en-US" altLang="ko-KR" sz="1600"/>
              <a:t>Speed of the network</a:t>
            </a:r>
          </a:p>
          <a:p>
            <a:pPr lvl="1">
              <a:buFont typeface="Wingdings" pitchFamily="2" charset="2"/>
              <a:buNone/>
            </a:pPr>
            <a:r>
              <a:rPr lang="en-US" altLang="ko-KR" sz="1600"/>
              <a:t>    : Two locations of the remote hosts will be used </a:t>
            </a:r>
            <a:r>
              <a:rPr lang="en-US" altLang="ko-KR" sz="1600">
                <a:latin typeface="Times New Roman"/>
              </a:rPr>
              <a:t>–</a:t>
            </a:r>
            <a:r>
              <a:rPr lang="en-US" altLang="ko-KR" sz="1600"/>
              <a:t> short distance(in the </a:t>
            </a:r>
          </a:p>
          <a:p>
            <a:pPr lvl="1">
              <a:buFont typeface="Wingdings" pitchFamily="2" charset="2"/>
              <a:buNone/>
            </a:pPr>
            <a:r>
              <a:rPr lang="en-US" altLang="ko-KR" sz="1600"/>
              <a:t>       campus) and long distance(across the country)</a:t>
            </a:r>
          </a:p>
          <a:p>
            <a:pPr lvl="1"/>
            <a:r>
              <a:rPr lang="en-US" altLang="ko-KR" sz="1600"/>
              <a:t>Sizes of the call parameters to be transferred</a:t>
            </a:r>
          </a:p>
          <a:p>
            <a:pPr lvl="1">
              <a:buFont typeface="Wingdings" pitchFamily="2" charset="2"/>
              <a:buNone/>
            </a:pPr>
            <a:r>
              <a:rPr lang="en-US" altLang="ko-KR" sz="1600"/>
              <a:t>    : Two levels will be used </a:t>
            </a:r>
            <a:r>
              <a:rPr lang="en-US" altLang="ko-KR" sz="1600">
                <a:latin typeface="Times New Roman"/>
              </a:rPr>
              <a:t>–</a:t>
            </a:r>
            <a:r>
              <a:rPr lang="en-US" altLang="ko-KR" sz="1600"/>
              <a:t> small and large</a:t>
            </a:r>
          </a:p>
          <a:p>
            <a:pPr lvl="1"/>
            <a:r>
              <a:rPr lang="en-US" altLang="ko-KR" sz="1600"/>
              <a:t>Number n of consecutive calls</a:t>
            </a:r>
          </a:p>
          <a:p>
            <a:pPr lvl="1">
              <a:buFont typeface="Wingdings" pitchFamily="2" charset="2"/>
              <a:buNone/>
            </a:pPr>
            <a:r>
              <a:rPr lang="en-US" altLang="ko-KR" sz="1600"/>
              <a:t>    : Eleven different values of n </a:t>
            </a:r>
            <a:r>
              <a:rPr lang="en-US" altLang="ko-KR" sz="1600">
                <a:latin typeface="Times New Roman"/>
              </a:rPr>
              <a:t>–</a:t>
            </a:r>
            <a:r>
              <a:rPr lang="en-US" altLang="ko-KR" sz="1600"/>
              <a:t> 1,2,4,8,16,32,</a:t>
            </a:r>
            <a:r>
              <a:rPr lang="en-US" altLang="ko-KR" sz="1600">
                <a:sym typeface="Symbol" pitchFamily="18" charset="2"/>
              </a:rPr>
              <a:t>,512,1024</a:t>
            </a:r>
          </a:p>
          <a:p>
            <a:pPr lvl="1"/>
            <a:r>
              <a:rPr lang="en-US" altLang="ko-KR" sz="1600"/>
              <a:t>All other parameters will be fixed.</a:t>
            </a:r>
          </a:p>
          <a:p>
            <a:pPr lvl="1"/>
            <a:r>
              <a:rPr lang="en-US" altLang="ko-KR" sz="1600"/>
              <a:t>The retransmissions due to network errors will be ignored.</a:t>
            </a:r>
          </a:p>
          <a:p>
            <a:pPr lvl="1"/>
            <a:r>
              <a:rPr lang="en-US" altLang="ko-KR" sz="1600"/>
              <a:t>Experiments will be conducted when there is very little other load on </a:t>
            </a:r>
          </a:p>
          <a:p>
            <a:pPr lvl="1">
              <a:buFont typeface="Wingdings" pitchFamily="2" charset="2"/>
              <a:buNone/>
            </a:pPr>
            <a:r>
              <a:rPr lang="en-US" altLang="ko-KR" sz="1600"/>
              <a:t>    the hosts and the network.</a:t>
            </a:r>
          </a:p>
        </p:txBody>
      </p:sp>
      <p:sp>
        <p:nvSpPr>
          <p:cNvPr id="315395" name="Rectangle 3"/>
          <p:cNvSpPr>
            <a:spLocks noGrp="1" noChangeArrowheads="1"/>
          </p:cNvSpPr>
          <p:nvPr>
            <p:ph type="title"/>
          </p:nvPr>
        </p:nvSpPr>
        <p:spPr>
          <a:xfrm>
            <a:off x="609600" y="587375"/>
            <a:ext cx="6477000" cy="609600"/>
          </a:xfrm>
          <a:noFill/>
          <a:ln/>
        </p:spPr>
        <p:txBody>
          <a:bodyPr/>
          <a:lstStyle/>
          <a:p>
            <a:r>
              <a:rPr lang="en-US" altLang="ko-KR" sz="2400"/>
              <a:t>Case Study 2.1 (6)</a:t>
            </a: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descr="Rectangle: Click to edit Master text styles&#10;Second level&#10;Third level&#10;Fourth level&#10;Fifth level"/>
          <p:cNvSpPr>
            <a:spLocks noGrp="1" noChangeArrowheads="1"/>
          </p:cNvSpPr>
          <p:nvPr>
            <p:ph type="body" idx="1"/>
          </p:nvPr>
        </p:nvSpPr>
        <p:spPr/>
        <p:txBody>
          <a:bodyPr/>
          <a:lstStyle/>
          <a:p>
            <a:r>
              <a:rPr lang="en-US" altLang="ko-KR" sz="2000"/>
              <a:t>Evaluation Technique</a:t>
            </a:r>
          </a:p>
          <a:p>
            <a:pPr lvl="1"/>
            <a:r>
              <a:rPr lang="en-US" altLang="ko-KR" sz="1800"/>
              <a:t>Since prototypes of both types of channels have already been </a:t>
            </a:r>
          </a:p>
          <a:p>
            <a:pPr lvl="1">
              <a:buFont typeface="Wingdings" pitchFamily="2" charset="2"/>
              <a:buNone/>
            </a:pPr>
            <a:r>
              <a:rPr lang="en-US" altLang="ko-KR" sz="1800"/>
              <a:t>    implemented, measurements will be used for evaluation.</a:t>
            </a:r>
          </a:p>
          <a:p>
            <a:pPr lvl="1"/>
            <a:r>
              <a:rPr lang="en-US" altLang="ko-KR" sz="1800"/>
              <a:t>Analytical modeling will be used to justify the consistency of </a:t>
            </a:r>
          </a:p>
          <a:p>
            <a:pPr lvl="1">
              <a:buFont typeface="Wingdings" pitchFamily="2" charset="2"/>
              <a:buNone/>
            </a:pPr>
            <a:r>
              <a:rPr lang="en-US" altLang="ko-KR" sz="1800"/>
              <a:t>    measured values for different parameters.</a:t>
            </a:r>
          </a:p>
          <a:p>
            <a:pPr lvl="1">
              <a:buFont typeface="Wingdings" pitchFamily="2" charset="2"/>
              <a:buNone/>
            </a:pPr>
            <a:endParaRPr lang="en-US" altLang="ko-KR" sz="1800"/>
          </a:p>
          <a:p>
            <a:r>
              <a:rPr lang="en-US" altLang="ko-KR" sz="2000"/>
              <a:t>Workload </a:t>
            </a:r>
          </a:p>
          <a:p>
            <a:pPr lvl="1"/>
            <a:r>
              <a:rPr lang="en-US" altLang="ko-KR" sz="1800"/>
              <a:t>A synthetic program generating the specified types of channel </a:t>
            </a:r>
          </a:p>
          <a:p>
            <a:pPr lvl="1">
              <a:buFont typeface="Wingdings" pitchFamily="2" charset="2"/>
              <a:buNone/>
            </a:pPr>
            <a:r>
              <a:rPr lang="en-US" altLang="ko-KR" sz="1800"/>
              <a:t>    requests</a:t>
            </a:r>
          </a:p>
          <a:p>
            <a:pPr lvl="1"/>
            <a:r>
              <a:rPr lang="en-US" altLang="ko-KR" sz="1800"/>
              <a:t>This program will also monitor the resources consumed and log </a:t>
            </a:r>
          </a:p>
          <a:p>
            <a:pPr lvl="1">
              <a:buFont typeface="Wingdings" pitchFamily="2" charset="2"/>
              <a:buNone/>
            </a:pPr>
            <a:r>
              <a:rPr lang="en-US" altLang="ko-KR" sz="1800"/>
              <a:t>    the measured results(using Null channel requests).</a:t>
            </a:r>
          </a:p>
        </p:txBody>
      </p:sp>
      <p:sp>
        <p:nvSpPr>
          <p:cNvPr id="316419" name="Rectangle 3"/>
          <p:cNvSpPr>
            <a:spLocks noGrp="1" noChangeArrowheads="1"/>
          </p:cNvSpPr>
          <p:nvPr>
            <p:ph type="title"/>
          </p:nvPr>
        </p:nvSpPr>
        <p:spPr>
          <a:xfrm>
            <a:off x="609600" y="587375"/>
            <a:ext cx="6477000" cy="609600"/>
          </a:xfrm>
          <a:noFill/>
          <a:ln/>
        </p:spPr>
        <p:txBody>
          <a:bodyPr/>
          <a:lstStyle/>
          <a:p>
            <a:r>
              <a:rPr lang="en-US" altLang="ko-KR" sz="2400"/>
              <a:t>Case Study 2.1 (7)</a:t>
            </a: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descr="Rectangle: Click to edit Master text styles&#10;Second level&#10;Third level&#10;Fourth level&#10;Fifth level"/>
          <p:cNvSpPr>
            <a:spLocks noGrp="1" noChangeArrowheads="1"/>
          </p:cNvSpPr>
          <p:nvPr>
            <p:ph type="body" idx="1"/>
          </p:nvPr>
        </p:nvSpPr>
        <p:spPr/>
        <p:txBody>
          <a:bodyPr/>
          <a:lstStyle/>
          <a:p>
            <a:r>
              <a:rPr lang="en-US" altLang="ko-KR" sz="2000"/>
              <a:t>Experimental Design</a:t>
            </a:r>
          </a:p>
          <a:p>
            <a:pPr lvl="1"/>
            <a:r>
              <a:rPr lang="en-US" altLang="ko-KR" sz="1800"/>
              <a:t>A full factorial experimental design with 2</a:t>
            </a:r>
            <a:r>
              <a:rPr lang="en-US" altLang="ko-KR" sz="1800" baseline="30000"/>
              <a:t>3</a:t>
            </a:r>
            <a:r>
              <a:rPr lang="en-US" altLang="ko-KR" sz="1800">
                <a:sym typeface="Symbol" pitchFamily="18" charset="2"/>
              </a:rPr>
              <a:t></a:t>
            </a:r>
            <a:r>
              <a:rPr lang="en-US" altLang="ko-KR" sz="1800"/>
              <a:t>11=88 experiments will be used for the initial study.</a:t>
            </a:r>
          </a:p>
          <a:p>
            <a:pPr lvl="1"/>
            <a:endParaRPr lang="en-US" altLang="ko-KR" sz="1800"/>
          </a:p>
          <a:p>
            <a:r>
              <a:rPr lang="en-US" altLang="ko-KR" sz="2000"/>
              <a:t>Data Analysis</a:t>
            </a:r>
          </a:p>
          <a:p>
            <a:pPr lvl="1"/>
            <a:r>
              <a:rPr lang="en-US" altLang="ko-KR" sz="1800"/>
              <a:t>Analysis of variance will be used to quantify the effects of the first three factors and regression will be used to quantify the effects of the number n of successive calls.</a:t>
            </a:r>
          </a:p>
          <a:p>
            <a:pPr lvl="1"/>
            <a:endParaRPr lang="en-US" altLang="ko-KR" sz="1800"/>
          </a:p>
          <a:p>
            <a:r>
              <a:rPr lang="en-US" altLang="ko-KR" sz="2000"/>
              <a:t>Data Presentation</a:t>
            </a:r>
          </a:p>
          <a:p>
            <a:pPr lvl="1"/>
            <a:r>
              <a:rPr lang="en-US" altLang="ko-KR" sz="1800"/>
              <a:t>The final results will be plotted as a function of the block size n.</a:t>
            </a:r>
          </a:p>
        </p:txBody>
      </p:sp>
      <p:sp>
        <p:nvSpPr>
          <p:cNvPr id="317443" name="Rectangle 3"/>
          <p:cNvSpPr>
            <a:spLocks noGrp="1" noChangeArrowheads="1"/>
          </p:cNvSpPr>
          <p:nvPr>
            <p:ph type="title"/>
          </p:nvPr>
        </p:nvSpPr>
        <p:spPr>
          <a:xfrm>
            <a:off x="609600" y="587375"/>
            <a:ext cx="6477000" cy="609600"/>
          </a:xfrm>
          <a:noFill/>
          <a:ln/>
        </p:spPr>
        <p:txBody>
          <a:bodyPr/>
          <a:lstStyle/>
          <a:p>
            <a:r>
              <a:rPr lang="en-US" altLang="ko-KR" sz="2400"/>
              <a:t>Case Study 2.1 (8)</a:t>
            </a: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Grp="1" noChangeArrowheads="1"/>
          </p:cNvSpPr>
          <p:nvPr>
            <p:ph type="title"/>
          </p:nvPr>
        </p:nvSpPr>
        <p:spPr>
          <a:xfrm>
            <a:off x="685800" y="304800"/>
            <a:ext cx="6248400" cy="1066800"/>
          </a:xfrm>
        </p:spPr>
        <p:txBody>
          <a:bodyPr/>
          <a:lstStyle/>
          <a:p>
            <a:endParaRPr lang="en-US" altLang="ko-KR"/>
          </a:p>
        </p:txBody>
      </p:sp>
      <p:sp>
        <p:nvSpPr>
          <p:cNvPr id="318467" name="Rectangle 3" descr="Rectangle: Click to edit Master text styles&#10;Second level&#10;Third level&#10;Fourth level&#10;Fifth level"/>
          <p:cNvSpPr>
            <a:spLocks noGrp="1" noChangeArrowheads="1"/>
          </p:cNvSpPr>
          <p:nvPr>
            <p:ph type="body" idx="1"/>
          </p:nvPr>
        </p:nvSpPr>
        <p:spPr/>
        <p:txBody>
          <a:bodyPr/>
          <a:lstStyle/>
          <a:p>
            <a:pPr>
              <a:buFont typeface="Wingdings" pitchFamily="2" charset="2"/>
              <a:buNone/>
            </a:pPr>
            <a:endParaRPr lang="en-US" altLang="ko-KR"/>
          </a:p>
          <a:p>
            <a:pPr>
              <a:buFont typeface="Wingdings" pitchFamily="2" charset="2"/>
              <a:buNone/>
            </a:pPr>
            <a:endParaRPr lang="en-US" altLang="ko-KR"/>
          </a:p>
          <a:p>
            <a:pPr>
              <a:buFont typeface="Wingdings" pitchFamily="2" charset="2"/>
              <a:buNone/>
            </a:pPr>
            <a:r>
              <a:rPr lang="en-US" altLang="ko-KR"/>
              <a:t>Chapter. 3 Selection of Techniques and Metrics</a:t>
            </a:r>
            <a:endParaRPr lang="ko-KR" altLang="en-US"/>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noChangeArrowheads="1"/>
          </p:cNvSpPr>
          <p:nvPr>
            <p:ph type="title"/>
          </p:nvPr>
        </p:nvSpPr>
        <p:spPr>
          <a:xfrm>
            <a:off x="609600" y="587375"/>
            <a:ext cx="6781800" cy="609600"/>
          </a:xfrm>
        </p:spPr>
        <p:txBody>
          <a:bodyPr/>
          <a:lstStyle/>
          <a:p>
            <a:r>
              <a:rPr lang="en-US" altLang="ko-KR" sz="2300"/>
              <a:t>3.1 Selecting an Evaluation Technique (1)</a:t>
            </a:r>
          </a:p>
        </p:txBody>
      </p:sp>
      <p:sp>
        <p:nvSpPr>
          <p:cNvPr id="319491" name="Rectangle 3" descr="Rectangle: Click to edit Master text styles&#10;Second level&#10;Third level&#10;Fourth level&#10;Fifth level"/>
          <p:cNvSpPr>
            <a:spLocks noGrp="1" noChangeArrowheads="1"/>
          </p:cNvSpPr>
          <p:nvPr>
            <p:ph type="body" idx="1"/>
          </p:nvPr>
        </p:nvSpPr>
        <p:spPr>
          <a:xfrm>
            <a:off x="838200" y="1447800"/>
            <a:ext cx="7772400" cy="481013"/>
          </a:xfrm>
        </p:spPr>
        <p:txBody>
          <a:bodyPr/>
          <a:lstStyle/>
          <a:p>
            <a:r>
              <a:rPr lang="en-US" altLang="ko-KR" sz="2000"/>
              <a:t>Table 3.1 Criteria for Selecting an Evaluation Technique</a:t>
            </a:r>
          </a:p>
        </p:txBody>
      </p:sp>
      <p:sp>
        <p:nvSpPr>
          <p:cNvPr id="319492" name="Text Box 4"/>
          <p:cNvSpPr txBox="1">
            <a:spLocks noChangeArrowheads="1"/>
          </p:cNvSpPr>
          <p:nvPr/>
        </p:nvSpPr>
        <p:spPr bwMode="auto">
          <a:xfrm>
            <a:off x="1219200" y="2438400"/>
            <a:ext cx="1676400" cy="304800"/>
          </a:xfrm>
          <a:prstGeom prst="rect">
            <a:avLst/>
          </a:prstGeom>
          <a:noFill/>
          <a:ln w="9525">
            <a:noFill/>
            <a:miter lim="800000"/>
            <a:headEnd/>
            <a:tailEnd/>
          </a:ln>
          <a:effectLst/>
        </p:spPr>
        <p:txBody>
          <a:bodyPr>
            <a:spAutoFit/>
          </a:bodyPr>
          <a:lstStyle/>
          <a:p>
            <a:pPr algn="ctr">
              <a:spcBef>
                <a:spcPct val="50000"/>
              </a:spcBef>
            </a:pPr>
            <a:r>
              <a:rPr lang="en-US" altLang="ko-KR" sz="1400">
                <a:latin typeface="굴림" pitchFamily="34" charset="-127"/>
              </a:rPr>
              <a:t>Criterion</a:t>
            </a:r>
          </a:p>
        </p:txBody>
      </p:sp>
      <p:sp>
        <p:nvSpPr>
          <p:cNvPr id="319493" name="Text Box 5"/>
          <p:cNvSpPr txBox="1">
            <a:spLocks noChangeArrowheads="1"/>
          </p:cNvSpPr>
          <p:nvPr/>
        </p:nvSpPr>
        <p:spPr bwMode="auto">
          <a:xfrm>
            <a:off x="1219200" y="3200400"/>
            <a:ext cx="1676400" cy="304800"/>
          </a:xfrm>
          <a:prstGeom prst="rect">
            <a:avLst/>
          </a:prstGeom>
          <a:noFill/>
          <a:ln w="9525">
            <a:noFill/>
            <a:miter lim="800000"/>
            <a:headEnd/>
            <a:tailEnd/>
          </a:ln>
          <a:effectLst/>
        </p:spPr>
        <p:txBody>
          <a:bodyPr>
            <a:spAutoFit/>
          </a:bodyPr>
          <a:lstStyle/>
          <a:p>
            <a:pPr>
              <a:spcBef>
                <a:spcPct val="50000"/>
              </a:spcBef>
            </a:pPr>
            <a:r>
              <a:rPr lang="en-US" altLang="ko-KR" sz="1400">
                <a:latin typeface="굴림" pitchFamily="34" charset="-127"/>
              </a:rPr>
              <a:t>2. Time Required</a:t>
            </a:r>
          </a:p>
        </p:txBody>
      </p:sp>
      <p:sp>
        <p:nvSpPr>
          <p:cNvPr id="319494" name="Text Box 6"/>
          <p:cNvSpPr txBox="1">
            <a:spLocks noChangeArrowheads="1"/>
          </p:cNvSpPr>
          <p:nvPr/>
        </p:nvSpPr>
        <p:spPr bwMode="auto">
          <a:xfrm>
            <a:off x="1219200" y="4343400"/>
            <a:ext cx="1676400" cy="496888"/>
          </a:xfrm>
          <a:prstGeom prst="rect">
            <a:avLst/>
          </a:prstGeom>
          <a:noFill/>
          <a:ln w="9525">
            <a:noFill/>
            <a:miter lim="800000"/>
            <a:headEnd/>
            <a:tailEnd/>
          </a:ln>
          <a:effectLst/>
        </p:spPr>
        <p:txBody>
          <a:bodyPr>
            <a:spAutoFit/>
          </a:bodyPr>
          <a:lstStyle/>
          <a:p>
            <a:pPr>
              <a:lnSpc>
                <a:spcPct val="70000"/>
              </a:lnSpc>
              <a:spcBef>
                <a:spcPct val="50000"/>
              </a:spcBef>
            </a:pPr>
            <a:r>
              <a:rPr lang="en-US" altLang="ko-KR" sz="1400">
                <a:latin typeface="굴림" pitchFamily="34" charset="-127"/>
              </a:rPr>
              <a:t>5. Trade-off </a:t>
            </a:r>
          </a:p>
          <a:p>
            <a:pPr>
              <a:lnSpc>
                <a:spcPct val="70000"/>
              </a:lnSpc>
              <a:spcBef>
                <a:spcPct val="50000"/>
              </a:spcBef>
            </a:pPr>
            <a:r>
              <a:rPr lang="en-US" altLang="ko-KR" sz="1400">
                <a:latin typeface="굴림" pitchFamily="34" charset="-127"/>
              </a:rPr>
              <a:t>    evaluation</a:t>
            </a:r>
          </a:p>
        </p:txBody>
      </p:sp>
      <p:sp>
        <p:nvSpPr>
          <p:cNvPr id="319495" name="Text Box 7"/>
          <p:cNvSpPr txBox="1">
            <a:spLocks noChangeArrowheads="1"/>
          </p:cNvSpPr>
          <p:nvPr/>
        </p:nvSpPr>
        <p:spPr bwMode="auto">
          <a:xfrm>
            <a:off x="1219200" y="2819400"/>
            <a:ext cx="1676400" cy="304800"/>
          </a:xfrm>
          <a:prstGeom prst="rect">
            <a:avLst/>
          </a:prstGeom>
          <a:noFill/>
          <a:ln w="9525">
            <a:noFill/>
            <a:miter lim="800000"/>
            <a:headEnd/>
            <a:tailEnd/>
          </a:ln>
          <a:effectLst/>
        </p:spPr>
        <p:txBody>
          <a:bodyPr>
            <a:spAutoFit/>
          </a:bodyPr>
          <a:lstStyle/>
          <a:p>
            <a:pPr>
              <a:spcBef>
                <a:spcPct val="50000"/>
              </a:spcBef>
            </a:pPr>
            <a:r>
              <a:rPr lang="en-US" altLang="ko-KR" sz="1400">
                <a:latin typeface="굴림" pitchFamily="34" charset="-127"/>
              </a:rPr>
              <a:t>1. Stage</a:t>
            </a:r>
          </a:p>
        </p:txBody>
      </p:sp>
      <p:sp>
        <p:nvSpPr>
          <p:cNvPr id="319496" name="Text Box 8"/>
          <p:cNvSpPr txBox="1">
            <a:spLocks noChangeArrowheads="1"/>
          </p:cNvSpPr>
          <p:nvPr/>
        </p:nvSpPr>
        <p:spPr bwMode="auto">
          <a:xfrm>
            <a:off x="1219200" y="3581400"/>
            <a:ext cx="1676400" cy="304800"/>
          </a:xfrm>
          <a:prstGeom prst="rect">
            <a:avLst/>
          </a:prstGeom>
          <a:noFill/>
          <a:ln w="9525">
            <a:noFill/>
            <a:miter lim="800000"/>
            <a:headEnd/>
            <a:tailEnd/>
          </a:ln>
          <a:effectLst/>
        </p:spPr>
        <p:txBody>
          <a:bodyPr>
            <a:spAutoFit/>
          </a:bodyPr>
          <a:lstStyle/>
          <a:p>
            <a:pPr>
              <a:spcBef>
                <a:spcPct val="50000"/>
              </a:spcBef>
            </a:pPr>
            <a:r>
              <a:rPr lang="en-US" altLang="ko-KR" sz="1400">
                <a:latin typeface="굴림" pitchFamily="34" charset="-127"/>
              </a:rPr>
              <a:t>3. Tools</a:t>
            </a:r>
          </a:p>
        </p:txBody>
      </p:sp>
      <p:sp>
        <p:nvSpPr>
          <p:cNvPr id="319497" name="Text Box 9"/>
          <p:cNvSpPr txBox="1">
            <a:spLocks noChangeArrowheads="1"/>
          </p:cNvSpPr>
          <p:nvPr/>
        </p:nvSpPr>
        <p:spPr bwMode="auto">
          <a:xfrm>
            <a:off x="1219200" y="3962400"/>
            <a:ext cx="1676400" cy="304800"/>
          </a:xfrm>
          <a:prstGeom prst="rect">
            <a:avLst/>
          </a:prstGeom>
          <a:noFill/>
          <a:ln w="9525">
            <a:noFill/>
            <a:miter lim="800000"/>
            <a:headEnd/>
            <a:tailEnd/>
          </a:ln>
          <a:effectLst/>
        </p:spPr>
        <p:txBody>
          <a:bodyPr>
            <a:spAutoFit/>
          </a:bodyPr>
          <a:lstStyle/>
          <a:p>
            <a:pPr>
              <a:spcBef>
                <a:spcPct val="50000"/>
              </a:spcBef>
            </a:pPr>
            <a:r>
              <a:rPr lang="en-US" altLang="ko-KR" sz="1400">
                <a:latin typeface="굴림" pitchFamily="34" charset="-127"/>
              </a:rPr>
              <a:t>4. Accuracy</a:t>
            </a:r>
          </a:p>
        </p:txBody>
      </p:sp>
      <p:sp>
        <p:nvSpPr>
          <p:cNvPr id="319498" name="Text Box 10"/>
          <p:cNvSpPr txBox="1">
            <a:spLocks noChangeArrowheads="1"/>
          </p:cNvSpPr>
          <p:nvPr/>
        </p:nvSpPr>
        <p:spPr bwMode="auto">
          <a:xfrm>
            <a:off x="1219200" y="4953000"/>
            <a:ext cx="1676400" cy="304800"/>
          </a:xfrm>
          <a:prstGeom prst="rect">
            <a:avLst/>
          </a:prstGeom>
          <a:noFill/>
          <a:ln w="9525">
            <a:noFill/>
            <a:miter lim="800000"/>
            <a:headEnd/>
            <a:tailEnd/>
          </a:ln>
          <a:effectLst/>
        </p:spPr>
        <p:txBody>
          <a:bodyPr>
            <a:spAutoFit/>
          </a:bodyPr>
          <a:lstStyle/>
          <a:p>
            <a:pPr>
              <a:spcBef>
                <a:spcPct val="50000"/>
              </a:spcBef>
            </a:pPr>
            <a:r>
              <a:rPr lang="en-US" altLang="ko-KR" sz="1400">
                <a:latin typeface="굴림" pitchFamily="34" charset="-127"/>
              </a:rPr>
              <a:t>6. Cost</a:t>
            </a:r>
          </a:p>
        </p:txBody>
      </p:sp>
      <p:sp>
        <p:nvSpPr>
          <p:cNvPr id="319499" name="Text Box 11"/>
          <p:cNvSpPr txBox="1">
            <a:spLocks noChangeArrowheads="1"/>
          </p:cNvSpPr>
          <p:nvPr/>
        </p:nvSpPr>
        <p:spPr bwMode="auto">
          <a:xfrm>
            <a:off x="1219200" y="5334000"/>
            <a:ext cx="1676400" cy="304800"/>
          </a:xfrm>
          <a:prstGeom prst="rect">
            <a:avLst/>
          </a:prstGeom>
          <a:noFill/>
          <a:ln w="9525">
            <a:noFill/>
            <a:miter lim="800000"/>
            <a:headEnd/>
            <a:tailEnd/>
          </a:ln>
          <a:effectLst/>
        </p:spPr>
        <p:txBody>
          <a:bodyPr>
            <a:spAutoFit/>
          </a:bodyPr>
          <a:lstStyle/>
          <a:p>
            <a:pPr>
              <a:spcBef>
                <a:spcPct val="50000"/>
              </a:spcBef>
            </a:pPr>
            <a:r>
              <a:rPr lang="en-US" altLang="ko-KR" sz="1400">
                <a:latin typeface="굴림" pitchFamily="34" charset="-127"/>
              </a:rPr>
              <a:t>7. Saleability</a:t>
            </a:r>
          </a:p>
        </p:txBody>
      </p:sp>
      <p:sp>
        <p:nvSpPr>
          <p:cNvPr id="319500" name="Text Box 12"/>
          <p:cNvSpPr txBox="1">
            <a:spLocks noChangeArrowheads="1"/>
          </p:cNvSpPr>
          <p:nvPr/>
        </p:nvSpPr>
        <p:spPr bwMode="auto">
          <a:xfrm>
            <a:off x="2895600" y="2209800"/>
            <a:ext cx="1524000" cy="517525"/>
          </a:xfrm>
          <a:prstGeom prst="rect">
            <a:avLst/>
          </a:prstGeom>
          <a:noFill/>
          <a:ln w="9525">
            <a:noFill/>
            <a:miter lim="800000"/>
            <a:headEnd/>
            <a:tailEnd/>
          </a:ln>
          <a:effectLst/>
        </p:spPr>
        <p:txBody>
          <a:bodyPr>
            <a:spAutoFit/>
          </a:bodyPr>
          <a:lstStyle/>
          <a:p>
            <a:pPr algn="ctr">
              <a:spcBef>
                <a:spcPct val="50000"/>
              </a:spcBef>
            </a:pPr>
            <a:r>
              <a:rPr lang="en-US" altLang="ko-KR" sz="1400">
                <a:latin typeface="굴림" pitchFamily="34" charset="-127"/>
              </a:rPr>
              <a:t>Analytical Modeling</a:t>
            </a:r>
          </a:p>
        </p:txBody>
      </p:sp>
      <p:sp>
        <p:nvSpPr>
          <p:cNvPr id="319501" name="Text Box 13"/>
          <p:cNvSpPr txBox="1">
            <a:spLocks noChangeArrowheads="1"/>
          </p:cNvSpPr>
          <p:nvPr/>
        </p:nvSpPr>
        <p:spPr bwMode="auto">
          <a:xfrm>
            <a:off x="3200400" y="2819400"/>
            <a:ext cx="1143000" cy="304800"/>
          </a:xfrm>
          <a:prstGeom prst="rect">
            <a:avLst/>
          </a:prstGeom>
          <a:noFill/>
          <a:ln w="9525">
            <a:noFill/>
            <a:miter lim="800000"/>
            <a:headEnd/>
            <a:tailEnd/>
          </a:ln>
          <a:effectLst/>
        </p:spPr>
        <p:txBody>
          <a:bodyPr>
            <a:spAutoFit/>
          </a:bodyPr>
          <a:lstStyle/>
          <a:p>
            <a:pPr>
              <a:spcBef>
                <a:spcPct val="50000"/>
              </a:spcBef>
            </a:pPr>
            <a:r>
              <a:rPr lang="en-US" altLang="ko-KR" sz="1400">
                <a:latin typeface="굴림" pitchFamily="34" charset="-127"/>
              </a:rPr>
              <a:t>Any</a:t>
            </a:r>
          </a:p>
        </p:txBody>
      </p:sp>
      <p:sp>
        <p:nvSpPr>
          <p:cNvPr id="319502" name="Text Box 14"/>
          <p:cNvSpPr txBox="1">
            <a:spLocks noChangeArrowheads="1"/>
          </p:cNvSpPr>
          <p:nvPr/>
        </p:nvSpPr>
        <p:spPr bwMode="auto">
          <a:xfrm>
            <a:off x="3200400" y="3581400"/>
            <a:ext cx="1143000" cy="304800"/>
          </a:xfrm>
          <a:prstGeom prst="rect">
            <a:avLst/>
          </a:prstGeom>
          <a:noFill/>
          <a:ln w="9525">
            <a:noFill/>
            <a:miter lim="800000"/>
            <a:headEnd/>
            <a:tailEnd/>
          </a:ln>
          <a:effectLst/>
        </p:spPr>
        <p:txBody>
          <a:bodyPr>
            <a:spAutoFit/>
          </a:bodyPr>
          <a:lstStyle/>
          <a:p>
            <a:pPr>
              <a:spcBef>
                <a:spcPct val="50000"/>
              </a:spcBef>
            </a:pPr>
            <a:r>
              <a:rPr lang="en-US" altLang="ko-KR" sz="1400">
                <a:latin typeface="굴림" pitchFamily="34" charset="-127"/>
              </a:rPr>
              <a:t>Analysts</a:t>
            </a:r>
          </a:p>
        </p:txBody>
      </p:sp>
      <p:sp>
        <p:nvSpPr>
          <p:cNvPr id="319503" name="Text Box 15"/>
          <p:cNvSpPr txBox="1">
            <a:spLocks noChangeArrowheads="1"/>
          </p:cNvSpPr>
          <p:nvPr/>
        </p:nvSpPr>
        <p:spPr bwMode="auto">
          <a:xfrm>
            <a:off x="3200400" y="3200400"/>
            <a:ext cx="1143000" cy="304800"/>
          </a:xfrm>
          <a:prstGeom prst="rect">
            <a:avLst/>
          </a:prstGeom>
          <a:noFill/>
          <a:ln w="9525">
            <a:noFill/>
            <a:miter lim="800000"/>
            <a:headEnd/>
            <a:tailEnd/>
          </a:ln>
          <a:effectLst/>
        </p:spPr>
        <p:txBody>
          <a:bodyPr>
            <a:spAutoFit/>
          </a:bodyPr>
          <a:lstStyle/>
          <a:p>
            <a:pPr>
              <a:spcBef>
                <a:spcPct val="50000"/>
              </a:spcBef>
            </a:pPr>
            <a:r>
              <a:rPr lang="en-US" altLang="ko-KR" sz="1400">
                <a:latin typeface="굴림" pitchFamily="34" charset="-127"/>
              </a:rPr>
              <a:t>Small</a:t>
            </a:r>
          </a:p>
        </p:txBody>
      </p:sp>
      <p:sp>
        <p:nvSpPr>
          <p:cNvPr id="319504" name="Text Box 16"/>
          <p:cNvSpPr txBox="1">
            <a:spLocks noChangeArrowheads="1"/>
          </p:cNvSpPr>
          <p:nvPr/>
        </p:nvSpPr>
        <p:spPr bwMode="auto">
          <a:xfrm>
            <a:off x="3200400" y="3962400"/>
            <a:ext cx="1143000" cy="304800"/>
          </a:xfrm>
          <a:prstGeom prst="rect">
            <a:avLst/>
          </a:prstGeom>
          <a:noFill/>
          <a:ln w="9525">
            <a:noFill/>
            <a:miter lim="800000"/>
            <a:headEnd/>
            <a:tailEnd/>
          </a:ln>
          <a:effectLst/>
        </p:spPr>
        <p:txBody>
          <a:bodyPr>
            <a:spAutoFit/>
          </a:bodyPr>
          <a:lstStyle/>
          <a:p>
            <a:pPr>
              <a:spcBef>
                <a:spcPct val="50000"/>
              </a:spcBef>
            </a:pPr>
            <a:r>
              <a:rPr lang="en-US" altLang="ko-KR" sz="1400">
                <a:latin typeface="굴림" pitchFamily="34" charset="-127"/>
              </a:rPr>
              <a:t>Low</a:t>
            </a:r>
          </a:p>
        </p:txBody>
      </p:sp>
      <p:sp>
        <p:nvSpPr>
          <p:cNvPr id="319505" name="Text Box 17"/>
          <p:cNvSpPr txBox="1">
            <a:spLocks noChangeArrowheads="1"/>
          </p:cNvSpPr>
          <p:nvPr/>
        </p:nvSpPr>
        <p:spPr bwMode="auto">
          <a:xfrm>
            <a:off x="3200400" y="4343400"/>
            <a:ext cx="1143000" cy="304800"/>
          </a:xfrm>
          <a:prstGeom prst="rect">
            <a:avLst/>
          </a:prstGeom>
          <a:noFill/>
          <a:ln w="9525">
            <a:noFill/>
            <a:miter lim="800000"/>
            <a:headEnd/>
            <a:tailEnd/>
          </a:ln>
          <a:effectLst/>
        </p:spPr>
        <p:txBody>
          <a:bodyPr>
            <a:spAutoFit/>
          </a:bodyPr>
          <a:lstStyle/>
          <a:p>
            <a:pPr>
              <a:spcBef>
                <a:spcPct val="50000"/>
              </a:spcBef>
            </a:pPr>
            <a:r>
              <a:rPr lang="en-US" altLang="ko-KR" sz="1400">
                <a:latin typeface="굴림" pitchFamily="34" charset="-127"/>
              </a:rPr>
              <a:t>Easy</a:t>
            </a:r>
          </a:p>
        </p:txBody>
      </p:sp>
      <p:sp>
        <p:nvSpPr>
          <p:cNvPr id="319506" name="Text Box 18"/>
          <p:cNvSpPr txBox="1">
            <a:spLocks noChangeArrowheads="1"/>
          </p:cNvSpPr>
          <p:nvPr/>
        </p:nvSpPr>
        <p:spPr bwMode="auto">
          <a:xfrm>
            <a:off x="3200400" y="4953000"/>
            <a:ext cx="1143000" cy="304800"/>
          </a:xfrm>
          <a:prstGeom prst="rect">
            <a:avLst/>
          </a:prstGeom>
          <a:noFill/>
          <a:ln w="9525">
            <a:noFill/>
            <a:miter lim="800000"/>
            <a:headEnd/>
            <a:tailEnd/>
          </a:ln>
          <a:effectLst/>
        </p:spPr>
        <p:txBody>
          <a:bodyPr>
            <a:spAutoFit/>
          </a:bodyPr>
          <a:lstStyle/>
          <a:p>
            <a:pPr>
              <a:spcBef>
                <a:spcPct val="50000"/>
              </a:spcBef>
            </a:pPr>
            <a:r>
              <a:rPr lang="en-US" altLang="ko-KR" sz="1400">
                <a:latin typeface="굴림" pitchFamily="34" charset="-127"/>
              </a:rPr>
              <a:t>Small</a:t>
            </a:r>
          </a:p>
        </p:txBody>
      </p:sp>
      <p:sp>
        <p:nvSpPr>
          <p:cNvPr id="319507" name="Text Box 19"/>
          <p:cNvSpPr txBox="1">
            <a:spLocks noChangeArrowheads="1"/>
          </p:cNvSpPr>
          <p:nvPr/>
        </p:nvSpPr>
        <p:spPr bwMode="auto">
          <a:xfrm>
            <a:off x="3200400" y="5334000"/>
            <a:ext cx="1143000" cy="304800"/>
          </a:xfrm>
          <a:prstGeom prst="rect">
            <a:avLst/>
          </a:prstGeom>
          <a:noFill/>
          <a:ln w="9525">
            <a:noFill/>
            <a:miter lim="800000"/>
            <a:headEnd/>
            <a:tailEnd/>
          </a:ln>
          <a:effectLst/>
        </p:spPr>
        <p:txBody>
          <a:bodyPr>
            <a:spAutoFit/>
          </a:bodyPr>
          <a:lstStyle/>
          <a:p>
            <a:pPr>
              <a:spcBef>
                <a:spcPct val="50000"/>
              </a:spcBef>
            </a:pPr>
            <a:r>
              <a:rPr lang="en-US" altLang="ko-KR" sz="1400">
                <a:latin typeface="굴림" pitchFamily="34" charset="-127"/>
              </a:rPr>
              <a:t>Low</a:t>
            </a:r>
          </a:p>
        </p:txBody>
      </p:sp>
      <p:sp>
        <p:nvSpPr>
          <p:cNvPr id="319508" name="Text Box 20"/>
          <p:cNvSpPr txBox="1">
            <a:spLocks noChangeArrowheads="1"/>
          </p:cNvSpPr>
          <p:nvPr/>
        </p:nvSpPr>
        <p:spPr bwMode="auto">
          <a:xfrm>
            <a:off x="4724400" y="2438400"/>
            <a:ext cx="1219200" cy="304800"/>
          </a:xfrm>
          <a:prstGeom prst="rect">
            <a:avLst/>
          </a:prstGeom>
          <a:noFill/>
          <a:ln w="9525">
            <a:noFill/>
            <a:miter lim="800000"/>
            <a:headEnd/>
            <a:tailEnd/>
          </a:ln>
          <a:effectLst/>
        </p:spPr>
        <p:txBody>
          <a:bodyPr>
            <a:spAutoFit/>
          </a:bodyPr>
          <a:lstStyle/>
          <a:p>
            <a:pPr>
              <a:spcBef>
                <a:spcPct val="50000"/>
              </a:spcBef>
            </a:pPr>
            <a:r>
              <a:rPr lang="en-US" altLang="ko-KR" sz="1400">
                <a:latin typeface="굴림" pitchFamily="34" charset="-127"/>
              </a:rPr>
              <a:t>Simulation</a:t>
            </a:r>
          </a:p>
        </p:txBody>
      </p:sp>
      <p:sp>
        <p:nvSpPr>
          <p:cNvPr id="319509" name="Text Box 21"/>
          <p:cNvSpPr txBox="1">
            <a:spLocks noChangeArrowheads="1"/>
          </p:cNvSpPr>
          <p:nvPr/>
        </p:nvSpPr>
        <p:spPr bwMode="auto">
          <a:xfrm>
            <a:off x="4724400" y="3200400"/>
            <a:ext cx="1219200" cy="304800"/>
          </a:xfrm>
          <a:prstGeom prst="rect">
            <a:avLst/>
          </a:prstGeom>
          <a:noFill/>
          <a:ln w="9525">
            <a:noFill/>
            <a:miter lim="800000"/>
            <a:headEnd/>
            <a:tailEnd/>
          </a:ln>
          <a:effectLst/>
        </p:spPr>
        <p:txBody>
          <a:bodyPr>
            <a:spAutoFit/>
          </a:bodyPr>
          <a:lstStyle/>
          <a:p>
            <a:pPr>
              <a:spcBef>
                <a:spcPct val="50000"/>
              </a:spcBef>
            </a:pPr>
            <a:r>
              <a:rPr lang="en-US" altLang="ko-KR" sz="1400">
                <a:latin typeface="굴림" pitchFamily="34" charset="-127"/>
              </a:rPr>
              <a:t>Medium</a:t>
            </a:r>
          </a:p>
        </p:txBody>
      </p:sp>
      <p:sp>
        <p:nvSpPr>
          <p:cNvPr id="319510" name="Text Box 22"/>
          <p:cNvSpPr txBox="1">
            <a:spLocks noChangeArrowheads="1"/>
          </p:cNvSpPr>
          <p:nvPr/>
        </p:nvSpPr>
        <p:spPr bwMode="auto">
          <a:xfrm>
            <a:off x="4724400" y="2819400"/>
            <a:ext cx="1219200" cy="304800"/>
          </a:xfrm>
          <a:prstGeom prst="rect">
            <a:avLst/>
          </a:prstGeom>
          <a:noFill/>
          <a:ln w="9525">
            <a:noFill/>
            <a:miter lim="800000"/>
            <a:headEnd/>
            <a:tailEnd/>
          </a:ln>
          <a:effectLst/>
        </p:spPr>
        <p:txBody>
          <a:bodyPr>
            <a:spAutoFit/>
          </a:bodyPr>
          <a:lstStyle/>
          <a:p>
            <a:pPr>
              <a:spcBef>
                <a:spcPct val="50000"/>
              </a:spcBef>
            </a:pPr>
            <a:r>
              <a:rPr lang="en-US" altLang="ko-KR" sz="1400">
                <a:latin typeface="굴림" pitchFamily="34" charset="-127"/>
              </a:rPr>
              <a:t>Any</a:t>
            </a:r>
          </a:p>
        </p:txBody>
      </p:sp>
      <p:sp>
        <p:nvSpPr>
          <p:cNvPr id="319511" name="Text Box 23"/>
          <p:cNvSpPr txBox="1">
            <a:spLocks noChangeArrowheads="1"/>
          </p:cNvSpPr>
          <p:nvPr/>
        </p:nvSpPr>
        <p:spPr bwMode="auto">
          <a:xfrm>
            <a:off x="4724400" y="3581400"/>
            <a:ext cx="1828800" cy="304800"/>
          </a:xfrm>
          <a:prstGeom prst="rect">
            <a:avLst/>
          </a:prstGeom>
          <a:noFill/>
          <a:ln w="9525">
            <a:noFill/>
            <a:miter lim="800000"/>
            <a:headEnd/>
            <a:tailEnd/>
          </a:ln>
          <a:effectLst/>
        </p:spPr>
        <p:txBody>
          <a:bodyPr>
            <a:spAutoFit/>
          </a:bodyPr>
          <a:lstStyle/>
          <a:p>
            <a:pPr>
              <a:spcBef>
                <a:spcPct val="50000"/>
              </a:spcBef>
            </a:pPr>
            <a:r>
              <a:rPr lang="en-US" altLang="ko-KR" sz="1400">
                <a:latin typeface="굴림" pitchFamily="34" charset="-127"/>
              </a:rPr>
              <a:t>Computer language</a:t>
            </a:r>
          </a:p>
        </p:txBody>
      </p:sp>
      <p:sp>
        <p:nvSpPr>
          <p:cNvPr id="319512" name="Text Box 24"/>
          <p:cNvSpPr txBox="1">
            <a:spLocks noChangeArrowheads="1"/>
          </p:cNvSpPr>
          <p:nvPr/>
        </p:nvSpPr>
        <p:spPr bwMode="auto">
          <a:xfrm>
            <a:off x="4724400" y="3962400"/>
            <a:ext cx="1219200" cy="304800"/>
          </a:xfrm>
          <a:prstGeom prst="rect">
            <a:avLst/>
          </a:prstGeom>
          <a:noFill/>
          <a:ln w="9525">
            <a:noFill/>
            <a:miter lim="800000"/>
            <a:headEnd/>
            <a:tailEnd/>
          </a:ln>
          <a:effectLst/>
        </p:spPr>
        <p:txBody>
          <a:bodyPr>
            <a:spAutoFit/>
          </a:bodyPr>
          <a:lstStyle/>
          <a:p>
            <a:pPr>
              <a:spcBef>
                <a:spcPct val="50000"/>
              </a:spcBef>
            </a:pPr>
            <a:r>
              <a:rPr lang="en-US" altLang="ko-KR" sz="1400">
                <a:latin typeface="굴림" pitchFamily="34" charset="-127"/>
              </a:rPr>
              <a:t>Moderate</a:t>
            </a:r>
          </a:p>
        </p:txBody>
      </p:sp>
      <p:sp>
        <p:nvSpPr>
          <p:cNvPr id="319513" name="Text Box 25"/>
          <p:cNvSpPr txBox="1">
            <a:spLocks noChangeArrowheads="1"/>
          </p:cNvSpPr>
          <p:nvPr/>
        </p:nvSpPr>
        <p:spPr bwMode="auto">
          <a:xfrm>
            <a:off x="4724400" y="4953000"/>
            <a:ext cx="1219200" cy="304800"/>
          </a:xfrm>
          <a:prstGeom prst="rect">
            <a:avLst/>
          </a:prstGeom>
          <a:noFill/>
          <a:ln w="9525">
            <a:noFill/>
            <a:miter lim="800000"/>
            <a:headEnd/>
            <a:tailEnd/>
          </a:ln>
          <a:effectLst/>
        </p:spPr>
        <p:txBody>
          <a:bodyPr>
            <a:spAutoFit/>
          </a:bodyPr>
          <a:lstStyle/>
          <a:p>
            <a:pPr>
              <a:spcBef>
                <a:spcPct val="50000"/>
              </a:spcBef>
            </a:pPr>
            <a:r>
              <a:rPr lang="en-US" altLang="ko-KR" sz="1400">
                <a:latin typeface="굴림" pitchFamily="34" charset="-127"/>
              </a:rPr>
              <a:t>Medium</a:t>
            </a:r>
          </a:p>
        </p:txBody>
      </p:sp>
      <p:sp>
        <p:nvSpPr>
          <p:cNvPr id="319514" name="Text Box 26"/>
          <p:cNvSpPr txBox="1">
            <a:spLocks noChangeArrowheads="1"/>
          </p:cNvSpPr>
          <p:nvPr/>
        </p:nvSpPr>
        <p:spPr bwMode="auto">
          <a:xfrm>
            <a:off x="4724400" y="5334000"/>
            <a:ext cx="1219200" cy="304800"/>
          </a:xfrm>
          <a:prstGeom prst="rect">
            <a:avLst/>
          </a:prstGeom>
          <a:noFill/>
          <a:ln w="9525">
            <a:noFill/>
            <a:miter lim="800000"/>
            <a:headEnd/>
            <a:tailEnd/>
          </a:ln>
          <a:effectLst/>
        </p:spPr>
        <p:txBody>
          <a:bodyPr>
            <a:spAutoFit/>
          </a:bodyPr>
          <a:lstStyle/>
          <a:p>
            <a:pPr>
              <a:spcBef>
                <a:spcPct val="50000"/>
              </a:spcBef>
            </a:pPr>
            <a:r>
              <a:rPr lang="en-US" altLang="ko-KR" sz="1400">
                <a:latin typeface="굴림" pitchFamily="34" charset="-127"/>
              </a:rPr>
              <a:t>Medium</a:t>
            </a:r>
          </a:p>
        </p:txBody>
      </p:sp>
      <p:sp>
        <p:nvSpPr>
          <p:cNvPr id="319515" name="Text Box 27"/>
          <p:cNvSpPr txBox="1">
            <a:spLocks noChangeArrowheads="1"/>
          </p:cNvSpPr>
          <p:nvPr/>
        </p:nvSpPr>
        <p:spPr bwMode="auto">
          <a:xfrm>
            <a:off x="4724400" y="4343400"/>
            <a:ext cx="1219200" cy="304800"/>
          </a:xfrm>
          <a:prstGeom prst="rect">
            <a:avLst/>
          </a:prstGeom>
          <a:noFill/>
          <a:ln w="9525">
            <a:noFill/>
            <a:miter lim="800000"/>
            <a:headEnd/>
            <a:tailEnd/>
          </a:ln>
          <a:effectLst/>
        </p:spPr>
        <p:txBody>
          <a:bodyPr>
            <a:spAutoFit/>
          </a:bodyPr>
          <a:lstStyle/>
          <a:p>
            <a:pPr>
              <a:spcBef>
                <a:spcPct val="50000"/>
              </a:spcBef>
            </a:pPr>
            <a:r>
              <a:rPr lang="en-US" altLang="ko-KR" sz="1400">
                <a:latin typeface="굴림" pitchFamily="34" charset="-127"/>
              </a:rPr>
              <a:t>Moderate</a:t>
            </a:r>
          </a:p>
        </p:txBody>
      </p:sp>
      <p:sp>
        <p:nvSpPr>
          <p:cNvPr id="319516" name="Text Box 28"/>
          <p:cNvSpPr txBox="1">
            <a:spLocks noChangeArrowheads="1"/>
          </p:cNvSpPr>
          <p:nvPr/>
        </p:nvSpPr>
        <p:spPr bwMode="auto">
          <a:xfrm>
            <a:off x="6705600" y="2438400"/>
            <a:ext cx="1676400" cy="304800"/>
          </a:xfrm>
          <a:prstGeom prst="rect">
            <a:avLst/>
          </a:prstGeom>
          <a:noFill/>
          <a:ln w="9525">
            <a:noFill/>
            <a:miter lim="800000"/>
            <a:headEnd/>
            <a:tailEnd/>
          </a:ln>
          <a:effectLst/>
        </p:spPr>
        <p:txBody>
          <a:bodyPr>
            <a:spAutoFit/>
          </a:bodyPr>
          <a:lstStyle/>
          <a:p>
            <a:pPr>
              <a:spcBef>
                <a:spcPct val="50000"/>
              </a:spcBef>
            </a:pPr>
            <a:r>
              <a:rPr lang="en-US" altLang="ko-KR" sz="1400">
                <a:latin typeface="굴림" pitchFamily="34" charset="-127"/>
              </a:rPr>
              <a:t>Measurement</a:t>
            </a:r>
          </a:p>
        </p:txBody>
      </p:sp>
      <p:sp>
        <p:nvSpPr>
          <p:cNvPr id="319517" name="Text Box 29"/>
          <p:cNvSpPr txBox="1">
            <a:spLocks noChangeArrowheads="1"/>
          </p:cNvSpPr>
          <p:nvPr/>
        </p:nvSpPr>
        <p:spPr bwMode="auto">
          <a:xfrm>
            <a:off x="6705600" y="2819400"/>
            <a:ext cx="1676400" cy="304800"/>
          </a:xfrm>
          <a:prstGeom prst="rect">
            <a:avLst/>
          </a:prstGeom>
          <a:noFill/>
          <a:ln w="9525">
            <a:noFill/>
            <a:miter lim="800000"/>
            <a:headEnd/>
            <a:tailEnd/>
          </a:ln>
          <a:effectLst/>
        </p:spPr>
        <p:txBody>
          <a:bodyPr>
            <a:spAutoFit/>
          </a:bodyPr>
          <a:lstStyle/>
          <a:p>
            <a:pPr>
              <a:spcBef>
                <a:spcPct val="50000"/>
              </a:spcBef>
            </a:pPr>
            <a:r>
              <a:rPr lang="en-US" altLang="ko-KR" sz="1400">
                <a:latin typeface="굴림" pitchFamily="34" charset="-127"/>
              </a:rPr>
              <a:t>Postprototype</a:t>
            </a:r>
          </a:p>
        </p:txBody>
      </p:sp>
      <p:sp>
        <p:nvSpPr>
          <p:cNvPr id="319518" name="Text Box 30"/>
          <p:cNvSpPr txBox="1">
            <a:spLocks noChangeArrowheads="1"/>
          </p:cNvSpPr>
          <p:nvPr/>
        </p:nvSpPr>
        <p:spPr bwMode="auto">
          <a:xfrm>
            <a:off x="6705600" y="3200400"/>
            <a:ext cx="1676400" cy="304800"/>
          </a:xfrm>
          <a:prstGeom prst="rect">
            <a:avLst/>
          </a:prstGeom>
          <a:noFill/>
          <a:ln w="9525">
            <a:noFill/>
            <a:miter lim="800000"/>
            <a:headEnd/>
            <a:tailEnd/>
          </a:ln>
          <a:effectLst/>
        </p:spPr>
        <p:txBody>
          <a:bodyPr>
            <a:spAutoFit/>
          </a:bodyPr>
          <a:lstStyle/>
          <a:p>
            <a:pPr>
              <a:spcBef>
                <a:spcPct val="50000"/>
              </a:spcBef>
            </a:pPr>
            <a:r>
              <a:rPr lang="en-US" altLang="ko-KR" sz="1400">
                <a:latin typeface="굴림" pitchFamily="34" charset="-127"/>
              </a:rPr>
              <a:t>Varies</a:t>
            </a:r>
          </a:p>
        </p:txBody>
      </p:sp>
      <p:sp>
        <p:nvSpPr>
          <p:cNvPr id="319519" name="Text Box 31"/>
          <p:cNvSpPr txBox="1">
            <a:spLocks noChangeArrowheads="1"/>
          </p:cNvSpPr>
          <p:nvPr/>
        </p:nvSpPr>
        <p:spPr bwMode="auto">
          <a:xfrm>
            <a:off x="6705600" y="3581400"/>
            <a:ext cx="1676400" cy="304800"/>
          </a:xfrm>
          <a:prstGeom prst="rect">
            <a:avLst/>
          </a:prstGeom>
          <a:noFill/>
          <a:ln w="9525">
            <a:noFill/>
            <a:miter lim="800000"/>
            <a:headEnd/>
            <a:tailEnd/>
          </a:ln>
          <a:effectLst/>
        </p:spPr>
        <p:txBody>
          <a:bodyPr>
            <a:spAutoFit/>
          </a:bodyPr>
          <a:lstStyle/>
          <a:p>
            <a:pPr>
              <a:spcBef>
                <a:spcPct val="50000"/>
              </a:spcBef>
            </a:pPr>
            <a:r>
              <a:rPr lang="en-US" altLang="ko-KR" sz="1400">
                <a:latin typeface="굴림" pitchFamily="34" charset="-127"/>
              </a:rPr>
              <a:t>Instrumentation</a:t>
            </a:r>
          </a:p>
        </p:txBody>
      </p:sp>
      <p:sp>
        <p:nvSpPr>
          <p:cNvPr id="319520" name="Text Box 32"/>
          <p:cNvSpPr txBox="1">
            <a:spLocks noChangeArrowheads="1"/>
          </p:cNvSpPr>
          <p:nvPr/>
        </p:nvSpPr>
        <p:spPr bwMode="auto">
          <a:xfrm>
            <a:off x="6705600" y="3962400"/>
            <a:ext cx="1676400" cy="304800"/>
          </a:xfrm>
          <a:prstGeom prst="rect">
            <a:avLst/>
          </a:prstGeom>
          <a:noFill/>
          <a:ln w="9525">
            <a:noFill/>
            <a:miter lim="800000"/>
            <a:headEnd/>
            <a:tailEnd/>
          </a:ln>
          <a:effectLst/>
        </p:spPr>
        <p:txBody>
          <a:bodyPr>
            <a:spAutoFit/>
          </a:bodyPr>
          <a:lstStyle/>
          <a:p>
            <a:pPr>
              <a:spcBef>
                <a:spcPct val="50000"/>
              </a:spcBef>
            </a:pPr>
            <a:r>
              <a:rPr lang="en-US" altLang="ko-KR" sz="1400">
                <a:latin typeface="굴림" pitchFamily="34" charset="-127"/>
              </a:rPr>
              <a:t>Varies</a:t>
            </a:r>
          </a:p>
        </p:txBody>
      </p:sp>
      <p:sp>
        <p:nvSpPr>
          <p:cNvPr id="319521" name="Text Box 33"/>
          <p:cNvSpPr txBox="1">
            <a:spLocks noChangeArrowheads="1"/>
          </p:cNvSpPr>
          <p:nvPr/>
        </p:nvSpPr>
        <p:spPr bwMode="auto">
          <a:xfrm>
            <a:off x="6705600" y="4343400"/>
            <a:ext cx="1676400" cy="304800"/>
          </a:xfrm>
          <a:prstGeom prst="rect">
            <a:avLst/>
          </a:prstGeom>
          <a:noFill/>
          <a:ln w="9525">
            <a:noFill/>
            <a:miter lim="800000"/>
            <a:headEnd/>
            <a:tailEnd/>
          </a:ln>
          <a:effectLst/>
        </p:spPr>
        <p:txBody>
          <a:bodyPr>
            <a:spAutoFit/>
          </a:bodyPr>
          <a:lstStyle/>
          <a:p>
            <a:pPr>
              <a:spcBef>
                <a:spcPct val="50000"/>
              </a:spcBef>
            </a:pPr>
            <a:r>
              <a:rPr lang="en-US" altLang="ko-KR" sz="1400">
                <a:latin typeface="굴림" pitchFamily="34" charset="-127"/>
              </a:rPr>
              <a:t>Difficult</a:t>
            </a:r>
          </a:p>
        </p:txBody>
      </p:sp>
      <p:sp>
        <p:nvSpPr>
          <p:cNvPr id="319522" name="Text Box 34"/>
          <p:cNvSpPr txBox="1">
            <a:spLocks noChangeArrowheads="1"/>
          </p:cNvSpPr>
          <p:nvPr/>
        </p:nvSpPr>
        <p:spPr bwMode="auto">
          <a:xfrm>
            <a:off x="6705600" y="4953000"/>
            <a:ext cx="1676400" cy="304800"/>
          </a:xfrm>
          <a:prstGeom prst="rect">
            <a:avLst/>
          </a:prstGeom>
          <a:noFill/>
          <a:ln w="9525">
            <a:noFill/>
            <a:miter lim="800000"/>
            <a:headEnd/>
            <a:tailEnd/>
          </a:ln>
          <a:effectLst/>
        </p:spPr>
        <p:txBody>
          <a:bodyPr>
            <a:spAutoFit/>
          </a:bodyPr>
          <a:lstStyle/>
          <a:p>
            <a:pPr>
              <a:spcBef>
                <a:spcPct val="50000"/>
              </a:spcBef>
            </a:pPr>
            <a:r>
              <a:rPr lang="en-US" altLang="ko-KR" sz="1400">
                <a:latin typeface="굴림" pitchFamily="34" charset="-127"/>
              </a:rPr>
              <a:t>High</a:t>
            </a:r>
          </a:p>
        </p:txBody>
      </p:sp>
      <p:sp>
        <p:nvSpPr>
          <p:cNvPr id="319523" name="Text Box 35"/>
          <p:cNvSpPr txBox="1">
            <a:spLocks noChangeArrowheads="1"/>
          </p:cNvSpPr>
          <p:nvPr/>
        </p:nvSpPr>
        <p:spPr bwMode="auto">
          <a:xfrm>
            <a:off x="6705600" y="5334000"/>
            <a:ext cx="1676400" cy="304800"/>
          </a:xfrm>
          <a:prstGeom prst="rect">
            <a:avLst/>
          </a:prstGeom>
          <a:noFill/>
          <a:ln w="9525">
            <a:noFill/>
            <a:miter lim="800000"/>
            <a:headEnd/>
            <a:tailEnd/>
          </a:ln>
          <a:effectLst/>
        </p:spPr>
        <p:txBody>
          <a:bodyPr>
            <a:spAutoFit/>
          </a:bodyPr>
          <a:lstStyle/>
          <a:p>
            <a:pPr>
              <a:spcBef>
                <a:spcPct val="50000"/>
              </a:spcBef>
            </a:pPr>
            <a:r>
              <a:rPr lang="en-US" altLang="ko-KR" sz="1400">
                <a:latin typeface="굴림" pitchFamily="34" charset="-127"/>
              </a:rPr>
              <a:t>High</a:t>
            </a:r>
          </a:p>
        </p:txBody>
      </p:sp>
      <p:sp>
        <p:nvSpPr>
          <p:cNvPr id="319524" name="Line 36"/>
          <p:cNvSpPr>
            <a:spLocks noChangeShapeType="1"/>
          </p:cNvSpPr>
          <p:nvPr/>
        </p:nvSpPr>
        <p:spPr bwMode="auto">
          <a:xfrm>
            <a:off x="1219200" y="2743200"/>
            <a:ext cx="6934200" cy="0"/>
          </a:xfrm>
          <a:prstGeom prst="line">
            <a:avLst/>
          </a:prstGeom>
          <a:noFill/>
          <a:ln w="9525">
            <a:solidFill>
              <a:schemeClr val="tx1"/>
            </a:solidFill>
            <a:round/>
            <a:headEnd/>
            <a:tailEnd/>
          </a:ln>
          <a:effectLst/>
        </p:spPr>
        <p:txBody>
          <a:bodyPr wrap="none"/>
          <a:lstStyle/>
          <a:p>
            <a:endParaRPr lang="en-US"/>
          </a:p>
        </p:txBody>
      </p:sp>
      <p:sp>
        <p:nvSpPr>
          <p:cNvPr id="319525" name="Line 37"/>
          <p:cNvSpPr>
            <a:spLocks noChangeShapeType="1"/>
          </p:cNvSpPr>
          <p:nvPr/>
        </p:nvSpPr>
        <p:spPr bwMode="auto">
          <a:xfrm>
            <a:off x="1219200" y="2209800"/>
            <a:ext cx="6934200" cy="0"/>
          </a:xfrm>
          <a:prstGeom prst="line">
            <a:avLst/>
          </a:prstGeom>
          <a:noFill/>
          <a:ln w="9525">
            <a:solidFill>
              <a:schemeClr val="tx1"/>
            </a:solidFill>
            <a:round/>
            <a:headEnd/>
            <a:tailEnd/>
          </a:ln>
          <a:effectLst/>
        </p:spPr>
        <p:txBody>
          <a:bodyPr wrap="none"/>
          <a:lstStyle/>
          <a:p>
            <a:endParaRPr lang="en-US"/>
          </a:p>
        </p:txBody>
      </p:sp>
      <p:sp>
        <p:nvSpPr>
          <p:cNvPr id="319526" name="Line 38"/>
          <p:cNvSpPr>
            <a:spLocks noChangeShapeType="1"/>
          </p:cNvSpPr>
          <p:nvPr/>
        </p:nvSpPr>
        <p:spPr bwMode="auto">
          <a:xfrm>
            <a:off x="1219200" y="5715000"/>
            <a:ext cx="6934200" cy="0"/>
          </a:xfrm>
          <a:prstGeom prst="line">
            <a:avLst/>
          </a:prstGeom>
          <a:noFill/>
          <a:ln w="9525">
            <a:solidFill>
              <a:schemeClr val="tx1"/>
            </a:solidFill>
            <a:round/>
            <a:headEnd/>
            <a:tailEnd/>
          </a:ln>
          <a:effectLst/>
        </p:spPr>
        <p:txBody>
          <a:bodyPr wrap="none"/>
          <a:lstStyle/>
          <a:p>
            <a:endParaRPr lang="en-US"/>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descr="Rectangle: Click to edit Master text styles&#10;Second level&#10;Third level&#10;Fourth level&#10;Fifth level"/>
          <p:cNvSpPr>
            <a:spLocks noGrp="1" noChangeArrowheads="1"/>
          </p:cNvSpPr>
          <p:nvPr>
            <p:ph type="body" idx="1"/>
          </p:nvPr>
        </p:nvSpPr>
        <p:spPr/>
        <p:txBody>
          <a:bodyPr/>
          <a:lstStyle/>
          <a:p>
            <a:r>
              <a:rPr lang="en-US" altLang="ko-KR" sz="2000"/>
              <a:t>Life-cycle stage</a:t>
            </a:r>
          </a:p>
          <a:p>
            <a:pPr lvl="1"/>
            <a:r>
              <a:rPr lang="en-US" altLang="ko-KR" sz="1800"/>
              <a:t>Measurement : only if something similar to the proposed </a:t>
            </a:r>
          </a:p>
          <a:p>
            <a:pPr lvl="1">
              <a:buFont typeface="Wingdings" pitchFamily="2" charset="2"/>
              <a:buNone/>
            </a:pPr>
            <a:r>
              <a:rPr lang="en-US" altLang="ko-KR" sz="1800"/>
              <a:t>    system already exists</a:t>
            </a:r>
          </a:p>
          <a:p>
            <a:pPr lvl="1"/>
            <a:r>
              <a:rPr lang="en-US" altLang="ko-KR" sz="1800"/>
              <a:t>Analytical modeling and Simulation : if it is a new concept</a:t>
            </a:r>
          </a:p>
          <a:p>
            <a:pPr lvl="1"/>
            <a:endParaRPr lang="en-US" altLang="ko-KR" sz="1800"/>
          </a:p>
          <a:p>
            <a:r>
              <a:rPr lang="en-US" altLang="ko-KR" sz="2000"/>
              <a:t>The time available for evaluation</a:t>
            </a:r>
          </a:p>
          <a:p>
            <a:pPr lvl="1"/>
            <a:r>
              <a:rPr lang="en-US" altLang="ko-KR" sz="1800"/>
              <a:t>Measurements generally take longer than analytical modeling </a:t>
            </a:r>
          </a:p>
          <a:p>
            <a:pPr lvl="1">
              <a:buFont typeface="Wingdings" pitchFamily="2" charset="2"/>
              <a:buNone/>
            </a:pPr>
            <a:r>
              <a:rPr lang="ko-KR" altLang="en-US" sz="1800"/>
              <a:t>    </a:t>
            </a:r>
            <a:r>
              <a:rPr lang="en-US" altLang="ko-KR" sz="1800"/>
              <a:t>but shorter than simulations.</a:t>
            </a:r>
          </a:p>
          <a:p>
            <a:pPr lvl="1">
              <a:buFont typeface="Wingdings" pitchFamily="2" charset="2"/>
              <a:buNone/>
            </a:pPr>
            <a:endParaRPr lang="en-US" altLang="ko-KR" sz="1800"/>
          </a:p>
          <a:p>
            <a:r>
              <a:rPr lang="en-US" altLang="ko-KR" sz="2000"/>
              <a:t>The availability of tools</a:t>
            </a:r>
          </a:p>
          <a:p>
            <a:pPr lvl="1"/>
            <a:r>
              <a:rPr lang="en-US" altLang="ko-KR" sz="1800"/>
              <a:t>Modeling skills, Simulation languages, and Measurement instruments</a:t>
            </a:r>
          </a:p>
        </p:txBody>
      </p:sp>
      <p:sp>
        <p:nvSpPr>
          <p:cNvPr id="320515" name="Rectangle 3"/>
          <p:cNvSpPr>
            <a:spLocks noGrp="1" noChangeArrowheads="1"/>
          </p:cNvSpPr>
          <p:nvPr>
            <p:ph type="title"/>
          </p:nvPr>
        </p:nvSpPr>
        <p:spPr>
          <a:xfrm>
            <a:off x="609600" y="587375"/>
            <a:ext cx="6781800" cy="609600"/>
          </a:xfrm>
          <a:noFill/>
          <a:ln/>
        </p:spPr>
        <p:txBody>
          <a:bodyPr/>
          <a:lstStyle/>
          <a:p>
            <a:r>
              <a:rPr lang="en-US" altLang="ko-KR" sz="2300"/>
              <a:t>3.1 Selecting an Evaluation Technique (2)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r>
              <a:rPr lang="en-US" altLang="ko-KR" sz="2000"/>
              <a:t>1.11 Steps in a Simulation Study (3)</a:t>
            </a:r>
          </a:p>
        </p:txBody>
      </p:sp>
      <p:sp>
        <p:nvSpPr>
          <p:cNvPr id="128003" name="Rectangle 3" descr="Rectangle: Click to edit Master text styles&#10;Second level&#10;Third level&#10;Fourth level&#10;Fifth level"/>
          <p:cNvSpPr>
            <a:spLocks noGrp="1" noChangeArrowheads="1"/>
          </p:cNvSpPr>
          <p:nvPr>
            <p:ph type="body" idx="1"/>
          </p:nvPr>
        </p:nvSpPr>
        <p:spPr/>
        <p:txBody>
          <a:bodyPr/>
          <a:lstStyle/>
          <a:p>
            <a:r>
              <a:rPr lang="en-US" altLang="ko-KR" sz="2000"/>
              <a:t>More runs?</a:t>
            </a:r>
          </a:p>
          <a:p>
            <a:r>
              <a:rPr lang="en-US" altLang="ko-KR" sz="2000"/>
              <a:t>Documentation and reporting</a:t>
            </a:r>
          </a:p>
          <a:p>
            <a:pPr lvl="1"/>
            <a:r>
              <a:rPr lang="en-US" altLang="ko-KR" sz="1800"/>
              <a:t>Program documentation : for the relationships between input parameters and output measures of performance, and for a modification</a:t>
            </a:r>
          </a:p>
          <a:p>
            <a:pPr lvl="1"/>
            <a:r>
              <a:rPr lang="en-US" altLang="ko-KR" sz="1800"/>
              <a:t>Progress documentation : the history of a simulation, a chronology of work done and decision made.</a:t>
            </a:r>
          </a:p>
          <a:p>
            <a:r>
              <a:rPr lang="en-US" altLang="ko-KR" sz="2000"/>
              <a:t>Implementation</a:t>
            </a:r>
          </a:p>
        </p:txBody>
      </p:sp>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descr="Rectangle: Click to edit Master text styles&#10;Second level&#10;Third level&#10;Fourth level&#10;Fifth level"/>
          <p:cNvSpPr>
            <a:spLocks noGrp="1" noChangeArrowheads="1"/>
          </p:cNvSpPr>
          <p:nvPr>
            <p:ph type="body" idx="1"/>
          </p:nvPr>
        </p:nvSpPr>
        <p:spPr/>
        <p:txBody>
          <a:bodyPr/>
          <a:lstStyle/>
          <a:p>
            <a:r>
              <a:rPr lang="en-US" altLang="ko-KR" sz="2000"/>
              <a:t>Level of accuracy</a:t>
            </a:r>
          </a:p>
          <a:p>
            <a:pPr lvl="1"/>
            <a:r>
              <a:rPr lang="en-US" altLang="ko-KR" sz="1800"/>
              <a:t>Analytical modeling requires so many simplifications and </a:t>
            </a:r>
          </a:p>
          <a:p>
            <a:pPr lvl="1">
              <a:buFont typeface="Wingdings" pitchFamily="2" charset="2"/>
              <a:buNone/>
            </a:pPr>
            <a:r>
              <a:rPr lang="en-US" altLang="ko-KR" sz="1800"/>
              <a:t>    assumptions that if the results turn out be accurate.</a:t>
            </a:r>
          </a:p>
          <a:p>
            <a:pPr lvl="1"/>
            <a:r>
              <a:rPr lang="en-US" altLang="ko-KR" sz="1800"/>
              <a:t>Simulations can incorporate more details and require less </a:t>
            </a:r>
          </a:p>
          <a:p>
            <a:pPr lvl="1">
              <a:buFont typeface="Wingdings" pitchFamily="2" charset="2"/>
              <a:buNone/>
            </a:pPr>
            <a:r>
              <a:rPr lang="en-US" altLang="ko-KR" sz="1800"/>
              <a:t>    assumptions than analytical modeling, and thus more often are </a:t>
            </a:r>
          </a:p>
          <a:p>
            <a:pPr lvl="1">
              <a:buFont typeface="Wingdings" pitchFamily="2" charset="2"/>
              <a:buNone/>
            </a:pPr>
            <a:r>
              <a:rPr lang="en-US" altLang="ko-KR" sz="1800"/>
              <a:t>    closer to reality.</a:t>
            </a:r>
          </a:p>
          <a:p>
            <a:pPr lvl="1"/>
            <a:r>
              <a:rPr lang="en-US" altLang="ko-KR" sz="1800"/>
              <a:t>Measurements may not give accurate results simply because </a:t>
            </a:r>
          </a:p>
          <a:p>
            <a:pPr lvl="1">
              <a:buFont typeface="Wingdings" pitchFamily="2" charset="2"/>
              <a:buNone/>
            </a:pPr>
            <a:r>
              <a:rPr lang="en-US" altLang="ko-KR" sz="1800"/>
              <a:t>    many of the environmental parameters, such as system </a:t>
            </a:r>
          </a:p>
          <a:p>
            <a:pPr lvl="1">
              <a:buFont typeface="Wingdings" pitchFamily="2" charset="2"/>
              <a:buNone/>
            </a:pPr>
            <a:r>
              <a:rPr lang="en-US" altLang="ko-KR" sz="1800"/>
              <a:t>    configuration, type of workload, and time of the measurement, </a:t>
            </a:r>
          </a:p>
          <a:p>
            <a:pPr lvl="1">
              <a:buFont typeface="Wingdings" pitchFamily="2" charset="2"/>
              <a:buNone/>
            </a:pPr>
            <a:r>
              <a:rPr lang="en-US" altLang="ko-KR" sz="1800"/>
              <a:t>    may be unique to the experiment. Thus, the accuracy of results </a:t>
            </a:r>
          </a:p>
          <a:p>
            <a:pPr lvl="1">
              <a:buFont typeface="Wingdings" pitchFamily="2" charset="2"/>
              <a:buNone/>
            </a:pPr>
            <a:r>
              <a:rPr lang="en-US" altLang="ko-KR" sz="1800"/>
              <a:t>    can vary from very high to none.</a:t>
            </a:r>
          </a:p>
        </p:txBody>
      </p:sp>
      <p:sp>
        <p:nvSpPr>
          <p:cNvPr id="321539" name="Rectangle 3"/>
          <p:cNvSpPr>
            <a:spLocks noGrp="1" noChangeArrowheads="1"/>
          </p:cNvSpPr>
          <p:nvPr>
            <p:ph type="title"/>
          </p:nvPr>
        </p:nvSpPr>
        <p:spPr>
          <a:xfrm>
            <a:off x="609600" y="587375"/>
            <a:ext cx="6781800" cy="609600"/>
          </a:xfrm>
          <a:noFill/>
          <a:ln/>
        </p:spPr>
        <p:txBody>
          <a:bodyPr/>
          <a:lstStyle/>
          <a:p>
            <a:r>
              <a:rPr lang="en-US" altLang="ko-KR" sz="2300"/>
              <a:t>3.1 Selecting an Evaluation Technique (3)</a:t>
            </a: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descr="Rectangle: Click to edit Master text styles&#10;Second level&#10;Third level&#10;Fourth level&#10;Fifth level"/>
          <p:cNvSpPr>
            <a:spLocks noGrp="1" noChangeArrowheads="1"/>
          </p:cNvSpPr>
          <p:nvPr>
            <p:ph type="body" idx="1"/>
          </p:nvPr>
        </p:nvSpPr>
        <p:spPr/>
        <p:txBody>
          <a:bodyPr/>
          <a:lstStyle/>
          <a:p>
            <a:r>
              <a:rPr lang="en-US" altLang="ko-KR" sz="2000"/>
              <a:t>Trade-off evaluation</a:t>
            </a:r>
          </a:p>
          <a:p>
            <a:pPr lvl="1"/>
            <a:r>
              <a:rPr lang="en-US" altLang="ko-KR" sz="1800"/>
              <a:t>The goal of every performance study is either to compare </a:t>
            </a:r>
          </a:p>
          <a:p>
            <a:pPr lvl="1">
              <a:buFont typeface="Wingdings" pitchFamily="2" charset="2"/>
              <a:buNone/>
            </a:pPr>
            <a:r>
              <a:rPr lang="en-US" altLang="ko-KR" sz="1800"/>
              <a:t>    different alternatives or to find the optimal parameter value.</a:t>
            </a:r>
          </a:p>
          <a:p>
            <a:pPr lvl="1"/>
            <a:r>
              <a:rPr lang="en-US" altLang="ko-KR" sz="1800"/>
              <a:t>Analytical models provide the best insight into the effects of </a:t>
            </a:r>
          </a:p>
          <a:p>
            <a:pPr lvl="1">
              <a:buFont typeface="Wingdings" pitchFamily="2" charset="2"/>
              <a:buNone/>
            </a:pPr>
            <a:r>
              <a:rPr lang="en-US" altLang="ko-KR" sz="1800"/>
              <a:t>    various parameters and their interactions.</a:t>
            </a:r>
          </a:p>
          <a:p>
            <a:pPr lvl="1"/>
            <a:r>
              <a:rPr lang="en-US" altLang="ko-KR" sz="1800"/>
              <a:t>With simulations, it may be possible to search the space of </a:t>
            </a:r>
          </a:p>
          <a:p>
            <a:pPr lvl="1">
              <a:buFont typeface="Wingdings" pitchFamily="2" charset="2"/>
              <a:buNone/>
            </a:pPr>
            <a:r>
              <a:rPr lang="en-US" altLang="ko-KR" sz="1800"/>
              <a:t>    parameter values for the optimal combination, but often it is </a:t>
            </a:r>
          </a:p>
          <a:p>
            <a:pPr lvl="1">
              <a:buFont typeface="Wingdings" pitchFamily="2" charset="2"/>
              <a:buNone/>
            </a:pPr>
            <a:r>
              <a:rPr lang="en-US" altLang="ko-KR" sz="1800"/>
              <a:t>    not clear what the trade-off is among different parameters.</a:t>
            </a:r>
          </a:p>
          <a:p>
            <a:pPr lvl="1"/>
            <a:r>
              <a:rPr lang="en-US" altLang="ko-KR" sz="1800"/>
              <a:t>Measurement is the least desirable technique in this respect. It </a:t>
            </a:r>
          </a:p>
          <a:p>
            <a:pPr lvl="1">
              <a:buFont typeface="Wingdings" pitchFamily="2" charset="2"/>
              <a:buNone/>
            </a:pPr>
            <a:r>
              <a:rPr lang="en-US" altLang="ko-KR" sz="1800"/>
              <a:t>    is not easy to tell if the improved performance is a result of </a:t>
            </a:r>
          </a:p>
          <a:p>
            <a:pPr lvl="1">
              <a:buFont typeface="Wingdings" pitchFamily="2" charset="2"/>
              <a:buNone/>
            </a:pPr>
            <a:r>
              <a:rPr lang="en-US" altLang="ko-KR" sz="1800"/>
              <a:t>    some random change in environment or due to the particular </a:t>
            </a:r>
          </a:p>
          <a:p>
            <a:pPr lvl="1">
              <a:buFont typeface="Wingdings" pitchFamily="2" charset="2"/>
              <a:buNone/>
            </a:pPr>
            <a:r>
              <a:rPr lang="en-US" altLang="ko-KR" sz="1800"/>
              <a:t>    parameter setting.</a:t>
            </a:r>
          </a:p>
        </p:txBody>
      </p:sp>
      <p:sp>
        <p:nvSpPr>
          <p:cNvPr id="322563" name="Rectangle 3"/>
          <p:cNvSpPr>
            <a:spLocks noGrp="1" noChangeArrowheads="1"/>
          </p:cNvSpPr>
          <p:nvPr>
            <p:ph type="title"/>
          </p:nvPr>
        </p:nvSpPr>
        <p:spPr>
          <a:xfrm>
            <a:off x="609600" y="587375"/>
            <a:ext cx="6781800" cy="609600"/>
          </a:xfrm>
          <a:noFill/>
          <a:ln/>
        </p:spPr>
        <p:txBody>
          <a:bodyPr/>
          <a:lstStyle/>
          <a:p>
            <a:r>
              <a:rPr lang="en-US" altLang="ko-KR" sz="2300"/>
              <a:t>3.1 Selecting an Evaluation Technique (4)</a:t>
            </a: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descr="Rectangle: Click to edit Master text styles&#10;Second level&#10;Third level&#10;Fourth level&#10;Fifth level"/>
          <p:cNvSpPr>
            <a:spLocks noGrp="1" noChangeArrowheads="1"/>
          </p:cNvSpPr>
          <p:nvPr>
            <p:ph type="body" idx="1"/>
          </p:nvPr>
        </p:nvSpPr>
        <p:spPr/>
        <p:txBody>
          <a:bodyPr/>
          <a:lstStyle/>
          <a:p>
            <a:r>
              <a:rPr lang="en-US" altLang="ko-KR" sz="2000"/>
              <a:t>Cost</a:t>
            </a:r>
          </a:p>
          <a:p>
            <a:pPr lvl="1"/>
            <a:r>
              <a:rPr lang="en-US" altLang="ko-KR" sz="1800"/>
              <a:t>Measurement requires real equipment, instruments, and time. It </a:t>
            </a:r>
          </a:p>
          <a:p>
            <a:pPr lvl="1">
              <a:buFont typeface="Wingdings" pitchFamily="2" charset="2"/>
              <a:buNone/>
            </a:pPr>
            <a:r>
              <a:rPr lang="en-US" altLang="ko-KR" sz="1800"/>
              <a:t>    is the most costly of the three techniques.</a:t>
            </a:r>
          </a:p>
          <a:p>
            <a:pPr lvl="1"/>
            <a:r>
              <a:rPr lang="en-US" altLang="ko-KR" sz="1800"/>
              <a:t>Cost, along with the ease of being able to change configurations, is often the reason for developing simulations for expensive systems.</a:t>
            </a:r>
          </a:p>
          <a:p>
            <a:pPr lvl="1"/>
            <a:r>
              <a:rPr lang="en-US" altLang="ko-KR" sz="1800"/>
              <a:t>Analytical modeling requires only paper and pencils. Thus, It is the cheapest alternative.</a:t>
            </a:r>
          </a:p>
          <a:p>
            <a:r>
              <a:rPr lang="en-US" altLang="ko-KR" sz="2000"/>
              <a:t>Saleability of results</a:t>
            </a:r>
          </a:p>
          <a:p>
            <a:pPr lvl="1"/>
            <a:r>
              <a:rPr lang="en-US" altLang="ko-KR" sz="1800"/>
              <a:t>The key justification when considering the expense and the </a:t>
            </a:r>
          </a:p>
          <a:p>
            <a:pPr lvl="1">
              <a:buFont typeface="Wingdings" pitchFamily="2" charset="2"/>
              <a:buNone/>
            </a:pPr>
            <a:r>
              <a:rPr lang="en-US" altLang="ko-KR" sz="1800"/>
              <a:t>    labor of measurements</a:t>
            </a:r>
          </a:p>
          <a:p>
            <a:pPr lvl="1"/>
            <a:r>
              <a:rPr lang="en-US" altLang="ko-KR" sz="1800"/>
              <a:t>Most people are skeptical of analytical results simply because </a:t>
            </a:r>
          </a:p>
          <a:p>
            <a:pPr lvl="1">
              <a:buFont typeface="Wingdings" pitchFamily="2" charset="2"/>
              <a:buNone/>
            </a:pPr>
            <a:r>
              <a:rPr lang="en-US" altLang="ko-KR" sz="1800"/>
              <a:t>    they do not understand the technique or the final result.</a:t>
            </a:r>
          </a:p>
        </p:txBody>
      </p:sp>
      <p:sp>
        <p:nvSpPr>
          <p:cNvPr id="323587" name="Rectangle 3"/>
          <p:cNvSpPr>
            <a:spLocks noGrp="1" noChangeArrowheads="1"/>
          </p:cNvSpPr>
          <p:nvPr>
            <p:ph type="title"/>
          </p:nvPr>
        </p:nvSpPr>
        <p:spPr>
          <a:xfrm>
            <a:off x="609600" y="587375"/>
            <a:ext cx="6781800" cy="609600"/>
          </a:xfrm>
          <a:noFill/>
          <a:ln/>
        </p:spPr>
        <p:txBody>
          <a:bodyPr/>
          <a:lstStyle/>
          <a:p>
            <a:r>
              <a:rPr lang="en-US" altLang="ko-KR" sz="2300"/>
              <a:t>3.1 Selecting an Evaluation Technique (5)</a:t>
            </a: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descr="Rectangle: Click to edit Master text styles&#10;Second level&#10;Third level&#10;Fourth level&#10;Fifth level"/>
          <p:cNvSpPr>
            <a:spLocks noGrp="1" noChangeArrowheads="1"/>
          </p:cNvSpPr>
          <p:nvPr>
            <p:ph type="body" idx="1"/>
          </p:nvPr>
        </p:nvSpPr>
        <p:spPr/>
        <p:txBody>
          <a:bodyPr/>
          <a:lstStyle/>
          <a:p>
            <a:r>
              <a:rPr lang="en-US" altLang="ko-KR" sz="2000"/>
              <a:t>Three rules of validation</a:t>
            </a:r>
          </a:p>
          <a:p>
            <a:pPr lvl="1"/>
            <a:r>
              <a:rPr lang="en-US" altLang="ko-KR" sz="1800"/>
              <a:t>Do not trust the results of a simulation model until they have </a:t>
            </a:r>
          </a:p>
          <a:p>
            <a:pPr lvl="1">
              <a:buFont typeface="Wingdings" pitchFamily="2" charset="2"/>
              <a:buNone/>
            </a:pPr>
            <a:r>
              <a:rPr lang="en-US" altLang="ko-KR" sz="1800"/>
              <a:t>    been validated by analytical modeling or measurements.</a:t>
            </a:r>
          </a:p>
          <a:p>
            <a:pPr lvl="1"/>
            <a:r>
              <a:rPr lang="en-US" altLang="ko-KR" sz="1800"/>
              <a:t>Do not trust the results of an analytical model until they have </a:t>
            </a:r>
          </a:p>
          <a:p>
            <a:pPr lvl="1">
              <a:buFont typeface="Wingdings" pitchFamily="2" charset="2"/>
              <a:buNone/>
            </a:pPr>
            <a:r>
              <a:rPr lang="en-US" altLang="ko-KR" sz="1800"/>
              <a:t>    been validated by a simulation model or measurements.</a:t>
            </a:r>
          </a:p>
          <a:p>
            <a:pPr lvl="1"/>
            <a:r>
              <a:rPr lang="en-US" altLang="ko-KR" sz="1800"/>
              <a:t>Do not trust the results of a measurement until they have been validated by simulation or analytical modeling.</a:t>
            </a:r>
          </a:p>
          <a:p>
            <a:r>
              <a:rPr lang="en-US" altLang="ko-KR" sz="2000"/>
              <a:t>Two or more techniques can also be used sequentially or simultaneously.</a:t>
            </a:r>
          </a:p>
          <a:p>
            <a:pPr lvl="1"/>
            <a:r>
              <a:rPr lang="en-US" altLang="ko-KR" sz="1800"/>
              <a:t>For example, a simple analytical model was used to find the appropriate range for system parameters and a simulation was used later to study the performance in that range. </a:t>
            </a:r>
          </a:p>
        </p:txBody>
      </p:sp>
      <p:sp>
        <p:nvSpPr>
          <p:cNvPr id="324611" name="Rectangle 3"/>
          <p:cNvSpPr>
            <a:spLocks noGrp="1" noChangeArrowheads="1"/>
          </p:cNvSpPr>
          <p:nvPr>
            <p:ph type="title"/>
          </p:nvPr>
        </p:nvSpPr>
        <p:spPr>
          <a:xfrm>
            <a:off x="609600" y="587375"/>
            <a:ext cx="6781800" cy="609600"/>
          </a:xfrm>
          <a:noFill/>
          <a:ln/>
        </p:spPr>
        <p:txBody>
          <a:bodyPr/>
          <a:lstStyle/>
          <a:p>
            <a:r>
              <a:rPr lang="en-US" altLang="ko-KR" sz="2300"/>
              <a:t>3.1 Selecting an Evaluation Technique (6)</a:t>
            </a: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Grp="1" noChangeArrowheads="1"/>
          </p:cNvSpPr>
          <p:nvPr>
            <p:ph type="title"/>
          </p:nvPr>
        </p:nvSpPr>
        <p:spPr>
          <a:xfrm>
            <a:off x="609600" y="587375"/>
            <a:ext cx="6477000" cy="609600"/>
          </a:xfrm>
        </p:spPr>
        <p:txBody>
          <a:bodyPr/>
          <a:lstStyle/>
          <a:p>
            <a:r>
              <a:rPr lang="en-US" altLang="ko-KR" sz="2400"/>
              <a:t>3.2 Selecting performance Metrics (1)</a:t>
            </a:r>
          </a:p>
        </p:txBody>
      </p:sp>
      <p:sp>
        <p:nvSpPr>
          <p:cNvPr id="325635" name="Rectangle 3" descr="Rectangle: Click to edit Master text styles&#10;Second level&#10;Third level&#10;Fourth level&#10;Fifth level"/>
          <p:cNvSpPr>
            <a:spLocks noGrp="1" noChangeArrowheads="1"/>
          </p:cNvSpPr>
          <p:nvPr>
            <p:ph type="body" idx="1"/>
          </p:nvPr>
        </p:nvSpPr>
        <p:spPr/>
        <p:txBody>
          <a:bodyPr/>
          <a:lstStyle/>
          <a:p>
            <a:r>
              <a:rPr lang="en-US" altLang="ko-KR" sz="2000"/>
              <a:t>One way to prepare a set of performance criteria or metrics</a:t>
            </a:r>
          </a:p>
          <a:p>
            <a:pPr>
              <a:buFont typeface="Wingdings" pitchFamily="2" charset="2"/>
              <a:buNone/>
            </a:pPr>
            <a:r>
              <a:rPr lang="en-US" altLang="ko-KR" sz="2000"/>
              <a:t>    : to list the services offered by the system</a:t>
            </a:r>
          </a:p>
          <a:p>
            <a:pPr>
              <a:buFont typeface="Wingdings" pitchFamily="2" charset="2"/>
              <a:buNone/>
            </a:pPr>
            <a:endParaRPr lang="en-US" altLang="ko-KR" sz="2000"/>
          </a:p>
          <a:p>
            <a:r>
              <a:rPr lang="en-US" altLang="ko-KR" sz="2000"/>
              <a:t>The outcomes can be classified into three categories, as </a:t>
            </a:r>
          </a:p>
          <a:p>
            <a:pPr>
              <a:buFont typeface="Wingdings" pitchFamily="2" charset="2"/>
              <a:buNone/>
            </a:pPr>
            <a:r>
              <a:rPr lang="en-US" altLang="ko-KR" sz="2000"/>
              <a:t>    shown in Figure 3.1.</a:t>
            </a:r>
          </a:p>
          <a:p>
            <a:pPr>
              <a:buFont typeface="Wingdings" pitchFamily="2" charset="2"/>
              <a:buNone/>
            </a:pPr>
            <a:r>
              <a:rPr lang="en-US" altLang="ko-KR" sz="2000"/>
              <a:t>    : The system may perform the service correctly, incorrectly, </a:t>
            </a:r>
          </a:p>
          <a:p>
            <a:pPr>
              <a:buFont typeface="Wingdings" pitchFamily="2" charset="2"/>
              <a:buNone/>
            </a:pPr>
            <a:r>
              <a:rPr lang="en-US" altLang="ko-KR" sz="2000"/>
              <a:t>      or refuse to perform the service.</a:t>
            </a:r>
          </a:p>
          <a:p>
            <a:pPr>
              <a:buFont typeface="Wingdings" pitchFamily="2" charset="2"/>
              <a:buNone/>
            </a:pPr>
            <a:endParaRPr lang="en-US" altLang="ko-KR" sz="2000"/>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6658" name="Object 2"/>
          <p:cNvGraphicFramePr>
            <a:graphicFrameLocks noChangeAspect="1"/>
          </p:cNvGraphicFramePr>
          <p:nvPr/>
        </p:nvGraphicFramePr>
        <p:xfrm>
          <a:off x="228600" y="304800"/>
          <a:ext cx="8915400" cy="6437313"/>
        </p:xfrm>
        <a:graphic>
          <a:graphicData uri="http://schemas.openxmlformats.org/presentationml/2006/ole">
            <mc:AlternateContent xmlns:mc="http://schemas.openxmlformats.org/markup-compatibility/2006">
              <mc:Choice xmlns:v="urn:schemas-microsoft-com:vml" Requires="v">
                <p:oleObj spid="_x0000_s326666" name="VISIO" r:id="rId3" imgW="1406160" imgH="948960" progId="">
                  <p:embed/>
                </p:oleObj>
              </mc:Choice>
              <mc:Fallback>
                <p:oleObj name="VISIO" r:id="rId3" imgW="1406160" imgH="948960"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04800"/>
                        <a:ext cx="8915400" cy="643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6659" name="Object 3"/>
          <p:cNvGraphicFramePr>
            <a:graphicFrameLocks noChangeAspect="1"/>
          </p:cNvGraphicFramePr>
          <p:nvPr/>
        </p:nvGraphicFramePr>
        <p:xfrm>
          <a:off x="971550" y="228600"/>
          <a:ext cx="7494588" cy="5656263"/>
        </p:xfrm>
        <a:graphic>
          <a:graphicData uri="http://schemas.openxmlformats.org/presentationml/2006/ole">
            <mc:AlternateContent xmlns:mc="http://schemas.openxmlformats.org/markup-compatibility/2006">
              <mc:Choice xmlns:v="urn:schemas-microsoft-com:vml" Requires="v">
                <p:oleObj spid="_x0000_s326667" name="VISIO" r:id="rId5" imgW="3692160" imgH="4377960" progId="">
                  <p:embed/>
                </p:oleObj>
              </mc:Choice>
              <mc:Fallback>
                <p:oleObj name="VISIO" r:id="rId5" imgW="3692160" imgH="4377960" progId="">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550" y="228600"/>
                        <a:ext cx="7494588" cy="565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descr="Rectangle: Click to edit Master text styles&#10;Second level&#10;Third level&#10;Fourth level&#10;Fifth level"/>
          <p:cNvSpPr>
            <a:spLocks noGrp="1" noChangeArrowheads="1"/>
          </p:cNvSpPr>
          <p:nvPr>
            <p:ph type="body" idx="1"/>
          </p:nvPr>
        </p:nvSpPr>
        <p:spPr/>
        <p:txBody>
          <a:bodyPr/>
          <a:lstStyle/>
          <a:p>
            <a:r>
              <a:rPr lang="en-US" altLang="ko-KR" sz="2000"/>
              <a:t>If the system performs the service correctly</a:t>
            </a:r>
          </a:p>
          <a:p>
            <a:pPr lvl="1"/>
            <a:r>
              <a:rPr lang="en-US" altLang="ko-KR" sz="1800"/>
              <a:t>Performance is measured by time-rate-resources. </a:t>
            </a:r>
          </a:p>
          <a:p>
            <a:pPr lvl="1">
              <a:buFont typeface="Wingdings" pitchFamily="2" charset="2"/>
              <a:buNone/>
            </a:pPr>
            <a:r>
              <a:rPr lang="en-US" altLang="ko-KR" sz="1800"/>
              <a:t>    (responsiveness, productivity, and utilization)</a:t>
            </a:r>
          </a:p>
          <a:p>
            <a:pPr lvl="1"/>
            <a:r>
              <a:rPr lang="en-US" altLang="ko-KR" sz="1800"/>
              <a:t>The responsiveness of a network gateway </a:t>
            </a:r>
          </a:p>
          <a:p>
            <a:pPr lvl="1">
              <a:buFont typeface="Wingdings" pitchFamily="2" charset="2"/>
              <a:buNone/>
            </a:pPr>
            <a:r>
              <a:rPr lang="en-US" altLang="ko-KR" sz="1800"/>
              <a:t>    : response time (the time interval between arrival of a packet </a:t>
            </a:r>
          </a:p>
          <a:p>
            <a:pPr lvl="1">
              <a:buFont typeface="Wingdings" pitchFamily="2" charset="2"/>
              <a:buNone/>
            </a:pPr>
            <a:r>
              <a:rPr lang="en-US" altLang="ko-KR" sz="1800"/>
              <a:t>      and its successful delivery)    </a:t>
            </a:r>
          </a:p>
          <a:p>
            <a:pPr lvl="1"/>
            <a:r>
              <a:rPr lang="en-US" altLang="ko-KR" sz="1800"/>
              <a:t>The gateway</a:t>
            </a:r>
            <a:r>
              <a:rPr lang="en-US" altLang="ko-KR" sz="1800">
                <a:latin typeface="Times New Roman"/>
              </a:rPr>
              <a:t>’</a:t>
            </a:r>
            <a:r>
              <a:rPr lang="en-US" altLang="ko-KR" sz="1800"/>
              <a:t>s productivity </a:t>
            </a:r>
          </a:p>
          <a:p>
            <a:pPr lvl="1">
              <a:buFont typeface="Wingdings" pitchFamily="2" charset="2"/>
              <a:buNone/>
            </a:pPr>
            <a:r>
              <a:rPr lang="en-US" altLang="ko-KR" sz="1800"/>
              <a:t>    : throughput (the number of packets forwarded per unit of time)</a:t>
            </a:r>
          </a:p>
          <a:p>
            <a:pPr lvl="1"/>
            <a:r>
              <a:rPr lang="en-US" altLang="ko-KR" sz="1800"/>
              <a:t>The utilization gives an indication of the percentage of time the </a:t>
            </a:r>
          </a:p>
          <a:p>
            <a:pPr lvl="1">
              <a:buFont typeface="Wingdings" pitchFamily="2" charset="2"/>
              <a:buNone/>
            </a:pPr>
            <a:r>
              <a:rPr lang="en-US" altLang="ko-KR" sz="1800"/>
              <a:t>    resources of the gateway are busy for the given load level.</a:t>
            </a:r>
          </a:p>
          <a:p>
            <a:pPr lvl="1">
              <a:buFont typeface="Wingdings" pitchFamily="2" charset="2"/>
              <a:buNone/>
            </a:pPr>
            <a:r>
              <a:rPr lang="en-US" altLang="ko-KR" sz="1800"/>
              <a:t>    - The resource with the highest utilization is called the </a:t>
            </a:r>
          </a:p>
          <a:p>
            <a:pPr lvl="1">
              <a:buFont typeface="Wingdings" pitchFamily="2" charset="2"/>
              <a:buNone/>
            </a:pPr>
            <a:r>
              <a:rPr lang="en-US" altLang="ko-KR" sz="1800"/>
              <a:t>       bottleneck.</a:t>
            </a:r>
          </a:p>
        </p:txBody>
      </p:sp>
      <p:sp>
        <p:nvSpPr>
          <p:cNvPr id="327683" name="Rectangle 3"/>
          <p:cNvSpPr>
            <a:spLocks noGrp="1" noChangeArrowheads="1"/>
          </p:cNvSpPr>
          <p:nvPr>
            <p:ph type="title"/>
          </p:nvPr>
        </p:nvSpPr>
        <p:spPr>
          <a:xfrm>
            <a:off x="609600" y="587375"/>
            <a:ext cx="6477000" cy="609600"/>
          </a:xfrm>
          <a:noFill/>
          <a:ln/>
        </p:spPr>
        <p:txBody>
          <a:bodyPr/>
          <a:lstStyle/>
          <a:p>
            <a:r>
              <a:rPr lang="en-US" altLang="ko-KR" sz="2400"/>
              <a:t>3.2 Selecting performance Metrics (2)</a:t>
            </a: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2" descr="Rectangle: Click to edit Master text styles&#10;Second level&#10;Third level&#10;Fourth level&#10;Fifth level"/>
          <p:cNvSpPr>
            <a:spLocks noGrp="1" noChangeArrowheads="1"/>
          </p:cNvSpPr>
          <p:nvPr>
            <p:ph type="body" idx="1"/>
          </p:nvPr>
        </p:nvSpPr>
        <p:spPr>
          <a:xfrm>
            <a:off x="838200" y="1676400"/>
            <a:ext cx="7924800" cy="4343400"/>
          </a:xfrm>
        </p:spPr>
        <p:txBody>
          <a:bodyPr/>
          <a:lstStyle/>
          <a:p>
            <a:r>
              <a:rPr lang="en-US" altLang="ko-KR" sz="2000"/>
              <a:t>If the system performs the service incorrectly</a:t>
            </a:r>
          </a:p>
          <a:p>
            <a:pPr lvl="1"/>
            <a:r>
              <a:rPr lang="en-US" altLang="ko-KR" sz="1800"/>
              <a:t>An error is said to have occurred.</a:t>
            </a:r>
          </a:p>
          <a:p>
            <a:pPr lvl="1"/>
            <a:r>
              <a:rPr lang="en-US" altLang="ko-KR" sz="1800"/>
              <a:t>Classify errors and to determine the probabilities of each class </a:t>
            </a:r>
          </a:p>
          <a:p>
            <a:pPr lvl="1">
              <a:buFont typeface="Wingdings" pitchFamily="2" charset="2"/>
              <a:buNone/>
            </a:pPr>
            <a:r>
              <a:rPr lang="en-US" altLang="ko-KR" sz="1800"/>
              <a:t>    of errors. Ex) the probability of single-bit errors for the gateway</a:t>
            </a:r>
          </a:p>
          <a:p>
            <a:pPr lvl="1">
              <a:buFont typeface="Wingdings" pitchFamily="2" charset="2"/>
              <a:buNone/>
            </a:pPr>
            <a:endParaRPr lang="en-US" altLang="ko-KR" sz="1800"/>
          </a:p>
          <a:p>
            <a:r>
              <a:rPr lang="en-US" altLang="ko-KR" sz="2000"/>
              <a:t>If the system does not perform the service </a:t>
            </a:r>
          </a:p>
          <a:p>
            <a:pPr lvl="1"/>
            <a:r>
              <a:rPr lang="en-US" altLang="ko-KR" sz="1800"/>
              <a:t>It is said to be down, failed, or unavailable</a:t>
            </a:r>
          </a:p>
          <a:p>
            <a:pPr lvl="1"/>
            <a:r>
              <a:rPr lang="en-US" altLang="ko-KR" sz="1800"/>
              <a:t>Classify the failure modes and to determine the probabilities of </a:t>
            </a:r>
          </a:p>
          <a:p>
            <a:pPr lvl="1">
              <a:buFont typeface="Wingdings" pitchFamily="2" charset="2"/>
              <a:buNone/>
            </a:pPr>
            <a:r>
              <a:rPr lang="en-US" altLang="ko-KR" sz="1800"/>
              <a:t>    each class. Ex) The gateway may be unavailable 0.01% of the </a:t>
            </a:r>
          </a:p>
          <a:p>
            <a:pPr lvl="1">
              <a:buFont typeface="Wingdings" pitchFamily="2" charset="2"/>
              <a:buNone/>
            </a:pPr>
            <a:r>
              <a:rPr lang="en-US" altLang="ko-KR" sz="1800"/>
              <a:t>    time due to processor failure and 0.03% due to software failure.</a:t>
            </a:r>
          </a:p>
        </p:txBody>
      </p:sp>
      <p:sp>
        <p:nvSpPr>
          <p:cNvPr id="328707" name="Rectangle 3"/>
          <p:cNvSpPr>
            <a:spLocks noGrp="1" noChangeArrowheads="1"/>
          </p:cNvSpPr>
          <p:nvPr>
            <p:ph type="title"/>
          </p:nvPr>
        </p:nvSpPr>
        <p:spPr>
          <a:xfrm>
            <a:off x="609600" y="587375"/>
            <a:ext cx="6477000" cy="609600"/>
          </a:xfrm>
          <a:noFill/>
          <a:ln/>
        </p:spPr>
        <p:txBody>
          <a:bodyPr/>
          <a:lstStyle/>
          <a:p>
            <a:r>
              <a:rPr lang="en-US" altLang="ko-KR" sz="2400"/>
              <a:t>3.2 Selecting performance Metrics (3)</a:t>
            </a: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2" descr="Rectangle: Click to edit Master text styles&#10;Second level&#10;Third level&#10;Fourth level&#10;Fifth level"/>
          <p:cNvSpPr>
            <a:spLocks noGrp="1" noChangeArrowheads="1"/>
          </p:cNvSpPr>
          <p:nvPr>
            <p:ph type="body" idx="1"/>
          </p:nvPr>
        </p:nvSpPr>
        <p:spPr/>
        <p:txBody>
          <a:bodyPr/>
          <a:lstStyle/>
          <a:p>
            <a:r>
              <a:rPr lang="en-US" altLang="ko-KR" sz="1800"/>
              <a:t>The metrics associated with the three outcomes, namely </a:t>
            </a:r>
          </a:p>
          <a:p>
            <a:pPr>
              <a:buFont typeface="Wingdings" pitchFamily="2" charset="2"/>
              <a:buNone/>
            </a:pPr>
            <a:r>
              <a:rPr lang="en-US" altLang="ko-KR" sz="1800"/>
              <a:t>     successful service, error, and unavailability, are so called </a:t>
            </a:r>
          </a:p>
          <a:p>
            <a:pPr>
              <a:buFont typeface="Wingdings" pitchFamily="2" charset="2"/>
              <a:buNone/>
            </a:pPr>
            <a:r>
              <a:rPr lang="en-US" altLang="ko-KR" sz="1800"/>
              <a:t>     speed, reliability, and availability.</a:t>
            </a:r>
          </a:p>
          <a:p>
            <a:r>
              <a:rPr lang="en-US" altLang="ko-KR" sz="1800"/>
              <a:t>For many metrics, the mean value is all that is important. </a:t>
            </a:r>
          </a:p>
          <a:p>
            <a:pPr>
              <a:buFont typeface="Wingdings" pitchFamily="2" charset="2"/>
              <a:buNone/>
            </a:pPr>
            <a:r>
              <a:rPr lang="en-US" altLang="ko-KR" sz="1800"/>
              <a:t>     However, do not overlook the effect of variability.</a:t>
            </a:r>
          </a:p>
          <a:p>
            <a:r>
              <a:rPr lang="en-US" altLang="ko-KR" sz="1800"/>
              <a:t>In computer systems shared by many users, two types of </a:t>
            </a:r>
          </a:p>
          <a:p>
            <a:pPr>
              <a:buFont typeface="Wingdings" pitchFamily="2" charset="2"/>
              <a:buNone/>
            </a:pPr>
            <a:r>
              <a:rPr lang="en-US" altLang="ko-KR" sz="1800"/>
              <a:t>     performance metrics need to be considered : individual and global.</a:t>
            </a:r>
          </a:p>
          <a:p>
            <a:r>
              <a:rPr lang="en-US" altLang="ko-KR" sz="1800"/>
              <a:t>Individual metrics reflect the utility of each user</a:t>
            </a:r>
          </a:p>
          <a:p>
            <a:pPr>
              <a:buFont typeface="Wingdings" pitchFamily="2" charset="2"/>
              <a:buNone/>
            </a:pPr>
            <a:r>
              <a:rPr lang="en-US" altLang="ko-KR" sz="1800"/>
              <a:t>     - Response time and Throughput </a:t>
            </a:r>
          </a:p>
          <a:p>
            <a:r>
              <a:rPr lang="en-US" altLang="ko-KR" sz="1800"/>
              <a:t>Global metrics reflect the systemwide utility.</a:t>
            </a:r>
          </a:p>
          <a:p>
            <a:pPr>
              <a:buFont typeface="Wingdings" pitchFamily="2" charset="2"/>
              <a:buNone/>
            </a:pPr>
            <a:r>
              <a:rPr lang="en-US" altLang="ko-KR" sz="1800"/>
              <a:t>     - Response time and Throughput </a:t>
            </a:r>
          </a:p>
          <a:p>
            <a:pPr>
              <a:buFont typeface="Wingdings" pitchFamily="2" charset="2"/>
              <a:buNone/>
            </a:pPr>
            <a:r>
              <a:rPr lang="en-US" altLang="ko-KR" sz="1800"/>
              <a:t>     - Resource utilization, Reliability, and Availability</a:t>
            </a:r>
          </a:p>
          <a:p>
            <a:pPr>
              <a:buFont typeface="Wingdings" pitchFamily="2" charset="2"/>
              <a:buNone/>
            </a:pPr>
            <a:r>
              <a:rPr lang="en-US" altLang="ko-KR" sz="1800"/>
              <a:t>     </a:t>
            </a:r>
          </a:p>
        </p:txBody>
      </p:sp>
      <p:sp>
        <p:nvSpPr>
          <p:cNvPr id="329731" name="Rectangle 3"/>
          <p:cNvSpPr>
            <a:spLocks noGrp="1" noChangeArrowheads="1"/>
          </p:cNvSpPr>
          <p:nvPr>
            <p:ph type="title"/>
          </p:nvPr>
        </p:nvSpPr>
        <p:spPr>
          <a:xfrm>
            <a:off x="609600" y="587375"/>
            <a:ext cx="6477000" cy="609600"/>
          </a:xfrm>
          <a:noFill/>
          <a:ln/>
        </p:spPr>
        <p:txBody>
          <a:bodyPr/>
          <a:lstStyle/>
          <a:p>
            <a:r>
              <a:rPr lang="en-US" altLang="ko-KR" sz="2400"/>
              <a:t>3.2 Selecting performance Metrics (4)</a:t>
            </a: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2" descr="Rectangle: Click to edit Master text styles&#10;Second level&#10;Third level&#10;Fourth level&#10;Fifth level"/>
          <p:cNvSpPr>
            <a:spLocks noGrp="1" noChangeArrowheads="1"/>
          </p:cNvSpPr>
          <p:nvPr>
            <p:ph type="body" idx="1"/>
          </p:nvPr>
        </p:nvSpPr>
        <p:spPr/>
        <p:txBody>
          <a:bodyPr/>
          <a:lstStyle/>
          <a:p>
            <a:r>
              <a:rPr lang="en-US" altLang="ko-KR" sz="1800"/>
              <a:t>Given a number of metrics, use the following considerations to </a:t>
            </a:r>
          </a:p>
          <a:p>
            <a:pPr>
              <a:buFont typeface="Wingdings" pitchFamily="2" charset="2"/>
              <a:buNone/>
            </a:pPr>
            <a:r>
              <a:rPr lang="en-US" altLang="ko-KR" sz="1800"/>
              <a:t>     select a subset: low variability, nonredundancy, and completeness.</a:t>
            </a:r>
          </a:p>
          <a:p>
            <a:pPr>
              <a:buFont typeface="Wingdings" pitchFamily="2" charset="2"/>
              <a:buNone/>
            </a:pPr>
            <a:endParaRPr lang="en-US" altLang="ko-KR" sz="1800"/>
          </a:p>
          <a:p>
            <a:r>
              <a:rPr lang="en-US" altLang="ko-KR" sz="1800"/>
              <a:t>Low variability helps reduce the number of repetitions required to </a:t>
            </a:r>
          </a:p>
          <a:p>
            <a:pPr>
              <a:buFont typeface="Wingdings" pitchFamily="2" charset="2"/>
              <a:buNone/>
            </a:pPr>
            <a:r>
              <a:rPr lang="en-US" altLang="ko-KR" sz="1800"/>
              <a:t>     obtain a given level of statistical confidence.</a:t>
            </a:r>
          </a:p>
          <a:p>
            <a:pPr>
              <a:buFont typeface="Wingdings" pitchFamily="2" charset="2"/>
              <a:buNone/>
            </a:pPr>
            <a:endParaRPr lang="en-US" altLang="ko-KR" sz="1800"/>
          </a:p>
          <a:p>
            <a:r>
              <a:rPr lang="en-US" altLang="ko-KR" sz="1800"/>
              <a:t>If two metrics give essentially the same information, it is less </a:t>
            </a:r>
          </a:p>
          <a:p>
            <a:pPr>
              <a:buFont typeface="Wingdings" pitchFamily="2" charset="2"/>
              <a:buNone/>
            </a:pPr>
            <a:r>
              <a:rPr lang="en-US" altLang="ko-KR" sz="1800"/>
              <a:t>     confusing to study only one.</a:t>
            </a:r>
          </a:p>
          <a:p>
            <a:pPr>
              <a:buFont typeface="Wingdings" pitchFamily="2" charset="2"/>
              <a:buNone/>
            </a:pPr>
            <a:endParaRPr lang="en-US" altLang="ko-KR" sz="1800"/>
          </a:p>
          <a:p>
            <a:r>
              <a:rPr lang="en-US" altLang="ko-KR" sz="1800"/>
              <a:t>The set of metrics included in the study should be complete. All </a:t>
            </a:r>
          </a:p>
          <a:p>
            <a:pPr>
              <a:buFont typeface="Wingdings" pitchFamily="2" charset="2"/>
              <a:buNone/>
            </a:pPr>
            <a:r>
              <a:rPr lang="en-US" altLang="ko-KR" sz="1800"/>
              <a:t>     possible outcomes should be reflected in the set of performance </a:t>
            </a:r>
          </a:p>
          <a:p>
            <a:pPr>
              <a:buFont typeface="Wingdings" pitchFamily="2" charset="2"/>
              <a:buNone/>
            </a:pPr>
            <a:r>
              <a:rPr lang="en-US" altLang="ko-KR" sz="1800"/>
              <a:t>     metrics.</a:t>
            </a:r>
          </a:p>
        </p:txBody>
      </p:sp>
      <p:sp>
        <p:nvSpPr>
          <p:cNvPr id="330755" name="Rectangle 3"/>
          <p:cNvSpPr>
            <a:spLocks noGrp="1" noChangeArrowheads="1"/>
          </p:cNvSpPr>
          <p:nvPr>
            <p:ph type="title"/>
          </p:nvPr>
        </p:nvSpPr>
        <p:spPr>
          <a:xfrm>
            <a:off x="609600" y="587375"/>
            <a:ext cx="6477000" cy="609600"/>
          </a:xfrm>
          <a:noFill/>
          <a:ln/>
        </p:spPr>
        <p:txBody>
          <a:bodyPr/>
          <a:lstStyle/>
          <a:p>
            <a:r>
              <a:rPr lang="en-US" altLang="ko-KR" sz="2400"/>
              <a:t>3.2 Selecting performance Metrics (5)</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r>
              <a:rPr lang="en-US" altLang="ko-KR" sz="2000"/>
              <a:t>1.11 Steps in a Simulation Study (4)</a:t>
            </a:r>
          </a:p>
        </p:txBody>
      </p:sp>
      <p:sp>
        <p:nvSpPr>
          <p:cNvPr id="129027" name="Rectangle 3" descr="Rectangle: Click to edit Master text styles&#10;Second level&#10;Third level&#10;Fourth level&#10;Fifth level"/>
          <p:cNvSpPr>
            <a:spLocks noGrp="1" noChangeArrowheads="1"/>
          </p:cNvSpPr>
          <p:nvPr>
            <p:ph type="body" idx="1"/>
          </p:nvPr>
        </p:nvSpPr>
        <p:spPr/>
        <p:txBody>
          <a:bodyPr/>
          <a:lstStyle/>
          <a:p>
            <a:r>
              <a:rPr lang="en-US" altLang="ko-KR" sz="2000"/>
              <a:t>Four phases according to Figure 1.3</a:t>
            </a:r>
          </a:p>
          <a:p>
            <a:pPr lvl="1"/>
            <a:r>
              <a:rPr lang="en-US" altLang="ko-KR" sz="1800"/>
              <a:t>First phase : a period of discovery or orientation</a:t>
            </a:r>
          </a:p>
          <a:p>
            <a:pPr lvl="1">
              <a:buFont typeface="Wingdings" pitchFamily="2" charset="2"/>
              <a:buNone/>
            </a:pPr>
            <a:r>
              <a:rPr lang="en-US" altLang="ko-KR" sz="1800"/>
              <a:t>                     (step 1, step2)</a:t>
            </a:r>
          </a:p>
          <a:p>
            <a:pPr lvl="1"/>
            <a:r>
              <a:rPr lang="en-US" altLang="ko-KR" sz="1800"/>
              <a:t>Second phase : a model building and data collection </a:t>
            </a:r>
          </a:p>
          <a:p>
            <a:pPr lvl="1">
              <a:buFont typeface="Wingdings" pitchFamily="2" charset="2"/>
              <a:buNone/>
            </a:pPr>
            <a:r>
              <a:rPr lang="en-US" altLang="ko-KR" sz="1800"/>
              <a:t>                     (step 3, step 4, step 5, step 6, step 7)</a:t>
            </a:r>
          </a:p>
          <a:p>
            <a:pPr lvl="1"/>
            <a:r>
              <a:rPr lang="en-US" altLang="ko-KR" sz="1800"/>
              <a:t>Third phase : running the model</a:t>
            </a:r>
          </a:p>
          <a:p>
            <a:pPr lvl="1">
              <a:buFont typeface="Wingdings" pitchFamily="2" charset="2"/>
              <a:buNone/>
            </a:pPr>
            <a:r>
              <a:rPr lang="en-US" altLang="ko-KR" sz="1800"/>
              <a:t>                     (step 8, step 9, step 10) </a:t>
            </a:r>
          </a:p>
          <a:p>
            <a:pPr lvl="1"/>
            <a:r>
              <a:rPr lang="en-US" altLang="ko-KR" sz="1800"/>
              <a:t>Fourth phase : an implementation</a:t>
            </a:r>
          </a:p>
          <a:p>
            <a:pPr lvl="1">
              <a:buFont typeface="Wingdings" pitchFamily="2" charset="2"/>
              <a:buNone/>
            </a:pPr>
            <a:r>
              <a:rPr lang="en-US" altLang="ko-KR" sz="1800"/>
              <a:t>                      (step 11, step 12)</a:t>
            </a:r>
          </a:p>
        </p:txBody>
      </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2"/>
          <p:cNvSpPr>
            <a:spLocks noGrp="1" noChangeArrowheads="1"/>
          </p:cNvSpPr>
          <p:nvPr>
            <p:ph type="title"/>
          </p:nvPr>
        </p:nvSpPr>
        <p:spPr>
          <a:xfrm>
            <a:off x="609600" y="587375"/>
            <a:ext cx="6477000" cy="609600"/>
          </a:xfrm>
        </p:spPr>
        <p:txBody>
          <a:bodyPr/>
          <a:lstStyle/>
          <a:p>
            <a:r>
              <a:rPr lang="en-US" altLang="ko-KR" sz="2400"/>
              <a:t>Case Study 3.1 (1)</a:t>
            </a:r>
          </a:p>
        </p:txBody>
      </p:sp>
      <p:sp>
        <p:nvSpPr>
          <p:cNvPr id="331779" name="Rectangle 3" descr="Rectangle: Click to edit Master text styles&#10;Second level&#10;Third level&#10;Fourth level&#10;Fifth level"/>
          <p:cNvSpPr>
            <a:spLocks noGrp="1" noChangeArrowheads="1"/>
          </p:cNvSpPr>
          <p:nvPr>
            <p:ph type="body" idx="1"/>
          </p:nvPr>
        </p:nvSpPr>
        <p:spPr>
          <a:xfrm>
            <a:off x="5257800" y="1447800"/>
            <a:ext cx="3352800" cy="4491038"/>
          </a:xfrm>
        </p:spPr>
        <p:txBody>
          <a:bodyPr/>
          <a:lstStyle/>
          <a:p>
            <a:r>
              <a:rPr lang="en-US" altLang="ko-KR" sz="1800"/>
              <a:t>Consider the problem of comparing two different congestion control algorithms for computer networks.</a:t>
            </a:r>
          </a:p>
          <a:p>
            <a:endParaRPr lang="en-US" altLang="ko-KR" sz="800"/>
          </a:p>
          <a:p>
            <a:r>
              <a:rPr lang="en-US" altLang="ko-KR" sz="1800"/>
              <a:t>The problem of congestion occurs when the number of packets waiting at an intermediate system exceed the system</a:t>
            </a:r>
            <a:r>
              <a:rPr lang="en-US" altLang="ko-KR" sz="1800">
                <a:latin typeface="Times New Roman"/>
              </a:rPr>
              <a:t>’</a:t>
            </a:r>
            <a:r>
              <a:rPr lang="en-US" altLang="ko-KR" sz="1800"/>
              <a:t>s buffering capacity and some of the packets have to be dropped.</a:t>
            </a:r>
          </a:p>
        </p:txBody>
      </p:sp>
      <p:graphicFrame>
        <p:nvGraphicFramePr>
          <p:cNvPr id="331780" name="Object 4"/>
          <p:cNvGraphicFramePr>
            <a:graphicFrameLocks noChangeAspect="1"/>
          </p:cNvGraphicFramePr>
          <p:nvPr/>
        </p:nvGraphicFramePr>
        <p:xfrm>
          <a:off x="611188" y="1600200"/>
          <a:ext cx="4635500" cy="3765550"/>
        </p:xfrm>
        <a:graphic>
          <a:graphicData uri="http://schemas.openxmlformats.org/presentationml/2006/ole">
            <mc:AlternateContent xmlns:mc="http://schemas.openxmlformats.org/markup-compatibility/2006">
              <mc:Choice xmlns:v="urn:schemas-microsoft-com:vml" Requires="v">
                <p:oleObj spid="_x0000_s331784" name="VISIO" r:id="rId3" imgW="4865400" imgH="3753720" progId="">
                  <p:embed/>
                </p:oleObj>
              </mc:Choice>
              <mc:Fallback>
                <p:oleObj name="VISIO" r:id="rId3" imgW="4865400" imgH="3753720" progId="">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1600200"/>
                        <a:ext cx="4635500" cy="376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descr="Rectangle: Click to edit Master text styles&#10;Second level&#10;Third level&#10;Fourth level&#10;Fifth level"/>
          <p:cNvSpPr>
            <a:spLocks noGrp="1" noChangeArrowheads="1"/>
          </p:cNvSpPr>
          <p:nvPr>
            <p:ph type="body" idx="1"/>
          </p:nvPr>
        </p:nvSpPr>
        <p:spPr>
          <a:xfrm>
            <a:off x="838200" y="1676400"/>
            <a:ext cx="8001000" cy="4343400"/>
          </a:xfrm>
        </p:spPr>
        <p:txBody>
          <a:bodyPr/>
          <a:lstStyle/>
          <a:p>
            <a:r>
              <a:rPr lang="en-US" altLang="ko-KR" sz="1800"/>
              <a:t>Four possible outcomes</a:t>
            </a:r>
          </a:p>
          <a:p>
            <a:pPr lvl="1"/>
            <a:r>
              <a:rPr lang="en-US" altLang="ko-KR" sz="1600"/>
              <a:t>Some packets are delivered in order to the correct destination.</a:t>
            </a:r>
          </a:p>
          <a:p>
            <a:pPr lvl="1"/>
            <a:r>
              <a:rPr lang="en-US" altLang="ko-KR" sz="1600"/>
              <a:t>Some packets are delivered out of order to the destination.</a:t>
            </a:r>
          </a:p>
          <a:p>
            <a:pPr lvl="1"/>
            <a:r>
              <a:rPr lang="en-US" altLang="ko-KR" sz="1600"/>
              <a:t>Some packets are delivered more than once to the destination (duplicate packets).</a:t>
            </a:r>
          </a:p>
          <a:p>
            <a:pPr lvl="1"/>
            <a:r>
              <a:rPr lang="en-US" altLang="ko-KR" sz="1600"/>
              <a:t>Some packets are dropped on the way (lost packets).</a:t>
            </a:r>
          </a:p>
          <a:p>
            <a:pPr lvl="1"/>
            <a:endParaRPr lang="en-US" altLang="ko-KR" sz="1600"/>
          </a:p>
          <a:p>
            <a:r>
              <a:rPr lang="en-US" altLang="ko-KR" sz="1800"/>
              <a:t>Time-rate-resource metrics</a:t>
            </a:r>
          </a:p>
          <a:p>
            <a:pPr lvl="1"/>
            <a:r>
              <a:rPr lang="en-US" altLang="ko-KR" sz="1600"/>
              <a:t>Response time: the delay inside the network for individual packets.</a:t>
            </a:r>
          </a:p>
          <a:p>
            <a:pPr lvl="1"/>
            <a:r>
              <a:rPr lang="en-US" altLang="ko-KR" sz="1600"/>
              <a:t>Throughput: the number of packets per unit of time.</a:t>
            </a:r>
          </a:p>
          <a:p>
            <a:pPr lvl="1"/>
            <a:r>
              <a:rPr lang="en-US" altLang="ko-KR" sz="1600"/>
              <a:t>Processor time per packet on the source end system.</a:t>
            </a:r>
          </a:p>
          <a:p>
            <a:pPr lvl="1"/>
            <a:r>
              <a:rPr lang="en-US" altLang="ko-KR" sz="1600"/>
              <a:t>Processor time per packet on the destination end systems.</a:t>
            </a:r>
          </a:p>
          <a:p>
            <a:pPr lvl="1"/>
            <a:r>
              <a:rPr lang="en-US" altLang="ko-KR" sz="1600"/>
              <a:t>Processor time per packet on the intermediate systems.</a:t>
            </a:r>
          </a:p>
        </p:txBody>
      </p:sp>
      <p:sp>
        <p:nvSpPr>
          <p:cNvPr id="332803" name="Rectangle 3"/>
          <p:cNvSpPr>
            <a:spLocks noGrp="1" noChangeArrowheads="1"/>
          </p:cNvSpPr>
          <p:nvPr>
            <p:ph type="title"/>
          </p:nvPr>
        </p:nvSpPr>
        <p:spPr>
          <a:xfrm>
            <a:off x="609600" y="587375"/>
            <a:ext cx="6477000" cy="609600"/>
          </a:xfrm>
          <a:noFill/>
          <a:ln/>
        </p:spPr>
        <p:txBody>
          <a:bodyPr/>
          <a:lstStyle/>
          <a:p>
            <a:r>
              <a:rPr lang="en-US" altLang="ko-KR" sz="2400"/>
              <a:t>Case Study 3.1 (2)</a:t>
            </a: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descr="Rectangle: Click to edit Master text styles&#10;Second level&#10;Third level&#10;Fourth level&#10;Fifth level"/>
          <p:cNvSpPr>
            <a:spLocks noGrp="1" noChangeArrowheads="1"/>
          </p:cNvSpPr>
          <p:nvPr>
            <p:ph type="body" idx="1"/>
          </p:nvPr>
        </p:nvSpPr>
        <p:spPr/>
        <p:txBody>
          <a:bodyPr/>
          <a:lstStyle/>
          <a:p>
            <a:r>
              <a:rPr lang="en-US" altLang="ko-KR" sz="1800"/>
              <a:t>The variability of the response time is important since a highly </a:t>
            </a:r>
          </a:p>
          <a:p>
            <a:pPr>
              <a:buFont typeface="Wingdings" pitchFamily="2" charset="2"/>
              <a:buNone/>
            </a:pPr>
            <a:r>
              <a:rPr lang="en-US" altLang="ko-KR" sz="1800"/>
              <a:t>     variant response results in unnecessary retransmissions. Thus, the </a:t>
            </a:r>
          </a:p>
          <a:p>
            <a:pPr>
              <a:buFont typeface="Wingdings" pitchFamily="2" charset="2"/>
              <a:buNone/>
            </a:pPr>
            <a:r>
              <a:rPr lang="en-US" altLang="ko-KR" sz="1800"/>
              <a:t>     variance of the response time became the sixth metric.</a:t>
            </a:r>
          </a:p>
          <a:p>
            <a:r>
              <a:rPr lang="en-US" altLang="ko-KR" sz="1800"/>
              <a:t>In many systems, the out-of-order packets are discarded at the </a:t>
            </a:r>
          </a:p>
          <a:p>
            <a:pPr>
              <a:buFont typeface="Wingdings" pitchFamily="2" charset="2"/>
              <a:buNone/>
            </a:pPr>
            <a:r>
              <a:rPr lang="en-US" altLang="ko-KR" sz="1800"/>
              <a:t>     destination end systems. In others, they are stored in system </a:t>
            </a:r>
          </a:p>
          <a:p>
            <a:pPr>
              <a:buFont typeface="Wingdings" pitchFamily="2" charset="2"/>
              <a:buNone/>
            </a:pPr>
            <a:r>
              <a:rPr lang="en-US" altLang="ko-KR" sz="1800"/>
              <a:t>     buffers awaiting arrival of intervening packets. Thus, the probability </a:t>
            </a:r>
          </a:p>
          <a:p>
            <a:pPr>
              <a:buFont typeface="Wingdings" pitchFamily="2" charset="2"/>
              <a:buNone/>
            </a:pPr>
            <a:r>
              <a:rPr lang="en-US" altLang="ko-KR" sz="1800"/>
              <a:t>     of out-of-order arrivals was the seventh metric.</a:t>
            </a:r>
          </a:p>
          <a:p>
            <a:r>
              <a:rPr lang="en-US" altLang="ko-KR" sz="1800"/>
              <a:t>Duplicate packets consume the network resources without any use. </a:t>
            </a:r>
          </a:p>
          <a:p>
            <a:pPr>
              <a:buFont typeface="Wingdings" pitchFamily="2" charset="2"/>
              <a:buNone/>
            </a:pPr>
            <a:r>
              <a:rPr lang="en-US" altLang="ko-KR" sz="1800"/>
              <a:t>     The probability of duplicate packets was the eighth metric.</a:t>
            </a:r>
          </a:p>
          <a:p>
            <a:r>
              <a:rPr lang="en-US" altLang="ko-KR" sz="1800"/>
              <a:t>Lost packets are undesirable for obvious reasons. The probability </a:t>
            </a:r>
          </a:p>
          <a:p>
            <a:pPr>
              <a:buFont typeface="Wingdings" pitchFamily="2" charset="2"/>
              <a:buNone/>
            </a:pPr>
            <a:r>
              <a:rPr lang="en-US" altLang="ko-KR" sz="1800"/>
              <a:t>     of lost packets is the ninth metric.</a:t>
            </a:r>
          </a:p>
          <a:p>
            <a:r>
              <a:rPr lang="en-US" altLang="ko-KR" sz="1800"/>
              <a:t>Excessive losses could cause some user connections to be broken prematurely. The probability of disconnect is the tenth metric.</a:t>
            </a:r>
          </a:p>
        </p:txBody>
      </p:sp>
      <p:sp>
        <p:nvSpPr>
          <p:cNvPr id="333827" name="Rectangle 3"/>
          <p:cNvSpPr>
            <a:spLocks noGrp="1" noChangeArrowheads="1"/>
          </p:cNvSpPr>
          <p:nvPr>
            <p:ph type="title"/>
          </p:nvPr>
        </p:nvSpPr>
        <p:spPr>
          <a:xfrm>
            <a:off x="609600" y="587375"/>
            <a:ext cx="6477000" cy="609600"/>
          </a:xfrm>
          <a:noFill/>
          <a:ln/>
        </p:spPr>
        <p:txBody>
          <a:bodyPr/>
          <a:lstStyle/>
          <a:p>
            <a:r>
              <a:rPr lang="en-US" altLang="ko-KR" sz="2400"/>
              <a:t>Case Study 3.1 (3)</a:t>
            </a: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descr="Rectangle: Click to edit Master text styles&#10;Second level&#10;Third level&#10;Fourth level&#10;Fifth level"/>
          <p:cNvSpPr>
            <a:spLocks noGrp="1" noChangeArrowheads="1"/>
          </p:cNvSpPr>
          <p:nvPr>
            <p:ph type="body" idx="1"/>
          </p:nvPr>
        </p:nvSpPr>
        <p:spPr>
          <a:xfrm>
            <a:off x="838200" y="1447800"/>
            <a:ext cx="7772400" cy="1844675"/>
          </a:xfrm>
        </p:spPr>
        <p:txBody>
          <a:bodyPr/>
          <a:lstStyle/>
          <a:p>
            <a:r>
              <a:rPr lang="en-US" altLang="ko-KR" sz="1800"/>
              <a:t>It is necessary that all users be treated fairly in the network. Thus, </a:t>
            </a:r>
          </a:p>
          <a:p>
            <a:pPr>
              <a:buFont typeface="Wingdings" pitchFamily="2" charset="2"/>
              <a:buNone/>
            </a:pPr>
            <a:r>
              <a:rPr lang="en-US" altLang="ko-KR" sz="1800"/>
              <a:t>     fairness was added as the eleventh metric. It is defined as a </a:t>
            </a:r>
          </a:p>
          <a:p>
            <a:pPr>
              <a:buFont typeface="Wingdings" pitchFamily="2" charset="2"/>
              <a:buNone/>
            </a:pPr>
            <a:r>
              <a:rPr lang="en-US" altLang="ko-KR" sz="1800"/>
              <a:t>     function of variability of throughput across users.</a:t>
            </a:r>
          </a:p>
          <a:p>
            <a:r>
              <a:rPr lang="en-US" altLang="ko-KR" sz="1800"/>
              <a:t>For any given set of user throughputs (x</a:t>
            </a:r>
            <a:r>
              <a:rPr lang="en-US" altLang="ko-KR" sz="1800" baseline="-25000"/>
              <a:t>1</a:t>
            </a:r>
            <a:r>
              <a:rPr lang="en-US" altLang="ko-KR" sz="1800"/>
              <a:t>,x</a:t>
            </a:r>
            <a:r>
              <a:rPr lang="en-US" altLang="ko-KR" sz="1800" baseline="-25000"/>
              <a:t>2</a:t>
            </a:r>
            <a:r>
              <a:rPr lang="en-US" altLang="ko-KR" sz="1800"/>
              <a:t>, </a:t>
            </a:r>
            <a:r>
              <a:rPr lang="en-US" altLang="ko-KR" sz="1800">
                <a:sym typeface="Symbol" pitchFamily="18" charset="2"/>
              </a:rPr>
              <a:t></a:t>
            </a:r>
            <a:r>
              <a:rPr lang="en-US" altLang="ko-KR" sz="1800"/>
              <a:t> ,x</a:t>
            </a:r>
            <a:r>
              <a:rPr lang="en-US" altLang="ko-KR" sz="1800" baseline="-25000"/>
              <a:t>n</a:t>
            </a:r>
            <a:r>
              <a:rPr lang="en-US" altLang="ko-KR" sz="1800"/>
              <a:t>), the following </a:t>
            </a:r>
          </a:p>
          <a:p>
            <a:pPr>
              <a:buFont typeface="Wingdings" pitchFamily="2" charset="2"/>
              <a:buNone/>
            </a:pPr>
            <a:r>
              <a:rPr lang="en-US" altLang="ko-KR" sz="1800"/>
              <a:t>     function can be used to assign a fairness index to the set:</a:t>
            </a:r>
          </a:p>
        </p:txBody>
      </p:sp>
      <p:sp>
        <p:nvSpPr>
          <p:cNvPr id="334851" name="Rectangle 3"/>
          <p:cNvSpPr>
            <a:spLocks noGrp="1" noChangeArrowheads="1"/>
          </p:cNvSpPr>
          <p:nvPr>
            <p:ph type="title"/>
          </p:nvPr>
        </p:nvSpPr>
        <p:spPr>
          <a:xfrm>
            <a:off x="609600" y="587375"/>
            <a:ext cx="6477000" cy="609600"/>
          </a:xfrm>
          <a:noFill/>
          <a:ln/>
        </p:spPr>
        <p:txBody>
          <a:bodyPr/>
          <a:lstStyle/>
          <a:p>
            <a:r>
              <a:rPr lang="en-US" altLang="ko-KR" sz="2400"/>
              <a:t>Case Study 3.1 (4)</a:t>
            </a:r>
          </a:p>
        </p:txBody>
      </p:sp>
      <p:graphicFrame>
        <p:nvGraphicFramePr>
          <p:cNvPr id="334852" name="Object 4"/>
          <p:cNvGraphicFramePr>
            <a:graphicFrameLocks noChangeAspect="1"/>
          </p:cNvGraphicFramePr>
          <p:nvPr/>
        </p:nvGraphicFramePr>
        <p:xfrm>
          <a:off x="2971800" y="3352800"/>
          <a:ext cx="3200400" cy="911225"/>
        </p:xfrm>
        <a:graphic>
          <a:graphicData uri="http://schemas.openxmlformats.org/presentationml/2006/ole">
            <mc:AlternateContent xmlns:mc="http://schemas.openxmlformats.org/markup-compatibility/2006">
              <mc:Choice xmlns:v="urn:schemas-microsoft-com:vml" Requires="v">
                <p:oleObj spid="_x0000_s334856" name="Equation" r:id="rId3" imgW="1726920" imgH="558720" progId="Equation.3">
                  <p:embed/>
                </p:oleObj>
              </mc:Choice>
              <mc:Fallback>
                <p:oleObj name="Equation" r:id="rId3" imgW="1726920" imgH="558720" progId="Equation.3">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3352800"/>
                        <a:ext cx="3200400" cy="911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4853" name="Rectangle 5" descr="Rectangle: Click to edit Master text styles&#10;Second level&#10;Third level&#10;Fourth level&#10;Fifth level"/>
          <p:cNvSpPr>
            <a:spLocks noChangeArrowheads="1"/>
          </p:cNvSpPr>
          <p:nvPr/>
        </p:nvSpPr>
        <p:spPr bwMode="auto">
          <a:xfrm>
            <a:off x="838200" y="4343400"/>
            <a:ext cx="7772400" cy="1600200"/>
          </a:xfrm>
          <a:prstGeom prst="rect">
            <a:avLst/>
          </a:prstGeom>
          <a:noFill/>
          <a:ln w="9525">
            <a:noFill/>
            <a:miter lim="800000"/>
            <a:headEnd/>
            <a:tailEnd/>
          </a:ln>
          <a:effectLst/>
        </p:spPr>
        <p:txBody>
          <a:bodyPr/>
          <a:lstStyle/>
          <a:p>
            <a:pPr marL="342900" indent="-342900">
              <a:spcBef>
                <a:spcPct val="20000"/>
              </a:spcBef>
              <a:buClr>
                <a:schemeClr val="hlink"/>
              </a:buClr>
              <a:buSzPct val="110000"/>
              <a:buFont typeface="Wingdings" pitchFamily="2" charset="2"/>
              <a:buBlip>
                <a:blip r:embed="rId5"/>
              </a:buBlip>
            </a:pPr>
            <a:r>
              <a:rPr lang="en-US" altLang="ko-KR" sz="1800">
                <a:latin typeface="굴림" pitchFamily="34" charset="-127"/>
              </a:rPr>
              <a:t>For all nonnegative values of x</a:t>
            </a:r>
            <a:r>
              <a:rPr lang="en-US" altLang="ko-KR" sz="1800" baseline="-25000">
                <a:latin typeface="굴림" pitchFamily="34" charset="-127"/>
              </a:rPr>
              <a:t>i</a:t>
            </a:r>
            <a:r>
              <a:rPr lang="en-US" altLang="ko-KR" sz="1800">
                <a:latin typeface="Times New Roman"/>
              </a:rPr>
              <a:t>’</a:t>
            </a:r>
            <a:r>
              <a:rPr lang="en-US" altLang="ko-KR" sz="1800">
                <a:latin typeface="굴림" pitchFamily="34" charset="-127"/>
              </a:rPr>
              <a:t>s, the fairness index always lies </a:t>
            </a:r>
          </a:p>
          <a:p>
            <a:pPr marL="342900" indent="-342900">
              <a:spcBef>
                <a:spcPct val="20000"/>
              </a:spcBef>
              <a:buClr>
                <a:schemeClr val="hlink"/>
              </a:buClr>
              <a:buSzPct val="110000"/>
              <a:buFont typeface="Wingdings" pitchFamily="2" charset="2"/>
              <a:buNone/>
            </a:pPr>
            <a:r>
              <a:rPr lang="en-US" altLang="ko-KR" sz="1800">
                <a:latin typeface="굴림" pitchFamily="34" charset="-127"/>
              </a:rPr>
              <a:t>     between 0 and 1.</a:t>
            </a:r>
          </a:p>
          <a:p>
            <a:pPr marL="342900" indent="-342900">
              <a:spcBef>
                <a:spcPct val="20000"/>
              </a:spcBef>
              <a:buClr>
                <a:schemeClr val="hlink"/>
              </a:buClr>
              <a:buSzPct val="110000"/>
              <a:buFont typeface="Wingdings" pitchFamily="2" charset="2"/>
              <a:buBlip>
                <a:blip r:embed="rId5"/>
              </a:buBlip>
            </a:pPr>
            <a:r>
              <a:rPr lang="en-US" altLang="ko-KR" sz="1800">
                <a:latin typeface="굴림" pitchFamily="34" charset="-127"/>
              </a:rPr>
              <a:t>If only k of the n users receive equal throughput and the remaining n-k users receive zero throughput, the fairness index is k/n.</a:t>
            </a: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descr="Rectangle: Click to edit Master text styles&#10;Second level&#10;Third level&#10;Fourth level&#10;Fifth level"/>
          <p:cNvSpPr>
            <a:spLocks noGrp="1" noChangeArrowheads="1"/>
          </p:cNvSpPr>
          <p:nvPr>
            <p:ph type="body" idx="1"/>
          </p:nvPr>
        </p:nvSpPr>
        <p:spPr/>
        <p:txBody>
          <a:bodyPr/>
          <a:lstStyle/>
          <a:p>
            <a:r>
              <a:rPr lang="en-US" altLang="ko-KR" sz="1800"/>
              <a:t>After a few experiments, it was clear that throughput and delay </a:t>
            </a:r>
          </a:p>
          <a:p>
            <a:pPr>
              <a:buFont typeface="Wingdings" pitchFamily="2" charset="2"/>
              <a:buNone/>
            </a:pPr>
            <a:r>
              <a:rPr lang="en-US" altLang="ko-KR" sz="1800"/>
              <a:t>     were really redundant metrics. </a:t>
            </a:r>
            <a:r>
              <a:rPr lang="en-US" altLang="ko-KR" sz="1800">
                <a:sym typeface="Symbol" pitchFamily="18" charset="2"/>
              </a:rPr>
              <a:t> All schemes that resulted in </a:t>
            </a:r>
          </a:p>
          <a:p>
            <a:pPr>
              <a:buFont typeface="Wingdings" pitchFamily="2" charset="2"/>
              <a:buNone/>
            </a:pPr>
            <a:r>
              <a:rPr lang="en-US" altLang="ko-KR" sz="1800">
                <a:sym typeface="Symbol" pitchFamily="18" charset="2"/>
              </a:rPr>
              <a:t>     higher throughput also resulted in higher delay.</a:t>
            </a:r>
          </a:p>
          <a:p>
            <a:pPr>
              <a:buFont typeface="Wingdings" pitchFamily="2" charset="2"/>
              <a:buNone/>
            </a:pPr>
            <a:endParaRPr lang="en-US" altLang="ko-KR" sz="1800">
              <a:sym typeface="Symbol" pitchFamily="18" charset="2"/>
            </a:endParaRPr>
          </a:p>
          <a:p>
            <a:r>
              <a:rPr lang="en-US" altLang="ko-KR" sz="1800"/>
              <a:t>The variance in response time was dropped since it was redundant </a:t>
            </a:r>
          </a:p>
          <a:p>
            <a:pPr>
              <a:buFont typeface="Wingdings" pitchFamily="2" charset="2"/>
              <a:buNone/>
            </a:pPr>
            <a:r>
              <a:rPr lang="en-US" altLang="ko-KR" sz="1800"/>
              <a:t>     with the probability of duplication and the probability of </a:t>
            </a:r>
          </a:p>
          <a:p>
            <a:pPr>
              <a:buFont typeface="Wingdings" pitchFamily="2" charset="2"/>
              <a:buNone/>
            </a:pPr>
            <a:r>
              <a:rPr lang="en-US" altLang="ko-KR" sz="1800"/>
              <a:t>     disconnection.</a:t>
            </a:r>
          </a:p>
        </p:txBody>
      </p:sp>
      <p:sp>
        <p:nvSpPr>
          <p:cNvPr id="335875" name="Rectangle 3"/>
          <p:cNvSpPr>
            <a:spLocks noGrp="1" noChangeArrowheads="1"/>
          </p:cNvSpPr>
          <p:nvPr>
            <p:ph type="title"/>
          </p:nvPr>
        </p:nvSpPr>
        <p:spPr>
          <a:xfrm>
            <a:off x="609600" y="587375"/>
            <a:ext cx="6477000" cy="609600"/>
          </a:xfrm>
          <a:noFill/>
          <a:ln/>
        </p:spPr>
        <p:txBody>
          <a:bodyPr/>
          <a:lstStyle/>
          <a:p>
            <a:r>
              <a:rPr lang="en-US" altLang="ko-KR" sz="2400"/>
              <a:t>Case Study 3.1 (5)</a:t>
            </a: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2"/>
          <p:cNvSpPr>
            <a:spLocks noGrp="1" noChangeArrowheads="1"/>
          </p:cNvSpPr>
          <p:nvPr>
            <p:ph type="title"/>
          </p:nvPr>
        </p:nvSpPr>
        <p:spPr>
          <a:xfrm>
            <a:off x="609600" y="282575"/>
            <a:ext cx="6400800" cy="914400"/>
          </a:xfrm>
        </p:spPr>
        <p:txBody>
          <a:bodyPr/>
          <a:lstStyle/>
          <a:p>
            <a:r>
              <a:rPr lang="en-US" altLang="ko-KR" sz="2400"/>
              <a:t>3.3 Commonly Used Performance </a:t>
            </a:r>
            <a:br>
              <a:rPr lang="en-US" altLang="ko-KR" sz="2400"/>
            </a:br>
            <a:r>
              <a:rPr lang="en-US" altLang="ko-KR" sz="2400"/>
              <a:t>      Metrics (1)</a:t>
            </a:r>
          </a:p>
        </p:txBody>
      </p:sp>
      <p:sp>
        <p:nvSpPr>
          <p:cNvPr id="336899" name="Rectangle 3" descr="Rectangle: Click to edit Master text styles&#10;Second level&#10;Third level&#10;Fourth level&#10;Fifth level"/>
          <p:cNvSpPr>
            <a:spLocks noGrp="1" noChangeArrowheads="1"/>
          </p:cNvSpPr>
          <p:nvPr>
            <p:ph type="body" idx="1"/>
          </p:nvPr>
        </p:nvSpPr>
        <p:spPr/>
        <p:txBody>
          <a:bodyPr/>
          <a:lstStyle/>
          <a:p>
            <a:r>
              <a:rPr lang="en-US" altLang="ko-KR" sz="1800"/>
              <a:t>Response time : the interval between a user</a:t>
            </a:r>
            <a:r>
              <a:rPr lang="en-US" altLang="ko-KR" sz="1800">
                <a:latin typeface="Times New Roman"/>
              </a:rPr>
              <a:t>’</a:t>
            </a:r>
            <a:r>
              <a:rPr lang="en-US" altLang="ko-KR" sz="1800"/>
              <a:t>s request and the </a:t>
            </a:r>
          </a:p>
          <a:p>
            <a:pPr>
              <a:buFont typeface="Wingdings" pitchFamily="2" charset="2"/>
              <a:buNone/>
            </a:pPr>
            <a:r>
              <a:rPr lang="en-US" altLang="ko-KR" sz="1800"/>
              <a:t>                            system response, as shown in Figure 3.2a.</a:t>
            </a:r>
          </a:p>
          <a:p>
            <a:pPr>
              <a:buFont typeface="Wingdings" pitchFamily="2" charset="2"/>
              <a:buNone/>
            </a:pPr>
            <a:r>
              <a:rPr lang="en-US" altLang="ko-KR" sz="1800"/>
              <a:t>    - This definition is simplistic since the requests as well as the </a:t>
            </a:r>
          </a:p>
          <a:p>
            <a:pPr>
              <a:buFont typeface="Wingdings" pitchFamily="2" charset="2"/>
              <a:buNone/>
            </a:pPr>
            <a:r>
              <a:rPr lang="en-US" altLang="ko-KR" sz="1800"/>
              <a:t>       responses are not instantaneous.</a:t>
            </a:r>
          </a:p>
          <a:p>
            <a:r>
              <a:rPr lang="en-US" altLang="ko-KR" sz="1800"/>
              <a:t>The user spend time typing the request and the system takes time </a:t>
            </a:r>
          </a:p>
          <a:p>
            <a:pPr>
              <a:buFont typeface="Wingdings" pitchFamily="2" charset="2"/>
              <a:buNone/>
            </a:pPr>
            <a:r>
              <a:rPr lang="en-US" altLang="ko-KR" sz="1800"/>
              <a:t>     outputting the response, as show in Figure 3.2b.</a:t>
            </a:r>
          </a:p>
          <a:p>
            <a:pPr>
              <a:buFont typeface="Wingdings" pitchFamily="2" charset="2"/>
              <a:buNone/>
            </a:pPr>
            <a:r>
              <a:rPr lang="en-US" altLang="ko-KR" sz="1800"/>
              <a:t>    - It can be defined as either the interval between the end of a </a:t>
            </a:r>
          </a:p>
          <a:p>
            <a:pPr>
              <a:buFont typeface="Wingdings" pitchFamily="2" charset="2"/>
              <a:buNone/>
            </a:pPr>
            <a:r>
              <a:rPr lang="en-US" altLang="ko-KR" sz="1800"/>
              <a:t>       request submission and the beginning of the corresponding </a:t>
            </a:r>
          </a:p>
          <a:p>
            <a:pPr>
              <a:buFont typeface="Wingdings" pitchFamily="2" charset="2"/>
              <a:buNone/>
            </a:pPr>
            <a:r>
              <a:rPr lang="en-US" altLang="ko-KR" sz="1800"/>
              <a:t>       response from the system or as the interval between the end of a </a:t>
            </a:r>
          </a:p>
          <a:p>
            <a:pPr>
              <a:buFont typeface="Wingdings" pitchFamily="2" charset="2"/>
              <a:buNone/>
            </a:pPr>
            <a:r>
              <a:rPr lang="en-US" altLang="ko-KR" sz="1800"/>
              <a:t>       request submission and the end of the corresponding response </a:t>
            </a:r>
          </a:p>
          <a:p>
            <a:pPr>
              <a:buFont typeface="Wingdings" pitchFamily="2" charset="2"/>
              <a:buNone/>
            </a:pPr>
            <a:r>
              <a:rPr lang="en-US" altLang="ko-KR" sz="1800"/>
              <a:t>       form the systems.</a:t>
            </a: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7922" name="Object 2"/>
          <p:cNvGraphicFramePr>
            <a:graphicFrameLocks noChangeAspect="1"/>
          </p:cNvGraphicFramePr>
          <p:nvPr/>
        </p:nvGraphicFramePr>
        <p:xfrm>
          <a:off x="0" y="228600"/>
          <a:ext cx="9144000" cy="6629400"/>
        </p:xfrm>
        <a:graphic>
          <a:graphicData uri="http://schemas.openxmlformats.org/presentationml/2006/ole">
            <mc:AlternateContent xmlns:mc="http://schemas.openxmlformats.org/markup-compatibility/2006">
              <mc:Choice xmlns:v="urn:schemas-microsoft-com:vml" Requires="v">
                <p:oleObj spid="_x0000_s337930" name="VISIO" r:id="rId3" imgW="1406160" imgH="948960" progId="">
                  <p:embed/>
                </p:oleObj>
              </mc:Choice>
              <mc:Fallback>
                <p:oleObj name="VISIO" r:id="rId3" imgW="1406160" imgH="948960"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28600"/>
                        <a:ext cx="9144000" cy="662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7923" name="Object 3"/>
          <p:cNvGraphicFramePr>
            <a:graphicFrameLocks noChangeAspect="1"/>
          </p:cNvGraphicFramePr>
          <p:nvPr/>
        </p:nvGraphicFramePr>
        <p:xfrm>
          <a:off x="609600" y="196850"/>
          <a:ext cx="7848600" cy="6127750"/>
        </p:xfrm>
        <a:graphic>
          <a:graphicData uri="http://schemas.openxmlformats.org/presentationml/2006/ole">
            <mc:AlternateContent xmlns:mc="http://schemas.openxmlformats.org/markup-compatibility/2006">
              <mc:Choice xmlns:v="urn:schemas-microsoft-com:vml" Requires="v">
                <p:oleObj spid="_x0000_s337931" name="VISIO" r:id="rId5" imgW="5365440" imgH="3806640" progId="">
                  <p:embed/>
                </p:oleObj>
              </mc:Choice>
              <mc:Fallback>
                <p:oleObj name="VISIO" r:id="rId5" imgW="5365440" imgH="3806640" progId="">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196850"/>
                        <a:ext cx="7848600" cy="612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2" descr="Rectangle: Click to edit Master text styles&#10;Second level&#10;Third level&#10;Fourth level&#10;Fifth level"/>
          <p:cNvSpPr>
            <a:spLocks noGrp="1" noChangeArrowheads="1"/>
          </p:cNvSpPr>
          <p:nvPr>
            <p:ph type="body" idx="1"/>
          </p:nvPr>
        </p:nvSpPr>
        <p:spPr/>
        <p:txBody>
          <a:bodyPr/>
          <a:lstStyle/>
          <a:p>
            <a:r>
              <a:rPr lang="en-US" altLang="ko-KR" sz="1800"/>
              <a:t>Turnaround time : the time between the submission of a batch job </a:t>
            </a:r>
          </a:p>
          <a:p>
            <a:pPr>
              <a:buFont typeface="Wingdings" pitchFamily="2" charset="2"/>
              <a:buNone/>
            </a:pPr>
            <a:r>
              <a:rPr lang="en-US" altLang="ko-KR" sz="1800"/>
              <a:t>                              and the completion of its output. </a:t>
            </a:r>
          </a:p>
          <a:p>
            <a:pPr>
              <a:buFont typeface="Wingdings" pitchFamily="2" charset="2"/>
              <a:buNone/>
            </a:pPr>
            <a:r>
              <a:rPr lang="en-US" altLang="ko-KR" sz="1800"/>
              <a:t>     - Notice that the time to read the input is included in the </a:t>
            </a:r>
          </a:p>
          <a:p>
            <a:pPr>
              <a:buFont typeface="Wingdings" pitchFamily="2" charset="2"/>
              <a:buNone/>
            </a:pPr>
            <a:r>
              <a:rPr lang="en-US" altLang="ko-KR" sz="1800"/>
              <a:t>        turnaround time.</a:t>
            </a:r>
          </a:p>
          <a:p>
            <a:r>
              <a:rPr lang="en-US" altLang="ko-KR" sz="1800"/>
              <a:t>Reaction time : the time between submission of a request and the </a:t>
            </a:r>
          </a:p>
          <a:p>
            <a:pPr>
              <a:buFont typeface="Wingdings" pitchFamily="2" charset="2"/>
              <a:buNone/>
            </a:pPr>
            <a:r>
              <a:rPr lang="en-US" altLang="ko-KR" sz="1800"/>
              <a:t>                           beginning of its execution by the system </a:t>
            </a:r>
          </a:p>
          <a:p>
            <a:pPr>
              <a:buFont typeface="Wingdings" pitchFamily="2" charset="2"/>
              <a:buNone/>
            </a:pPr>
            <a:r>
              <a:rPr lang="en-US" altLang="ko-KR" sz="1800"/>
              <a:t>     - To measure the reaction time, one has to able to monitor the </a:t>
            </a:r>
          </a:p>
          <a:p>
            <a:pPr>
              <a:buFont typeface="Wingdings" pitchFamily="2" charset="2"/>
              <a:buNone/>
            </a:pPr>
            <a:r>
              <a:rPr lang="en-US" altLang="ko-KR" sz="1800"/>
              <a:t>        actions inside a system since the beginning of the execution </a:t>
            </a:r>
          </a:p>
          <a:p>
            <a:pPr>
              <a:buFont typeface="Wingdings" pitchFamily="2" charset="2"/>
              <a:buNone/>
            </a:pPr>
            <a:r>
              <a:rPr lang="en-US" altLang="ko-KR" sz="1800"/>
              <a:t>        may not correspond to any externally visible event.</a:t>
            </a:r>
          </a:p>
          <a:p>
            <a:r>
              <a:rPr lang="en-US" altLang="ko-KR" sz="1800"/>
              <a:t>Stretch factor : the ratio of response time at a particular load to </a:t>
            </a:r>
          </a:p>
          <a:p>
            <a:pPr>
              <a:buFont typeface="Wingdings" pitchFamily="2" charset="2"/>
              <a:buNone/>
            </a:pPr>
            <a:r>
              <a:rPr lang="en-US" altLang="ko-KR" sz="1800"/>
              <a:t>                           that at the minimum load </a:t>
            </a:r>
          </a:p>
          <a:p>
            <a:pPr>
              <a:buFont typeface="Wingdings" pitchFamily="2" charset="2"/>
              <a:buNone/>
            </a:pPr>
            <a:r>
              <a:rPr lang="en-US" altLang="ko-KR" sz="1800"/>
              <a:t>     - The response time of a system generally increases as the load </a:t>
            </a:r>
          </a:p>
          <a:p>
            <a:pPr>
              <a:buFont typeface="Wingdings" pitchFamily="2" charset="2"/>
              <a:buNone/>
            </a:pPr>
            <a:r>
              <a:rPr lang="en-US" altLang="ko-KR" sz="1800"/>
              <a:t>        on the system increases. </a:t>
            </a:r>
          </a:p>
        </p:txBody>
      </p:sp>
      <p:sp>
        <p:nvSpPr>
          <p:cNvPr id="338947" name="Rectangle 3"/>
          <p:cNvSpPr>
            <a:spLocks noGrp="1" noChangeArrowheads="1"/>
          </p:cNvSpPr>
          <p:nvPr>
            <p:ph type="title"/>
          </p:nvPr>
        </p:nvSpPr>
        <p:spPr>
          <a:xfrm>
            <a:off x="609600" y="282575"/>
            <a:ext cx="6400800" cy="914400"/>
          </a:xfrm>
          <a:noFill/>
          <a:ln/>
        </p:spPr>
        <p:txBody>
          <a:bodyPr/>
          <a:lstStyle/>
          <a:p>
            <a:r>
              <a:rPr lang="en-US" altLang="ko-KR" sz="2400"/>
              <a:t>3.3 Commonly Used Performance </a:t>
            </a:r>
            <a:br>
              <a:rPr lang="en-US" altLang="ko-KR" sz="2400"/>
            </a:br>
            <a:r>
              <a:rPr lang="en-US" altLang="ko-KR" sz="2400"/>
              <a:t>      Metrics (2)</a:t>
            </a: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descr="Rectangle: Click to edit Master text styles&#10;Second level&#10;Third level&#10;Fourth level&#10;Fifth level"/>
          <p:cNvSpPr>
            <a:spLocks noGrp="1" noChangeArrowheads="1"/>
          </p:cNvSpPr>
          <p:nvPr>
            <p:ph type="body" idx="1"/>
          </p:nvPr>
        </p:nvSpPr>
        <p:spPr/>
        <p:txBody>
          <a:bodyPr/>
          <a:lstStyle/>
          <a:p>
            <a:r>
              <a:rPr lang="en-US" altLang="ko-KR" sz="1800"/>
              <a:t>Throughput is defined as the rate (requests per unit of time) at </a:t>
            </a:r>
          </a:p>
          <a:p>
            <a:pPr>
              <a:buFont typeface="Wingdings" pitchFamily="2" charset="2"/>
              <a:buNone/>
            </a:pPr>
            <a:r>
              <a:rPr lang="en-US" altLang="ko-KR" sz="1800"/>
              <a:t>     which the requests can be serviced by the system.</a:t>
            </a:r>
          </a:p>
          <a:p>
            <a:pPr>
              <a:buFont typeface="Wingdings" pitchFamily="2" charset="2"/>
              <a:buNone/>
            </a:pPr>
            <a:r>
              <a:rPr lang="en-US" altLang="ko-KR" sz="1800"/>
              <a:t>     - For batch systems, jobs per second.</a:t>
            </a:r>
          </a:p>
          <a:p>
            <a:pPr>
              <a:buFont typeface="Wingdings" pitchFamily="2" charset="2"/>
              <a:buNone/>
            </a:pPr>
            <a:r>
              <a:rPr lang="en-US" altLang="ko-KR" sz="1800"/>
              <a:t>     - For interactive systems, requests per second.</a:t>
            </a:r>
          </a:p>
          <a:p>
            <a:pPr>
              <a:buFont typeface="Wingdings" pitchFamily="2" charset="2"/>
              <a:buNone/>
            </a:pPr>
            <a:r>
              <a:rPr lang="en-US" altLang="ko-KR" sz="1800"/>
              <a:t>     - For CPU, MIPS(Millions of Instructions Per Second), or MFLOPS</a:t>
            </a:r>
          </a:p>
          <a:p>
            <a:pPr>
              <a:buFont typeface="Wingdings" pitchFamily="2" charset="2"/>
              <a:buNone/>
            </a:pPr>
            <a:r>
              <a:rPr lang="en-US" altLang="ko-KR" sz="1800"/>
              <a:t>        (Millions of Floating-Point Operations Per Second)</a:t>
            </a:r>
          </a:p>
          <a:p>
            <a:pPr>
              <a:buFont typeface="Wingdings" pitchFamily="2" charset="2"/>
              <a:buNone/>
            </a:pPr>
            <a:r>
              <a:rPr lang="en-US" altLang="ko-KR" sz="1800"/>
              <a:t>     - For networks, packets per second(pps) or bits per second(bps)</a:t>
            </a:r>
          </a:p>
          <a:p>
            <a:pPr>
              <a:buFont typeface="Wingdings" pitchFamily="2" charset="2"/>
              <a:buNone/>
            </a:pPr>
            <a:r>
              <a:rPr lang="en-US" altLang="ko-KR" sz="1800"/>
              <a:t>     - For transactions processing system, TPS(Transactions Per </a:t>
            </a:r>
          </a:p>
          <a:p>
            <a:pPr>
              <a:buFont typeface="Wingdings" pitchFamily="2" charset="2"/>
              <a:buNone/>
            </a:pPr>
            <a:r>
              <a:rPr lang="en-US" altLang="ko-KR" sz="1800"/>
              <a:t>        Second)</a:t>
            </a:r>
          </a:p>
          <a:p>
            <a:r>
              <a:rPr lang="en-US" altLang="ko-KR" sz="1800"/>
              <a:t>After a certain load, the throughput stops increasing; in most </a:t>
            </a:r>
          </a:p>
          <a:p>
            <a:pPr>
              <a:buFont typeface="Wingdings" pitchFamily="2" charset="2"/>
              <a:buNone/>
            </a:pPr>
            <a:r>
              <a:rPr lang="en-US" altLang="ko-KR" sz="1800"/>
              <a:t>     cases, it may event start decreasing, as shown in Figure 3.3.</a:t>
            </a:r>
          </a:p>
        </p:txBody>
      </p:sp>
      <p:sp>
        <p:nvSpPr>
          <p:cNvPr id="339971" name="Rectangle 3"/>
          <p:cNvSpPr>
            <a:spLocks noGrp="1" noChangeArrowheads="1"/>
          </p:cNvSpPr>
          <p:nvPr>
            <p:ph type="title"/>
          </p:nvPr>
        </p:nvSpPr>
        <p:spPr>
          <a:xfrm>
            <a:off x="609600" y="282575"/>
            <a:ext cx="6400800" cy="914400"/>
          </a:xfrm>
          <a:noFill/>
          <a:ln/>
        </p:spPr>
        <p:txBody>
          <a:bodyPr/>
          <a:lstStyle/>
          <a:p>
            <a:r>
              <a:rPr lang="en-US" altLang="ko-KR" sz="2400"/>
              <a:t>3.3 Commonly Used Performance </a:t>
            </a:r>
            <a:br>
              <a:rPr lang="en-US" altLang="ko-KR" sz="2400"/>
            </a:br>
            <a:r>
              <a:rPr lang="en-US" altLang="ko-KR" sz="2400"/>
              <a:t>      Metrics (3)</a:t>
            </a: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0994" name="Object 2"/>
          <p:cNvGraphicFramePr>
            <a:graphicFrameLocks noChangeAspect="1"/>
          </p:cNvGraphicFramePr>
          <p:nvPr/>
        </p:nvGraphicFramePr>
        <p:xfrm>
          <a:off x="0" y="228600"/>
          <a:ext cx="9144000" cy="6629400"/>
        </p:xfrm>
        <a:graphic>
          <a:graphicData uri="http://schemas.openxmlformats.org/presentationml/2006/ole">
            <mc:AlternateContent xmlns:mc="http://schemas.openxmlformats.org/markup-compatibility/2006">
              <mc:Choice xmlns:v="urn:schemas-microsoft-com:vml" Requires="v">
                <p:oleObj spid="_x0000_s341002" name="VISIO" r:id="rId3" imgW="1406160" imgH="948960" progId="">
                  <p:embed/>
                </p:oleObj>
              </mc:Choice>
              <mc:Fallback>
                <p:oleObj name="VISIO" r:id="rId3" imgW="1406160" imgH="948960"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28600"/>
                        <a:ext cx="9144000" cy="662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0995" name="Object 3"/>
          <p:cNvGraphicFramePr>
            <a:graphicFrameLocks noChangeAspect="1"/>
          </p:cNvGraphicFramePr>
          <p:nvPr/>
        </p:nvGraphicFramePr>
        <p:xfrm>
          <a:off x="1143000" y="381000"/>
          <a:ext cx="6324600" cy="5570538"/>
        </p:xfrm>
        <a:graphic>
          <a:graphicData uri="http://schemas.openxmlformats.org/presentationml/2006/ole">
            <mc:AlternateContent xmlns:mc="http://schemas.openxmlformats.org/markup-compatibility/2006">
              <mc:Choice xmlns:v="urn:schemas-microsoft-com:vml" Requires="v">
                <p:oleObj spid="_x0000_s341003" name="VISIO" r:id="rId5" imgW="3804120" imgH="3349440" progId="">
                  <p:embed/>
                </p:oleObj>
              </mc:Choice>
              <mc:Fallback>
                <p:oleObj name="VISIO" r:id="rId5" imgW="3804120" imgH="3349440" progId="">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381000"/>
                        <a:ext cx="6324600" cy="557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lstStyle/>
          <a:p>
            <a:r>
              <a:rPr lang="en-US" altLang="ko-KR"/>
              <a:t>Ch2. Simulation Examples</a:t>
            </a:r>
          </a:p>
        </p:txBody>
      </p:sp>
      <p:sp>
        <p:nvSpPr>
          <p:cNvPr id="132099" name="Rectangle 3" descr="Rectangle: Click to edit Master text styles&#10;Second level&#10;Third level&#10;Fourth level&#10;Fifth level"/>
          <p:cNvSpPr>
            <a:spLocks noGrp="1" noChangeArrowheads="1"/>
          </p:cNvSpPr>
          <p:nvPr>
            <p:ph type="body" idx="1"/>
          </p:nvPr>
        </p:nvSpPr>
        <p:spPr/>
        <p:txBody>
          <a:bodyPr/>
          <a:lstStyle/>
          <a:p>
            <a:r>
              <a:rPr lang="en-US" altLang="ko-KR" sz="2000"/>
              <a:t>Three steps of the simulations</a:t>
            </a:r>
          </a:p>
          <a:p>
            <a:endParaRPr lang="en-US" altLang="ko-KR" sz="800"/>
          </a:p>
          <a:p>
            <a:pPr lvl="1"/>
            <a:r>
              <a:rPr lang="en-US" altLang="ko-KR" sz="1800"/>
              <a:t>Determine the characteristics of each of the inputs to the simulation. Quite often, these may be modeled as probability distributions, either continuous or discrete.</a:t>
            </a:r>
          </a:p>
          <a:p>
            <a:pPr lvl="1"/>
            <a:endParaRPr lang="en-US" altLang="ko-KR" sz="800"/>
          </a:p>
          <a:p>
            <a:pPr lvl="1"/>
            <a:r>
              <a:rPr lang="en-US" altLang="ko-KR" sz="1800"/>
              <a:t>Construct a simulation table. Each simulation table is different, for each is developed for the problem at hand. </a:t>
            </a:r>
          </a:p>
          <a:p>
            <a:pPr lvl="1"/>
            <a:endParaRPr lang="en-US" altLang="ko-KR" sz="800"/>
          </a:p>
          <a:p>
            <a:pPr lvl="1"/>
            <a:r>
              <a:rPr lang="en-US" altLang="ko-KR" sz="1800"/>
              <a:t>For each repetition </a:t>
            </a:r>
            <a:r>
              <a:rPr lang="en-US" altLang="ko-KR" sz="1800" i="1"/>
              <a:t>i</a:t>
            </a:r>
            <a:r>
              <a:rPr lang="en-US" altLang="ko-KR" sz="1800"/>
              <a:t>, generate a value for each of the p inputs, and evaluate the function, calculating a value of the response </a:t>
            </a:r>
            <a:r>
              <a:rPr lang="en-US" altLang="ko-KR" sz="1800" i="1"/>
              <a:t>y</a:t>
            </a:r>
            <a:r>
              <a:rPr lang="en-US" altLang="ko-KR" sz="1800" i="1" baseline="-25000"/>
              <a:t>i</a:t>
            </a:r>
            <a:r>
              <a:rPr lang="en-US" altLang="ko-KR" sz="1800"/>
              <a:t>. The input values may be computed by sampling values from the distributions determined in step 1. A response typically depends on the inputs and one or more previous responses.</a:t>
            </a:r>
          </a:p>
        </p:txBody>
      </p:sp>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descr="Rectangle: Click to edit Master text styles&#10;Second level&#10;Third level&#10;Fourth level&#10;Fifth level"/>
          <p:cNvSpPr>
            <a:spLocks noGrp="1" noChangeArrowheads="1"/>
          </p:cNvSpPr>
          <p:nvPr>
            <p:ph type="body" idx="1"/>
          </p:nvPr>
        </p:nvSpPr>
        <p:spPr/>
        <p:txBody>
          <a:bodyPr/>
          <a:lstStyle/>
          <a:p>
            <a:r>
              <a:rPr lang="en-US" altLang="ko-KR" sz="1800"/>
              <a:t>Nominal capacity : the maximum achievable throughput under ideal </a:t>
            </a:r>
          </a:p>
          <a:p>
            <a:pPr>
              <a:buFont typeface="Wingdings" pitchFamily="2" charset="2"/>
              <a:buNone/>
            </a:pPr>
            <a:r>
              <a:rPr lang="en-US" altLang="ko-KR" sz="1800"/>
              <a:t>                                workload conditions </a:t>
            </a:r>
          </a:p>
          <a:p>
            <a:r>
              <a:rPr lang="en-US" altLang="ko-KR" sz="1800"/>
              <a:t>Usable capacity : It is more interesting to know the maximum </a:t>
            </a:r>
          </a:p>
          <a:p>
            <a:pPr>
              <a:buFont typeface="Wingdings" pitchFamily="2" charset="2"/>
              <a:buNone/>
            </a:pPr>
            <a:r>
              <a:rPr lang="en-US" altLang="ko-KR" sz="1800"/>
              <a:t>                              throughput achievable without exceeding a </a:t>
            </a:r>
          </a:p>
          <a:p>
            <a:pPr>
              <a:buFont typeface="Wingdings" pitchFamily="2" charset="2"/>
              <a:buNone/>
            </a:pPr>
            <a:r>
              <a:rPr lang="en-US" altLang="ko-KR" sz="1800"/>
              <a:t>                              prespecified response time limit. </a:t>
            </a:r>
            <a:endParaRPr lang="en-US" altLang="ko-KR" sz="800"/>
          </a:p>
          <a:p>
            <a:r>
              <a:rPr lang="en-US" altLang="ko-KR" sz="1800"/>
              <a:t>Knee capacity : the throughput at the knee</a:t>
            </a:r>
          </a:p>
          <a:p>
            <a:pPr>
              <a:buFont typeface="Wingdings" pitchFamily="2" charset="2"/>
              <a:buNone/>
            </a:pPr>
            <a:r>
              <a:rPr lang="en-US" altLang="ko-KR" sz="1800"/>
              <a:t>     - In many applications, the knee of the throughput or the response </a:t>
            </a:r>
          </a:p>
          <a:p>
            <a:pPr>
              <a:buFont typeface="Wingdings" pitchFamily="2" charset="2"/>
              <a:buNone/>
            </a:pPr>
            <a:r>
              <a:rPr lang="en-US" altLang="ko-KR" sz="1800"/>
              <a:t>        time curve is considered the optimal operating point.</a:t>
            </a:r>
            <a:endParaRPr lang="en-US" altLang="ko-KR" sz="800"/>
          </a:p>
          <a:p>
            <a:r>
              <a:rPr lang="en-US" altLang="ko-KR" sz="1800"/>
              <a:t>Efficiency : the ratio of maximum achievable throughput (usable </a:t>
            </a:r>
          </a:p>
          <a:p>
            <a:pPr>
              <a:buFont typeface="Wingdings" pitchFamily="2" charset="2"/>
              <a:buNone/>
            </a:pPr>
            <a:r>
              <a:rPr lang="en-US" altLang="ko-KR" sz="1800"/>
              <a:t>                     capacity) to nominal capacity</a:t>
            </a:r>
          </a:p>
          <a:p>
            <a:r>
              <a:rPr lang="en-US" altLang="ko-KR" sz="1800"/>
              <a:t>The utilization of a resource is measured as the function of time </a:t>
            </a:r>
          </a:p>
          <a:p>
            <a:pPr>
              <a:buFont typeface="Wingdings" pitchFamily="2" charset="2"/>
              <a:buNone/>
            </a:pPr>
            <a:r>
              <a:rPr lang="en-US" altLang="ko-KR" sz="1800"/>
              <a:t>     the resource is busy servicing requests. </a:t>
            </a:r>
            <a:r>
              <a:rPr lang="en-US" altLang="ko-KR" sz="1800">
                <a:sym typeface="Symbol" pitchFamily="18" charset="2"/>
              </a:rPr>
              <a:t> the ratio of busy time </a:t>
            </a:r>
          </a:p>
          <a:p>
            <a:pPr>
              <a:buFont typeface="Wingdings" pitchFamily="2" charset="2"/>
              <a:buNone/>
            </a:pPr>
            <a:r>
              <a:rPr lang="en-US" altLang="ko-KR" sz="1800">
                <a:sym typeface="Symbol" pitchFamily="18" charset="2"/>
              </a:rPr>
              <a:t>     and total elapsed time over a given period.</a:t>
            </a:r>
            <a:endParaRPr lang="en-US" altLang="ko-KR" sz="1800"/>
          </a:p>
        </p:txBody>
      </p:sp>
      <p:sp>
        <p:nvSpPr>
          <p:cNvPr id="342019" name="Rectangle 3"/>
          <p:cNvSpPr>
            <a:spLocks noGrp="1" noChangeArrowheads="1"/>
          </p:cNvSpPr>
          <p:nvPr>
            <p:ph type="title"/>
          </p:nvPr>
        </p:nvSpPr>
        <p:spPr>
          <a:xfrm>
            <a:off x="609600" y="282575"/>
            <a:ext cx="6400800" cy="914400"/>
          </a:xfrm>
          <a:noFill/>
          <a:ln/>
        </p:spPr>
        <p:txBody>
          <a:bodyPr/>
          <a:lstStyle/>
          <a:p>
            <a:r>
              <a:rPr lang="en-US" altLang="ko-KR" sz="2400"/>
              <a:t>3.3 Commonly Used Performance </a:t>
            </a:r>
            <a:br>
              <a:rPr lang="en-US" altLang="ko-KR" sz="2400"/>
            </a:br>
            <a:r>
              <a:rPr lang="en-US" altLang="ko-KR" sz="2400"/>
              <a:t>      Metrics (4)</a:t>
            </a: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descr="Rectangle: Click to edit Master text styles&#10;Second level&#10;Third level&#10;Fourth level&#10;Fifth level"/>
          <p:cNvSpPr>
            <a:spLocks noGrp="1" noChangeArrowheads="1"/>
          </p:cNvSpPr>
          <p:nvPr>
            <p:ph type="body" idx="1"/>
          </p:nvPr>
        </p:nvSpPr>
        <p:spPr/>
        <p:txBody>
          <a:bodyPr/>
          <a:lstStyle/>
          <a:p>
            <a:r>
              <a:rPr lang="en-US" altLang="ko-KR" sz="1800"/>
              <a:t>Idle time : the period during which a resource is not being used.</a:t>
            </a:r>
          </a:p>
          <a:p>
            <a:r>
              <a:rPr lang="en-US" altLang="ko-KR" sz="1800"/>
              <a:t>Reliability : the probability of errors or by the mean time between </a:t>
            </a:r>
          </a:p>
          <a:p>
            <a:pPr>
              <a:buFont typeface="Wingdings" pitchFamily="2" charset="2"/>
              <a:buNone/>
            </a:pPr>
            <a:r>
              <a:rPr lang="en-US" altLang="ko-KR" sz="1800"/>
              <a:t>                     errors. </a:t>
            </a:r>
          </a:p>
          <a:p>
            <a:r>
              <a:rPr lang="en-US" altLang="ko-KR" sz="1800"/>
              <a:t>Availability : the fraction of the time the system is available to </a:t>
            </a:r>
          </a:p>
          <a:p>
            <a:pPr>
              <a:buFont typeface="Wingdings" pitchFamily="2" charset="2"/>
              <a:buNone/>
            </a:pPr>
            <a:r>
              <a:rPr lang="en-US" altLang="ko-KR" sz="1800"/>
              <a:t>                      service user</a:t>
            </a:r>
            <a:r>
              <a:rPr lang="en-US" altLang="ko-KR" sz="1800">
                <a:latin typeface="Times New Roman"/>
              </a:rPr>
              <a:t>’</a:t>
            </a:r>
            <a:r>
              <a:rPr lang="en-US" altLang="ko-KR" sz="1800"/>
              <a:t>s requests.</a:t>
            </a:r>
          </a:p>
          <a:p>
            <a:r>
              <a:rPr lang="en-US" altLang="ko-KR" sz="1800"/>
              <a:t>Downtime : the time during which the system is not available.</a:t>
            </a:r>
          </a:p>
          <a:p>
            <a:r>
              <a:rPr lang="en-US" altLang="ko-KR" sz="1800"/>
              <a:t>Uptime : the time during which the system is available(MTTF-Mean </a:t>
            </a:r>
          </a:p>
          <a:p>
            <a:pPr>
              <a:buFont typeface="Wingdings" pitchFamily="2" charset="2"/>
              <a:buNone/>
            </a:pPr>
            <a:r>
              <a:rPr lang="en-US" altLang="ko-KR" sz="1800"/>
              <a:t>                 Time To Failure).</a:t>
            </a:r>
          </a:p>
          <a:p>
            <a:r>
              <a:rPr lang="en-US" altLang="ko-KR" sz="1800"/>
              <a:t>Cost/performance ratio : a metric for comparing two or more </a:t>
            </a:r>
          </a:p>
          <a:p>
            <a:pPr>
              <a:buFont typeface="Wingdings" pitchFamily="2" charset="2"/>
              <a:buNone/>
            </a:pPr>
            <a:r>
              <a:rPr lang="en-US" altLang="ko-KR" sz="1800"/>
              <a:t>                                        systems.</a:t>
            </a:r>
          </a:p>
        </p:txBody>
      </p:sp>
      <p:sp>
        <p:nvSpPr>
          <p:cNvPr id="343043" name="Rectangle 3"/>
          <p:cNvSpPr>
            <a:spLocks noGrp="1" noChangeArrowheads="1"/>
          </p:cNvSpPr>
          <p:nvPr>
            <p:ph type="title"/>
          </p:nvPr>
        </p:nvSpPr>
        <p:spPr>
          <a:xfrm>
            <a:off x="609600" y="282575"/>
            <a:ext cx="6400800" cy="914400"/>
          </a:xfrm>
          <a:noFill/>
          <a:ln/>
        </p:spPr>
        <p:txBody>
          <a:bodyPr/>
          <a:lstStyle/>
          <a:p>
            <a:r>
              <a:rPr lang="en-US" altLang="ko-KR" sz="2400"/>
              <a:t>3.3 Commonly Used Performance </a:t>
            </a:r>
            <a:br>
              <a:rPr lang="en-US" altLang="ko-KR" sz="2400"/>
            </a:br>
            <a:r>
              <a:rPr lang="en-US" altLang="ko-KR" sz="2400"/>
              <a:t>      Metrics (5)</a:t>
            </a: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a:xfrm>
            <a:off x="609600" y="206375"/>
            <a:ext cx="6477000" cy="990600"/>
          </a:xfrm>
        </p:spPr>
        <p:txBody>
          <a:bodyPr/>
          <a:lstStyle/>
          <a:p>
            <a:r>
              <a:rPr lang="en-US" altLang="ko-KR" sz="2400"/>
              <a:t>3.4 Utility Classification of </a:t>
            </a:r>
            <a:br>
              <a:rPr lang="en-US" altLang="ko-KR" sz="2400"/>
            </a:br>
            <a:r>
              <a:rPr lang="en-US" altLang="ko-KR" sz="2400"/>
              <a:t>      Performance Metrics</a:t>
            </a:r>
          </a:p>
        </p:txBody>
      </p:sp>
      <p:sp>
        <p:nvSpPr>
          <p:cNvPr id="344067" name="Rectangle 3" descr="Rectangle: Click to edit Master text styles&#10;Second level&#10;Third level&#10;Fourth level&#10;Fifth level"/>
          <p:cNvSpPr>
            <a:spLocks noGrp="1" noChangeArrowheads="1"/>
          </p:cNvSpPr>
          <p:nvPr>
            <p:ph type="body" idx="1"/>
          </p:nvPr>
        </p:nvSpPr>
        <p:spPr/>
        <p:txBody>
          <a:bodyPr/>
          <a:lstStyle/>
          <a:p>
            <a:r>
              <a:rPr lang="en-US" altLang="ko-KR" sz="1800"/>
              <a:t>Higher is Better or HB. </a:t>
            </a:r>
          </a:p>
          <a:p>
            <a:pPr>
              <a:buFont typeface="Wingdings" pitchFamily="2" charset="2"/>
              <a:buNone/>
            </a:pPr>
            <a:r>
              <a:rPr lang="en-US" altLang="ko-KR" sz="1800"/>
              <a:t>     : System users and system managers prefer higher values of such </a:t>
            </a:r>
          </a:p>
          <a:p>
            <a:pPr>
              <a:buFont typeface="Wingdings" pitchFamily="2" charset="2"/>
              <a:buNone/>
            </a:pPr>
            <a:r>
              <a:rPr lang="en-US" altLang="ko-KR" sz="1800"/>
              <a:t>       metrics. Ex) System throughput</a:t>
            </a:r>
          </a:p>
          <a:p>
            <a:r>
              <a:rPr lang="en-US" altLang="ko-KR" sz="1800"/>
              <a:t>Lower is Better or LB.</a:t>
            </a:r>
          </a:p>
          <a:p>
            <a:pPr>
              <a:buFont typeface="Wingdings" pitchFamily="2" charset="2"/>
              <a:buNone/>
            </a:pPr>
            <a:r>
              <a:rPr lang="en-US" altLang="ko-KR" sz="1800"/>
              <a:t>     : System users and system managers prefer smaller values of such </a:t>
            </a:r>
          </a:p>
          <a:p>
            <a:pPr>
              <a:buFont typeface="Wingdings" pitchFamily="2" charset="2"/>
              <a:buNone/>
            </a:pPr>
            <a:r>
              <a:rPr lang="en-US" altLang="ko-KR" sz="1800"/>
              <a:t>       metrics. Ex) Response time</a:t>
            </a:r>
          </a:p>
          <a:p>
            <a:r>
              <a:rPr lang="en-US" altLang="ko-KR" sz="1800"/>
              <a:t>Nominal is Best or NB.</a:t>
            </a:r>
          </a:p>
          <a:p>
            <a:pPr>
              <a:buFont typeface="Wingdings" pitchFamily="2" charset="2"/>
              <a:buNone/>
            </a:pPr>
            <a:r>
              <a:rPr lang="en-US" altLang="ko-KR" sz="1800"/>
              <a:t>     : Both high and low values are undesirable. Ex) Utilization</a:t>
            </a:r>
          </a:p>
          <a:p>
            <a:endParaRPr lang="en-US" altLang="ko-KR" sz="1800"/>
          </a:p>
          <a:p>
            <a:r>
              <a:rPr lang="en-US" altLang="ko-KR" sz="1800"/>
              <a:t>Figure 3.5 shows hypothetical graphs of utility of the three classes </a:t>
            </a:r>
          </a:p>
          <a:p>
            <a:pPr>
              <a:buFont typeface="Wingdings" pitchFamily="2" charset="2"/>
              <a:buNone/>
            </a:pPr>
            <a:r>
              <a:rPr lang="en-US" altLang="ko-KR" sz="1800"/>
              <a:t>     of metrics.</a:t>
            </a: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5090" name="Object 2"/>
          <p:cNvGraphicFramePr>
            <a:graphicFrameLocks noChangeAspect="1"/>
          </p:cNvGraphicFramePr>
          <p:nvPr/>
        </p:nvGraphicFramePr>
        <p:xfrm>
          <a:off x="0" y="0"/>
          <a:ext cx="9144000" cy="6858000"/>
        </p:xfrm>
        <a:graphic>
          <a:graphicData uri="http://schemas.openxmlformats.org/presentationml/2006/ole">
            <mc:AlternateContent xmlns:mc="http://schemas.openxmlformats.org/markup-compatibility/2006">
              <mc:Choice xmlns:v="urn:schemas-microsoft-com:vml" Requires="v">
                <p:oleObj spid="_x0000_s345098" name="VISIO" r:id="rId3" imgW="1406160" imgH="948960" progId="">
                  <p:embed/>
                </p:oleObj>
              </mc:Choice>
              <mc:Fallback>
                <p:oleObj name="VISIO" r:id="rId3" imgW="1406160" imgH="948960"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5091" name="Object 3"/>
          <p:cNvGraphicFramePr>
            <a:graphicFrameLocks noChangeAspect="1"/>
          </p:cNvGraphicFramePr>
          <p:nvPr/>
        </p:nvGraphicFramePr>
        <p:xfrm>
          <a:off x="685800" y="457200"/>
          <a:ext cx="7391400" cy="5715000"/>
        </p:xfrm>
        <a:graphic>
          <a:graphicData uri="http://schemas.openxmlformats.org/presentationml/2006/ole">
            <mc:AlternateContent xmlns:mc="http://schemas.openxmlformats.org/markup-compatibility/2006">
              <mc:Choice xmlns:v="urn:schemas-microsoft-com:vml" Requires="v">
                <p:oleObj spid="_x0000_s345099" name="VISIO" r:id="rId5" imgW="4836600" imgH="4263840" progId="">
                  <p:embed/>
                </p:oleObj>
              </mc:Choice>
              <mc:Fallback>
                <p:oleObj name="VISIO" r:id="rId5" imgW="4836600" imgH="4263840" progId="">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457200"/>
                        <a:ext cx="7391400"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a:xfrm>
            <a:off x="609600" y="282575"/>
            <a:ext cx="6477000" cy="914400"/>
          </a:xfrm>
        </p:spPr>
        <p:txBody>
          <a:bodyPr/>
          <a:lstStyle/>
          <a:p>
            <a:r>
              <a:rPr lang="en-US" altLang="ko-KR" sz="2400"/>
              <a:t>3.5 Setting Performance </a:t>
            </a:r>
            <a:br>
              <a:rPr lang="en-US" altLang="ko-KR" sz="2400"/>
            </a:br>
            <a:r>
              <a:rPr lang="en-US" altLang="ko-KR" sz="2400"/>
              <a:t>      Requirements (1)</a:t>
            </a:r>
          </a:p>
        </p:txBody>
      </p:sp>
      <p:sp>
        <p:nvSpPr>
          <p:cNvPr id="346115" name="Rectangle 3" descr="Rectangle: Click to edit Master text styles&#10;Second level&#10;Third level&#10;Fourth level&#10;Fifth level"/>
          <p:cNvSpPr>
            <a:spLocks noGrp="1" noChangeArrowheads="1"/>
          </p:cNvSpPr>
          <p:nvPr>
            <p:ph type="body" idx="1"/>
          </p:nvPr>
        </p:nvSpPr>
        <p:spPr>
          <a:xfrm>
            <a:off x="838200" y="1676400"/>
            <a:ext cx="7848600" cy="4343400"/>
          </a:xfrm>
        </p:spPr>
        <p:txBody>
          <a:bodyPr/>
          <a:lstStyle/>
          <a:p>
            <a:r>
              <a:rPr lang="en-US" altLang="ko-KR" sz="1800"/>
              <a:t>Typical requirement statements</a:t>
            </a:r>
          </a:p>
          <a:p>
            <a:pPr lvl="1"/>
            <a:r>
              <a:rPr lang="en-US" altLang="ko-KR" sz="1600"/>
              <a:t>The system should be both processing and memory efficient. It should </a:t>
            </a:r>
          </a:p>
          <a:p>
            <a:pPr lvl="1">
              <a:buFont typeface="Wingdings" pitchFamily="2" charset="2"/>
              <a:buNone/>
            </a:pPr>
            <a:r>
              <a:rPr lang="en-US" altLang="ko-KR" sz="1600"/>
              <a:t>     not create excessive overhead.</a:t>
            </a:r>
          </a:p>
          <a:p>
            <a:pPr lvl="1"/>
            <a:r>
              <a:rPr lang="en-US" altLang="ko-KR" sz="1600"/>
              <a:t>There should be an extremely low probability that the network will </a:t>
            </a:r>
          </a:p>
          <a:p>
            <a:pPr lvl="1">
              <a:buFont typeface="Wingdings" pitchFamily="2" charset="2"/>
              <a:buNone/>
            </a:pPr>
            <a:r>
              <a:rPr lang="en-US" altLang="ko-KR" sz="1600"/>
              <a:t>    duplicate a packet, deliver a packet to the wrong destination, or </a:t>
            </a:r>
          </a:p>
          <a:p>
            <a:pPr lvl="1">
              <a:buFont typeface="Wingdings" pitchFamily="2" charset="2"/>
              <a:buNone/>
            </a:pPr>
            <a:r>
              <a:rPr lang="en-US" altLang="ko-KR" sz="1600"/>
              <a:t>    change the data in a packet.</a:t>
            </a:r>
          </a:p>
          <a:p>
            <a:r>
              <a:rPr lang="en-US" altLang="ko-KR" sz="1800"/>
              <a:t>These requirement statements are unacceptable since they suffer </a:t>
            </a:r>
          </a:p>
          <a:p>
            <a:pPr>
              <a:buFont typeface="Wingdings" pitchFamily="2" charset="2"/>
              <a:buNone/>
            </a:pPr>
            <a:r>
              <a:rPr lang="en-US" altLang="ko-KR" sz="1800"/>
              <a:t>     from one or more of the following problems.</a:t>
            </a:r>
          </a:p>
          <a:p>
            <a:pPr lvl="1"/>
            <a:r>
              <a:rPr lang="en-US" altLang="ko-KR" sz="1600"/>
              <a:t>Nonspecific : No clear numbers are specified.</a:t>
            </a:r>
          </a:p>
          <a:p>
            <a:pPr lvl="1"/>
            <a:r>
              <a:rPr lang="en-US" altLang="ko-KR" sz="1600"/>
              <a:t>Nonmeasurable</a:t>
            </a:r>
          </a:p>
          <a:p>
            <a:pPr lvl="1"/>
            <a:r>
              <a:rPr lang="en-US" altLang="ko-KR" sz="1600"/>
              <a:t>Nonacceptable</a:t>
            </a:r>
          </a:p>
          <a:p>
            <a:pPr lvl="1"/>
            <a:r>
              <a:rPr lang="en-US" altLang="ko-KR" sz="1600"/>
              <a:t>Nonrealizable</a:t>
            </a:r>
          </a:p>
          <a:p>
            <a:pPr lvl="1"/>
            <a:r>
              <a:rPr lang="en-US" altLang="ko-KR" sz="1600"/>
              <a:t>Nonthroughput</a:t>
            </a: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descr="Rectangle: Click to edit Master text styles&#10;Second level&#10;Third level&#10;Fourth level&#10;Fifth level"/>
          <p:cNvSpPr>
            <a:spLocks noGrp="1" noChangeArrowheads="1"/>
          </p:cNvSpPr>
          <p:nvPr>
            <p:ph type="body" idx="1"/>
          </p:nvPr>
        </p:nvSpPr>
        <p:spPr/>
        <p:txBody>
          <a:bodyPr/>
          <a:lstStyle/>
          <a:p>
            <a:r>
              <a:rPr lang="en-US" altLang="ko-KR" sz="1800"/>
              <a:t>What all these problems lack can be summarized in one word</a:t>
            </a:r>
          </a:p>
          <a:p>
            <a:pPr>
              <a:buFont typeface="Wingdings" pitchFamily="2" charset="2"/>
              <a:buNone/>
            </a:pPr>
            <a:r>
              <a:rPr lang="en-US" altLang="ko-KR" sz="1800"/>
              <a:t>    : SMART(Specific, Measurable, Acceptable, Realizable, Thorough)</a:t>
            </a:r>
          </a:p>
          <a:p>
            <a:pPr lvl="1"/>
            <a:r>
              <a:rPr lang="en-US" altLang="ko-KR" sz="1600"/>
              <a:t>Specificity precludes the use of words like </a:t>
            </a:r>
            <a:r>
              <a:rPr lang="en-US" altLang="ko-KR" sz="1600">
                <a:latin typeface="Times New Roman"/>
              </a:rPr>
              <a:t>“</a:t>
            </a:r>
            <a:r>
              <a:rPr lang="en-US" altLang="ko-KR" sz="1600"/>
              <a:t>low probability</a:t>
            </a:r>
            <a:r>
              <a:rPr lang="en-US" altLang="ko-KR" sz="1600">
                <a:latin typeface="Times New Roman"/>
              </a:rPr>
              <a:t>”</a:t>
            </a:r>
            <a:r>
              <a:rPr lang="en-US" altLang="ko-KR" sz="1600"/>
              <a:t> and </a:t>
            </a:r>
            <a:r>
              <a:rPr lang="en-US" altLang="ko-KR" sz="1600">
                <a:latin typeface="Times New Roman"/>
              </a:rPr>
              <a:t>“</a:t>
            </a:r>
            <a:r>
              <a:rPr lang="en-US" altLang="ko-KR" sz="1600"/>
              <a:t>rate</a:t>
            </a:r>
            <a:r>
              <a:rPr lang="en-US" altLang="ko-KR" sz="1600">
                <a:latin typeface="Times New Roman"/>
              </a:rPr>
              <a:t>”</a:t>
            </a:r>
            <a:r>
              <a:rPr lang="en-US" altLang="ko-KR" sz="1600"/>
              <a:t>.</a:t>
            </a:r>
          </a:p>
          <a:p>
            <a:pPr lvl="1"/>
            <a:r>
              <a:rPr lang="en-US" altLang="ko-KR" sz="1600"/>
              <a:t>Measurability requires verification that a given system meets the </a:t>
            </a:r>
          </a:p>
          <a:p>
            <a:pPr lvl="1">
              <a:buFont typeface="Wingdings" pitchFamily="2" charset="2"/>
              <a:buNone/>
            </a:pPr>
            <a:r>
              <a:rPr lang="en-US" altLang="ko-KR" sz="1600"/>
              <a:t>    requirement.</a:t>
            </a:r>
          </a:p>
          <a:p>
            <a:pPr lvl="1"/>
            <a:r>
              <a:rPr lang="en-US" altLang="ko-KR" sz="1600"/>
              <a:t>Acceptability and Realizability demand new configuration limits or </a:t>
            </a:r>
          </a:p>
          <a:p>
            <a:pPr lvl="1">
              <a:buFont typeface="Wingdings" pitchFamily="2" charset="2"/>
              <a:buNone/>
            </a:pPr>
            <a:r>
              <a:rPr lang="en-US" altLang="ko-KR" sz="1600"/>
              <a:t>    architectural decisions so that the requirements are high enough to be </a:t>
            </a:r>
          </a:p>
          <a:p>
            <a:pPr lvl="1">
              <a:buFont typeface="Wingdings" pitchFamily="2" charset="2"/>
              <a:buNone/>
            </a:pPr>
            <a:r>
              <a:rPr lang="en-US" altLang="ko-KR" sz="1600"/>
              <a:t>    acceptable and low enough to be achievable.</a:t>
            </a:r>
          </a:p>
          <a:p>
            <a:pPr lvl="1"/>
            <a:r>
              <a:rPr lang="en-US" altLang="ko-KR" sz="1600"/>
              <a:t>Thoroughness includes all possible outcomes and failure modes.</a:t>
            </a:r>
          </a:p>
          <a:p>
            <a:endParaRPr lang="ko-KR" altLang="en-US" sz="1800"/>
          </a:p>
        </p:txBody>
      </p:sp>
      <p:sp>
        <p:nvSpPr>
          <p:cNvPr id="347139" name="Rectangle 3"/>
          <p:cNvSpPr>
            <a:spLocks noGrp="1" noChangeArrowheads="1"/>
          </p:cNvSpPr>
          <p:nvPr>
            <p:ph type="title"/>
          </p:nvPr>
        </p:nvSpPr>
        <p:spPr>
          <a:xfrm>
            <a:off x="609600" y="282575"/>
            <a:ext cx="6477000" cy="914400"/>
          </a:xfrm>
          <a:noFill/>
          <a:ln/>
        </p:spPr>
        <p:txBody>
          <a:bodyPr/>
          <a:lstStyle/>
          <a:p>
            <a:r>
              <a:rPr lang="en-US" altLang="ko-KR" sz="2400"/>
              <a:t>3.5 Setting Performance </a:t>
            </a:r>
            <a:br>
              <a:rPr lang="en-US" altLang="ko-KR" sz="2400"/>
            </a:br>
            <a:r>
              <a:rPr lang="en-US" altLang="ko-KR" sz="2400"/>
              <a:t>      Requirements (2)</a:t>
            </a: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ChangeArrowheads="1"/>
          </p:cNvSpPr>
          <p:nvPr>
            <p:ph type="title"/>
          </p:nvPr>
        </p:nvSpPr>
        <p:spPr>
          <a:xfrm>
            <a:off x="609600" y="587375"/>
            <a:ext cx="6477000" cy="609600"/>
          </a:xfrm>
        </p:spPr>
        <p:txBody>
          <a:bodyPr/>
          <a:lstStyle/>
          <a:p>
            <a:r>
              <a:rPr lang="en-US" altLang="ko-KR" sz="2400"/>
              <a:t>Case Study 3.2 (1)</a:t>
            </a:r>
          </a:p>
        </p:txBody>
      </p:sp>
      <p:sp>
        <p:nvSpPr>
          <p:cNvPr id="348163" name="Rectangle 3" descr="Rectangle: Click to edit Master text styles&#10;Second level&#10;Third level&#10;Fourth level&#10;Fifth level"/>
          <p:cNvSpPr>
            <a:spLocks noGrp="1" noChangeArrowheads="1"/>
          </p:cNvSpPr>
          <p:nvPr>
            <p:ph type="body" idx="1"/>
          </p:nvPr>
        </p:nvSpPr>
        <p:spPr/>
        <p:txBody>
          <a:bodyPr/>
          <a:lstStyle/>
          <a:p>
            <a:r>
              <a:rPr lang="en-US" altLang="ko-KR" sz="1800"/>
              <a:t>Consider the problem of specifying the performance requirements for a high-speed LAN system.</a:t>
            </a:r>
          </a:p>
          <a:p>
            <a:pPr lvl="1"/>
            <a:r>
              <a:rPr lang="en-US" altLang="ko-KR" sz="1600"/>
              <a:t>The performance requirements for three categories of outcomes were </a:t>
            </a:r>
          </a:p>
          <a:p>
            <a:pPr lvl="1">
              <a:buFont typeface="Wingdings" pitchFamily="2" charset="2"/>
              <a:buNone/>
            </a:pPr>
            <a:r>
              <a:rPr lang="en-US" altLang="ko-KR" sz="1600"/>
              <a:t>    specified as follows:</a:t>
            </a:r>
          </a:p>
          <a:p>
            <a:pPr lvl="1"/>
            <a:r>
              <a:rPr lang="en-US" altLang="ko-KR" sz="1600"/>
              <a:t>Speed : If the packet is correctly delivered, the time taken to deliver it </a:t>
            </a:r>
          </a:p>
          <a:p>
            <a:pPr lvl="1">
              <a:buFont typeface="Wingdings" pitchFamily="2" charset="2"/>
              <a:buNone/>
            </a:pPr>
            <a:r>
              <a:rPr lang="en-US" altLang="ko-KR" sz="1600"/>
              <a:t>                and the rate at which it is delivered are important. This leads </a:t>
            </a:r>
          </a:p>
          <a:p>
            <a:pPr lvl="1">
              <a:buFont typeface="Wingdings" pitchFamily="2" charset="2"/>
              <a:buNone/>
            </a:pPr>
            <a:r>
              <a:rPr lang="en-US" altLang="ko-KR" sz="1600"/>
              <a:t>                to the following two requirements:</a:t>
            </a:r>
          </a:p>
          <a:p>
            <a:pPr lvl="2">
              <a:buFont typeface="Wingdings" pitchFamily="2" charset="2"/>
              <a:buNone/>
            </a:pPr>
            <a:r>
              <a:rPr lang="en-US" altLang="ko-KR" sz="1600"/>
              <a:t>(a) The access delay at any station should be less than 1 second.</a:t>
            </a:r>
          </a:p>
          <a:p>
            <a:pPr lvl="2">
              <a:buFont typeface="Wingdings" pitchFamily="2" charset="2"/>
              <a:buNone/>
            </a:pPr>
            <a:r>
              <a:rPr lang="en-US" altLang="ko-KR" sz="1600"/>
              <a:t>(b) Sustained throughput must be at least 80 Mbits/sec.</a:t>
            </a:r>
          </a:p>
          <a:p>
            <a:pPr lvl="1"/>
            <a:r>
              <a:rPr lang="en-US" altLang="ko-KR" sz="1600"/>
              <a:t>Reliability : Five different error modes were considered important. Each </a:t>
            </a:r>
          </a:p>
          <a:p>
            <a:pPr lvl="1">
              <a:buFont typeface="Wingdings" pitchFamily="2" charset="2"/>
              <a:buNone/>
            </a:pPr>
            <a:r>
              <a:rPr lang="en-US" altLang="ko-KR" sz="1600"/>
              <a:t>                    of these error modes causes a different amount of damage </a:t>
            </a:r>
          </a:p>
          <a:p>
            <a:pPr lvl="1">
              <a:buFont typeface="Wingdings" pitchFamily="2" charset="2"/>
              <a:buNone/>
            </a:pPr>
            <a:r>
              <a:rPr lang="en-US" altLang="ko-KR" sz="1600"/>
              <a:t>                    and, hence, has a different level of acceptability. The </a:t>
            </a:r>
          </a:p>
          <a:p>
            <a:pPr lvl="1">
              <a:buFont typeface="Wingdings" pitchFamily="2" charset="2"/>
              <a:buNone/>
            </a:pPr>
            <a:r>
              <a:rPr lang="en-US" altLang="ko-KR" sz="1600"/>
              <a:t>                    probability requirements for each of these error modes and </a:t>
            </a:r>
          </a:p>
          <a:p>
            <a:pPr lvl="1">
              <a:buFont typeface="Wingdings" pitchFamily="2" charset="2"/>
              <a:buNone/>
            </a:pPr>
            <a:r>
              <a:rPr lang="en-US" altLang="ko-KR" sz="1600"/>
              <a:t>                    their combined effect are specified as follows</a:t>
            </a: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descr="Rectangle: Click to edit Master text styles&#10;Second level&#10;Third level&#10;Fourth level&#10;Fifth level"/>
          <p:cNvSpPr>
            <a:spLocks noGrp="1" noChangeArrowheads="1"/>
          </p:cNvSpPr>
          <p:nvPr>
            <p:ph type="body" idx="1"/>
          </p:nvPr>
        </p:nvSpPr>
        <p:spPr/>
        <p:txBody>
          <a:bodyPr/>
          <a:lstStyle/>
          <a:p>
            <a:pPr lvl="2">
              <a:buFont typeface="Wingdings" pitchFamily="2" charset="2"/>
              <a:buNone/>
            </a:pPr>
            <a:r>
              <a:rPr lang="en-US" altLang="ko-KR" sz="1600"/>
              <a:t>(a) The probability of any bit being in error must be less than 10</a:t>
            </a:r>
            <a:r>
              <a:rPr lang="en-US" altLang="ko-KR" sz="1600" baseline="30000"/>
              <a:t>-7</a:t>
            </a:r>
            <a:r>
              <a:rPr lang="en-US" altLang="ko-KR" sz="1600"/>
              <a:t>.</a:t>
            </a:r>
          </a:p>
          <a:p>
            <a:pPr lvl="2">
              <a:buFont typeface="Wingdings" pitchFamily="2" charset="2"/>
              <a:buNone/>
            </a:pPr>
            <a:r>
              <a:rPr lang="en-US" altLang="ko-KR" sz="1600"/>
              <a:t>(b) The probability of any frame being in error (with error indication </a:t>
            </a:r>
          </a:p>
          <a:p>
            <a:pPr lvl="2">
              <a:buFont typeface="Wingdings" pitchFamily="2" charset="2"/>
              <a:buNone/>
            </a:pPr>
            <a:r>
              <a:rPr lang="en-US" altLang="ko-KR" sz="1600"/>
              <a:t>     set) must be less than 1%.</a:t>
            </a:r>
          </a:p>
          <a:p>
            <a:pPr lvl="2">
              <a:buFont typeface="Wingdings" pitchFamily="2" charset="2"/>
              <a:buNone/>
            </a:pPr>
            <a:r>
              <a:rPr lang="en-US" altLang="ko-KR" sz="1600"/>
              <a:t>(c) The probability of a frame in error being delivered without error   </a:t>
            </a:r>
          </a:p>
          <a:p>
            <a:pPr lvl="2">
              <a:buFont typeface="Wingdings" pitchFamily="2" charset="2"/>
              <a:buNone/>
            </a:pPr>
            <a:r>
              <a:rPr lang="en-US" altLang="ko-KR" sz="1600"/>
              <a:t>     indication must be less than 10</a:t>
            </a:r>
            <a:r>
              <a:rPr lang="en-US" altLang="ko-KR" sz="1600" baseline="30000"/>
              <a:t>-15</a:t>
            </a:r>
            <a:r>
              <a:rPr lang="en-US" altLang="ko-KR" sz="1600"/>
              <a:t>.</a:t>
            </a:r>
          </a:p>
          <a:p>
            <a:pPr lvl="2">
              <a:buFont typeface="Wingdings" pitchFamily="2" charset="2"/>
              <a:buNone/>
            </a:pPr>
            <a:r>
              <a:rPr lang="en-US" altLang="ko-KR" sz="1600"/>
              <a:t>(d) The probability of a frame being misdelivered due to an </a:t>
            </a:r>
          </a:p>
          <a:p>
            <a:pPr lvl="2">
              <a:buFont typeface="Wingdings" pitchFamily="2" charset="2"/>
              <a:buNone/>
            </a:pPr>
            <a:r>
              <a:rPr lang="en-US" altLang="ko-KR" sz="1600"/>
              <a:t>     undetected error in the destination address must be less than </a:t>
            </a:r>
          </a:p>
          <a:p>
            <a:pPr lvl="2">
              <a:buFont typeface="Wingdings" pitchFamily="2" charset="2"/>
              <a:buNone/>
            </a:pPr>
            <a:r>
              <a:rPr lang="en-US" altLang="ko-KR" sz="1600"/>
              <a:t>     10</a:t>
            </a:r>
            <a:r>
              <a:rPr lang="en-US" altLang="ko-KR" sz="1600" baseline="30000"/>
              <a:t>-18</a:t>
            </a:r>
            <a:r>
              <a:rPr lang="en-US" altLang="ko-KR" sz="1600"/>
              <a:t>.</a:t>
            </a:r>
          </a:p>
          <a:p>
            <a:pPr lvl="2">
              <a:buFont typeface="Wingdings" pitchFamily="2" charset="2"/>
              <a:buNone/>
            </a:pPr>
            <a:r>
              <a:rPr lang="en-US" altLang="ko-KR" sz="1600"/>
              <a:t>(e) The probability of a frame being delivered more than once </a:t>
            </a:r>
          </a:p>
          <a:p>
            <a:pPr lvl="2">
              <a:buFont typeface="Wingdings" pitchFamily="2" charset="2"/>
              <a:buNone/>
            </a:pPr>
            <a:r>
              <a:rPr lang="en-US" altLang="ko-KR" sz="1600"/>
              <a:t>     (duplicate) must be less than 10</a:t>
            </a:r>
            <a:r>
              <a:rPr lang="en-US" altLang="ko-KR" sz="1600" baseline="30000"/>
              <a:t>-5</a:t>
            </a:r>
            <a:r>
              <a:rPr lang="en-US" altLang="ko-KR" sz="1600"/>
              <a:t>.</a:t>
            </a:r>
          </a:p>
          <a:p>
            <a:pPr lvl="2">
              <a:buFont typeface="Wingdings" pitchFamily="2" charset="2"/>
              <a:buNone/>
            </a:pPr>
            <a:r>
              <a:rPr lang="en-US" altLang="ko-KR" sz="1600"/>
              <a:t>(f) The probability of losing a frame on the LAN (due to all sorts of </a:t>
            </a:r>
          </a:p>
          <a:p>
            <a:pPr lvl="2">
              <a:buFont typeface="Wingdings" pitchFamily="2" charset="2"/>
              <a:buNone/>
            </a:pPr>
            <a:r>
              <a:rPr lang="en-US" altLang="ko-KR" sz="1600"/>
              <a:t>     errors) must be less than 1%.</a:t>
            </a:r>
          </a:p>
          <a:p>
            <a:pPr lvl="1"/>
            <a:endParaRPr lang="en-US" altLang="ko-KR" sz="1600"/>
          </a:p>
        </p:txBody>
      </p:sp>
      <p:sp>
        <p:nvSpPr>
          <p:cNvPr id="349187" name="Rectangle 3"/>
          <p:cNvSpPr>
            <a:spLocks noGrp="1" noChangeArrowheads="1"/>
          </p:cNvSpPr>
          <p:nvPr>
            <p:ph type="title"/>
          </p:nvPr>
        </p:nvSpPr>
        <p:spPr>
          <a:xfrm>
            <a:off x="609600" y="587375"/>
            <a:ext cx="6477000" cy="609600"/>
          </a:xfrm>
          <a:noFill/>
          <a:ln/>
        </p:spPr>
        <p:txBody>
          <a:bodyPr/>
          <a:lstStyle/>
          <a:p>
            <a:r>
              <a:rPr lang="en-US" altLang="ko-KR" sz="2400"/>
              <a:t>Case Study 3.2 (2)</a:t>
            </a: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descr="Rectangle: Click to edit Master text styles&#10;Second level&#10;Third level&#10;Fourth level&#10;Fifth level"/>
          <p:cNvSpPr>
            <a:spLocks noGrp="1" noChangeArrowheads="1"/>
          </p:cNvSpPr>
          <p:nvPr>
            <p:ph type="body" idx="1"/>
          </p:nvPr>
        </p:nvSpPr>
        <p:spPr/>
        <p:txBody>
          <a:bodyPr/>
          <a:lstStyle/>
          <a:p>
            <a:pPr lvl="1"/>
            <a:r>
              <a:rPr lang="en-US" altLang="ko-KR" sz="1600"/>
              <a:t>Availability : Two fault modes were considered significant. The first was </a:t>
            </a:r>
          </a:p>
          <a:p>
            <a:pPr lvl="1">
              <a:buFont typeface="Wingdings" pitchFamily="2" charset="2"/>
              <a:buNone/>
            </a:pPr>
            <a:r>
              <a:rPr lang="en-US" altLang="ko-KR" sz="1600"/>
              <a:t>                      the time lost due to the network reinitializations, and the </a:t>
            </a:r>
          </a:p>
          <a:p>
            <a:pPr lvl="1">
              <a:buFont typeface="Wingdings" pitchFamily="2" charset="2"/>
              <a:buNone/>
            </a:pPr>
            <a:r>
              <a:rPr lang="en-US" altLang="ko-KR" sz="1600"/>
              <a:t>                      second was time lost due to permanent failures requiring </a:t>
            </a:r>
          </a:p>
          <a:p>
            <a:pPr lvl="1">
              <a:buFont typeface="Wingdings" pitchFamily="2" charset="2"/>
              <a:buNone/>
            </a:pPr>
            <a:r>
              <a:rPr lang="en-US" altLang="ko-KR" sz="1600"/>
              <a:t>                      field service calls. The requirements for frequency and </a:t>
            </a:r>
          </a:p>
          <a:p>
            <a:pPr lvl="1">
              <a:buFont typeface="Wingdings" pitchFamily="2" charset="2"/>
              <a:buNone/>
            </a:pPr>
            <a:r>
              <a:rPr lang="en-US" altLang="ko-KR" sz="1600"/>
              <a:t>                      duration of these fault modes were specified as follow:</a:t>
            </a:r>
          </a:p>
          <a:p>
            <a:pPr lvl="2">
              <a:buFont typeface="Wingdings" pitchFamily="2" charset="2"/>
              <a:buNone/>
            </a:pPr>
            <a:r>
              <a:rPr lang="en-US" altLang="ko-KR" sz="1600"/>
              <a:t>(a) The mean time to initialize the LAN must be less than 15 </a:t>
            </a:r>
          </a:p>
          <a:p>
            <a:pPr lvl="2">
              <a:buFont typeface="Wingdings" pitchFamily="2" charset="2"/>
              <a:buNone/>
            </a:pPr>
            <a:r>
              <a:rPr lang="en-US" altLang="ko-KR" sz="1600"/>
              <a:t>     milliseconds.</a:t>
            </a:r>
          </a:p>
          <a:p>
            <a:pPr lvl="2">
              <a:buFont typeface="Wingdings" pitchFamily="2" charset="2"/>
              <a:buNone/>
            </a:pPr>
            <a:r>
              <a:rPr lang="en-US" altLang="ko-KR" sz="1600"/>
              <a:t>(b) The mean time between LAN initializations must be at least 1 </a:t>
            </a:r>
          </a:p>
          <a:p>
            <a:pPr lvl="2">
              <a:buFont typeface="Wingdings" pitchFamily="2" charset="2"/>
              <a:buNone/>
            </a:pPr>
            <a:r>
              <a:rPr lang="en-US" altLang="ko-KR" sz="1600"/>
              <a:t>     minute.</a:t>
            </a:r>
          </a:p>
          <a:p>
            <a:pPr lvl="2">
              <a:buFont typeface="Wingdings" pitchFamily="2" charset="2"/>
              <a:buNone/>
            </a:pPr>
            <a:r>
              <a:rPr lang="en-US" altLang="ko-KR" sz="1600"/>
              <a:t>(c) The mean time to repair a LAN must be less than 1 hour. (LAN </a:t>
            </a:r>
          </a:p>
          <a:p>
            <a:pPr lvl="2">
              <a:buFont typeface="Wingdings" pitchFamily="2" charset="2"/>
              <a:buNone/>
            </a:pPr>
            <a:r>
              <a:rPr lang="en-US" altLang="ko-KR" sz="1600"/>
              <a:t>     partitions may be operational during this period.)</a:t>
            </a:r>
          </a:p>
          <a:p>
            <a:pPr lvl="2">
              <a:buFont typeface="Wingdings" pitchFamily="2" charset="2"/>
              <a:buNone/>
            </a:pPr>
            <a:r>
              <a:rPr lang="en-US" altLang="ko-KR" sz="1600"/>
              <a:t>(d) The mean time between LAN partitioning must be at least half a </a:t>
            </a:r>
          </a:p>
          <a:p>
            <a:pPr lvl="2">
              <a:buFont typeface="Wingdings" pitchFamily="2" charset="2"/>
              <a:buNone/>
            </a:pPr>
            <a:r>
              <a:rPr lang="en-US" altLang="ko-KR" sz="1600"/>
              <a:t>     week.</a:t>
            </a:r>
          </a:p>
        </p:txBody>
      </p:sp>
      <p:sp>
        <p:nvSpPr>
          <p:cNvPr id="350211" name="Rectangle 3"/>
          <p:cNvSpPr>
            <a:spLocks noGrp="1" noChangeArrowheads="1"/>
          </p:cNvSpPr>
          <p:nvPr>
            <p:ph type="title"/>
          </p:nvPr>
        </p:nvSpPr>
        <p:spPr>
          <a:xfrm>
            <a:off x="609600" y="587375"/>
            <a:ext cx="6477000" cy="609600"/>
          </a:xfrm>
          <a:noFill/>
          <a:ln/>
        </p:spPr>
        <p:txBody>
          <a:bodyPr/>
          <a:lstStyle/>
          <a:p>
            <a:r>
              <a:rPr lang="en-US" altLang="ko-KR" sz="2400"/>
              <a:t>Case Study 3.2 (3)</a:t>
            </a: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descr="Rectangle: Click to edit Master text styles&#10;Second level&#10;Third level&#10;Fourth level&#10;Fifth level"/>
          <p:cNvSpPr>
            <a:spLocks noGrp="1" noChangeArrowheads="1"/>
          </p:cNvSpPr>
          <p:nvPr>
            <p:ph type="subTitle" idx="1"/>
          </p:nvPr>
        </p:nvSpPr>
        <p:spPr>
          <a:xfrm>
            <a:off x="1676400" y="4876800"/>
            <a:ext cx="6400800" cy="457200"/>
          </a:xfrm>
        </p:spPr>
        <p:txBody>
          <a:bodyPr/>
          <a:lstStyle/>
          <a:p>
            <a:pPr algn="r"/>
            <a:r>
              <a:rPr lang="ko-KR" altLang="en-US" b="1">
                <a:effectLst>
                  <a:outerShdw blurRad="38100" dist="38100" dir="2700000" algn="tl">
                    <a:srgbClr val="C0C0C0"/>
                  </a:outerShdw>
                </a:effectLst>
              </a:rPr>
              <a:t>정 지 영</a:t>
            </a:r>
          </a:p>
        </p:txBody>
      </p:sp>
      <p:sp>
        <p:nvSpPr>
          <p:cNvPr id="352259" name="WordArt 3"/>
          <p:cNvSpPr>
            <a:spLocks noChangeArrowheads="1" noChangeShapeType="1" noTextEdit="1"/>
          </p:cNvSpPr>
          <p:nvPr/>
        </p:nvSpPr>
        <p:spPr bwMode="auto">
          <a:xfrm rot="-713091">
            <a:off x="1524000" y="2286000"/>
            <a:ext cx="8051800" cy="1905000"/>
          </a:xfrm>
          <a:prstGeom prst="rect">
            <a:avLst/>
          </a:prstGeom>
        </p:spPr>
        <p:txBody>
          <a:bodyPr wrap="none" fromWordArt="1">
            <a:prstTxWarp prst="textDeflateBottom">
              <a:avLst>
                <a:gd name="adj" fmla="val 86106"/>
              </a:avLst>
            </a:prstTxWarp>
            <a:scene3d>
              <a:camera prst="legacyPerspectiveFront">
                <a:rot lat="19799999" lon="19439998" rev="0"/>
              </a:camera>
              <a:lightRig rig="legacyNormal2" dir="t"/>
            </a:scene3d>
            <a:sp3d extrusionH="354000" prstMaterial="legacyMatte">
              <a:extrusionClr>
                <a:srgbClr val="939676"/>
              </a:extrusionClr>
            </a:sp3d>
          </a:bodyPr>
          <a:lstStyle/>
          <a:p>
            <a:pPr algn="ctr"/>
            <a:r>
              <a:rPr lang="ko-KR" altLang="en-US" sz="3600" b="1" kern="10">
                <a:ln w="9525">
                  <a:round/>
                  <a:headEnd/>
                  <a:tailEnd/>
                </a:ln>
                <a:gradFill rotWithShape="0">
                  <a:gsLst>
                    <a:gs pos="0">
                      <a:srgbClr val="707070"/>
                    </a:gs>
                    <a:gs pos="50000">
                      <a:srgbClr val="FFFFFF"/>
                    </a:gs>
                    <a:gs pos="100000">
                      <a:srgbClr val="707070"/>
                    </a:gs>
                  </a:gsLst>
                  <a:lin ang="3413091" scaled="1"/>
                </a:gradFill>
                <a:latin typeface="굴림"/>
                <a:ea typeface="굴림"/>
              </a:rPr>
              <a:t>다중프로세서 </a:t>
            </a:r>
          </a:p>
          <a:p>
            <a:pPr algn="ctr"/>
            <a:r>
              <a:rPr lang="ko-KR" altLang="en-US" sz="3600" b="1" kern="10">
                <a:ln w="9525">
                  <a:round/>
                  <a:headEnd/>
                  <a:tailEnd/>
                </a:ln>
                <a:gradFill rotWithShape="0">
                  <a:gsLst>
                    <a:gs pos="0">
                      <a:srgbClr val="707070"/>
                    </a:gs>
                    <a:gs pos="50000">
                      <a:srgbClr val="FFFFFF"/>
                    </a:gs>
                    <a:gs pos="100000">
                      <a:srgbClr val="707070"/>
                    </a:gs>
                  </a:gsLst>
                  <a:lin ang="3413091" scaled="1"/>
                </a:gradFill>
                <a:latin typeface="굴림"/>
                <a:ea typeface="굴림"/>
              </a:rPr>
              <a:t>시스템 모델</a:t>
            </a:r>
            <a:endParaRPr lang="en-US" sz="3600" b="1" kern="10">
              <a:ln w="9525">
                <a:round/>
                <a:headEnd/>
                <a:tailEnd/>
              </a:ln>
              <a:gradFill rotWithShape="0">
                <a:gsLst>
                  <a:gs pos="0">
                    <a:srgbClr val="707070"/>
                  </a:gs>
                  <a:gs pos="50000">
                    <a:srgbClr val="FFFFFF"/>
                  </a:gs>
                  <a:gs pos="100000">
                    <a:srgbClr val="707070"/>
                  </a:gs>
                </a:gsLst>
                <a:lin ang="3413091" scaled="1"/>
              </a:gradFill>
              <a:latin typeface="굴림"/>
              <a:ea typeface="굴림"/>
            </a:endParaRPr>
          </a:p>
        </p:txBody>
      </p:sp>
      <p:pic>
        <p:nvPicPr>
          <p:cNvPr id="352260" name="Picture 4" descr="Click To Preview"/>
          <p:cNvPicPr>
            <a:picLocks noChangeAspect="1" noChangeArrowheads="1" noCrop="1"/>
          </p:cNvPicPr>
          <p:nvPr/>
        </p:nvPicPr>
        <p:blipFill>
          <a:blip r:embed="rId2"/>
          <a:srcRect/>
          <a:stretch>
            <a:fillRect/>
          </a:stretch>
        </p:blipFill>
        <p:spPr bwMode="auto">
          <a:xfrm>
            <a:off x="762000" y="4114800"/>
            <a:ext cx="1371600" cy="1371600"/>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endParaRPr lang="ko-KR" altLang="en-US"/>
          </a:p>
        </p:txBody>
      </p:sp>
      <p:sp>
        <p:nvSpPr>
          <p:cNvPr id="133123" name="Rectangle 3"/>
          <p:cNvSpPr>
            <a:spLocks noChangeArrowheads="1"/>
          </p:cNvSpPr>
          <p:nvPr/>
        </p:nvSpPr>
        <p:spPr bwMode="auto">
          <a:xfrm>
            <a:off x="1295400" y="2667000"/>
            <a:ext cx="6629400" cy="30480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33124" name="Text Box 4"/>
          <p:cNvSpPr txBox="1">
            <a:spLocks noChangeArrowheads="1"/>
          </p:cNvSpPr>
          <p:nvPr/>
        </p:nvSpPr>
        <p:spPr bwMode="auto">
          <a:xfrm>
            <a:off x="4267200" y="2667000"/>
            <a:ext cx="685800" cy="304800"/>
          </a:xfrm>
          <a:prstGeom prst="rect">
            <a:avLst/>
          </a:prstGeom>
          <a:noFill/>
          <a:ln w="9525">
            <a:noFill/>
            <a:miter lim="800000"/>
            <a:headEnd/>
            <a:tailEnd/>
          </a:ln>
          <a:effectLst/>
        </p:spPr>
        <p:txBody>
          <a:bodyPr>
            <a:spAutoFit/>
          </a:bodyPr>
          <a:lstStyle/>
          <a:p>
            <a:pPr>
              <a:spcBef>
                <a:spcPct val="50000"/>
              </a:spcBef>
            </a:pPr>
            <a:r>
              <a:rPr lang="en-US" altLang="ko-KR" sz="1400"/>
              <a:t>Inputs</a:t>
            </a:r>
          </a:p>
        </p:txBody>
      </p:sp>
      <p:sp>
        <p:nvSpPr>
          <p:cNvPr id="133125" name="Text Box 5"/>
          <p:cNvSpPr txBox="1">
            <a:spLocks noChangeArrowheads="1"/>
          </p:cNvSpPr>
          <p:nvPr/>
        </p:nvSpPr>
        <p:spPr bwMode="auto">
          <a:xfrm>
            <a:off x="6934200" y="2667000"/>
            <a:ext cx="990600" cy="304800"/>
          </a:xfrm>
          <a:prstGeom prst="rect">
            <a:avLst/>
          </a:prstGeom>
          <a:noFill/>
          <a:ln w="9525">
            <a:noFill/>
            <a:miter lim="800000"/>
            <a:headEnd/>
            <a:tailEnd/>
          </a:ln>
          <a:effectLst/>
        </p:spPr>
        <p:txBody>
          <a:bodyPr>
            <a:spAutoFit/>
          </a:bodyPr>
          <a:lstStyle/>
          <a:p>
            <a:pPr>
              <a:spcBef>
                <a:spcPct val="50000"/>
              </a:spcBef>
            </a:pPr>
            <a:r>
              <a:rPr lang="en-US" altLang="ko-KR" sz="1400"/>
              <a:t>Response</a:t>
            </a:r>
          </a:p>
        </p:txBody>
      </p:sp>
      <p:sp>
        <p:nvSpPr>
          <p:cNvPr id="133126" name="Text Box 6"/>
          <p:cNvSpPr txBox="1">
            <a:spLocks noChangeArrowheads="1"/>
          </p:cNvSpPr>
          <p:nvPr/>
        </p:nvSpPr>
        <p:spPr bwMode="auto">
          <a:xfrm>
            <a:off x="2971800" y="3048000"/>
            <a:ext cx="381000" cy="274638"/>
          </a:xfrm>
          <a:prstGeom prst="rect">
            <a:avLst/>
          </a:prstGeom>
          <a:noFill/>
          <a:ln w="9525">
            <a:noFill/>
            <a:miter lim="800000"/>
            <a:headEnd/>
            <a:tailEnd/>
          </a:ln>
          <a:effectLst/>
        </p:spPr>
        <p:txBody>
          <a:bodyPr>
            <a:spAutoFit/>
          </a:bodyPr>
          <a:lstStyle/>
          <a:p>
            <a:pPr>
              <a:spcBef>
                <a:spcPct val="50000"/>
              </a:spcBef>
            </a:pPr>
            <a:r>
              <a:rPr lang="en-US" altLang="ko-KR" sz="1200"/>
              <a:t>X</a:t>
            </a:r>
            <a:r>
              <a:rPr lang="en-US" altLang="ko-KR" sz="1200" baseline="-25000"/>
              <a:t>i1</a:t>
            </a:r>
          </a:p>
        </p:txBody>
      </p:sp>
      <p:sp>
        <p:nvSpPr>
          <p:cNvPr id="133127" name="Text Box 7"/>
          <p:cNvSpPr txBox="1">
            <a:spLocks noChangeArrowheads="1"/>
          </p:cNvSpPr>
          <p:nvPr/>
        </p:nvSpPr>
        <p:spPr bwMode="auto">
          <a:xfrm>
            <a:off x="3429000" y="3048000"/>
            <a:ext cx="381000" cy="274638"/>
          </a:xfrm>
          <a:prstGeom prst="rect">
            <a:avLst/>
          </a:prstGeom>
          <a:noFill/>
          <a:ln w="9525">
            <a:noFill/>
            <a:miter lim="800000"/>
            <a:headEnd/>
            <a:tailEnd/>
          </a:ln>
          <a:effectLst/>
        </p:spPr>
        <p:txBody>
          <a:bodyPr>
            <a:spAutoFit/>
          </a:bodyPr>
          <a:lstStyle/>
          <a:p>
            <a:pPr>
              <a:spcBef>
                <a:spcPct val="50000"/>
              </a:spcBef>
            </a:pPr>
            <a:r>
              <a:rPr lang="en-US" altLang="ko-KR" sz="1200"/>
              <a:t>X</a:t>
            </a:r>
            <a:r>
              <a:rPr lang="en-US" altLang="ko-KR" sz="1200" baseline="-25000"/>
              <a:t>i2</a:t>
            </a:r>
          </a:p>
        </p:txBody>
      </p:sp>
      <p:sp>
        <p:nvSpPr>
          <p:cNvPr id="133128" name="Text Box 8"/>
          <p:cNvSpPr txBox="1">
            <a:spLocks noChangeArrowheads="1"/>
          </p:cNvSpPr>
          <p:nvPr/>
        </p:nvSpPr>
        <p:spPr bwMode="auto">
          <a:xfrm>
            <a:off x="5715000" y="3048000"/>
            <a:ext cx="381000" cy="274638"/>
          </a:xfrm>
          <a:prstGeom prst="rect">
            <a:avLst/>
          </a:prstGeom>
          <a:noFill/>
          <a:ln w="9525">
            <a:noFill/>
            <a:miter lim="800000"/>
            <a:headEnd/>
            <a:tailEnd/>
          </a:ln>
          <a:effectLst/>
        </p:spPr>
        <p:txBody>
          <a:bodyPr>
            <a:spAutoFit/>
          </a:bodyPr>
          <a:lstStyle/>
          <a:p>
            <a:pPr>
              <a:spcBef>
                <a:spcPct val="50000"/>
              </a:spcBef>
            </a:pPr>
            <a:r>
              <a:rPr lang="en-US" altLang="ko-KR" sz="1200"/>
              <a:t>X</a:t>
            </a:r>
            <a:r>
              <a:rPr lang="en-US" altLang="ko-KR" sz="1200" baseline="-25000"/>
              <a:t>ip</a:t>
            </a:r>
          </a:p>
        </p:txBody>
      </p:sp>
      <p:sp>
        <p:nvSpPr>
          <p:cNvPr id="133129" name="Text Box 9"/>
          <p:cNvSpPr txBox="1">
            <a:spLocks noChangeArrowheads="1"/>
          </p:cNvSpPr>
          <p:nvPr/>
        </p:nvSpPr>
        <p:spPr bwMode="auto">
          <a:xfrm>
            <a:off x="7239000" y="3048000"/>
            <a:ext cx="381000" cy="274638"/>
          </a:xfrm>
          <a:prstGeom prst="rect">
            <a:avLst/>
          </a:prstGeom>
          <a:noFill/>
          <a:ln w="9525">
            <a:noFill/>
            <a:miter lim="800000"/>
            <a:headEnd/>
            <a:tailEnd/>
          </a:ln>
          <a:effectLst/>
        </p:spPr>
        <p:txBody>
          <a:bodyPr>
            <a:spAutoFit/>
          </a:bodyPr>
          <a:lstStyle/>
          <a:p>
            <a:pPr algn="ctr">
              <a:spcBef>
                <a:spcPct val="50000"/>
              </a:spcBef>
            </a:pPr>
            <a:r>
              <a:rPr lang="en-US" altLang="ko-KR" sz="1200"/>
              <a:t>y</a:t>
            </a:r>
            <a:r>
              <a:rPr lang="en-US" altLang="ko-KR" sz="1200" baseline="-25000"/>
              <a:t>i</a:t>
            </a:r>
          </a:p>
        </p:txBody>
      </p:sp>
      <p:sp>
        <p:nvSpPr>
          <p:cNvPr id="133130" name="Text Box 10"/>
          <p:cNvSpPr txBox="1">
            <a:spLocks noChangeArrowheads="1"/>
          </p:cNvSpPr>
          <p:nvPr/>
        </p:nvSpPr>
        <p:spPr bwMode="auto">
          <a:xfrm>
            <a:off x="1371600" y="3048000"/>
            <a:ext cx="1066800" cy="304800"/>
          </a:xfrm>
          <a:prstGeom prst="rect">
            <a:avLst/>
          </a:prstGeom>
          <a:noFill/>
          <a:ln w="9525">
            <a:noFill/>
            <a:miter lim="800000"/>
            <a:headEnd/>
            <a:tailEnd/>
          </a:ln>
          <a:effectLst/>
        </p:spPr>
        <p:txBody>
          <a:bodyPr>
            <a:spAutoFit/>
          </a:bodyPr>
          <a:lstStyle/>
          <a:p>
            <a:pPr>
              <a:spcBef>
                <a:spcPct val="50000"/>
              </a:spcBef>
            </a:pPr>
            <a:r>
              <a:rPr lang="en-US" altLang="ko-KR" sz="1400"/>
              <a:t>Repetitions</a:t>
            </a:r>
          </a:p>
        </p:txBody>
      </p:sp>
      <p:sp>
        <p:nvSpPr>
          <p:cNvPr id="133131" name="Text Box 11"/>
          <p:cNvSpPr txBox="1">
            <a:spLocks noChangeArrowheads="1"/>
          </p:cNvSpPr>
          <p:nvPr/>
        </p:nvSpPr>
        <p:spPr bwMode="auto">
          <a:xfrm>
            <a:off x="4572000" y="3048000"/>
            <a:ext cx="381000" cy="274638"/>
          </a:xfrm>
          <a:prstGeom prst="rect">
            <a:avLst/>
          </a:prstGeom>
          <a:noFill/>
          <a:ln w="9525">
            <a:noFill/>
            <a:miter lim="800000"/>
            <a:headEnd/>
            <a:tailEnd/>
          </a:ln>
          <a:effectLst/>
        </p:spPr>
        <p:txBody>
          <a:bodyPr>
            <a:spAutoFit/>
          </a:bodyPr>
          <a:lstStyle/>
          <a:p>
            <a:pPr>
              <a:spcBef>
                <a:spcPct val="50000"/>
              </a:spcBef>
            </a:pPr>
            <a:r>
              <a:rPr lang="en-US" altLang="ko-KR" sz="1200"/>
              <a:t>X</a:t>
            </a:r>
            <a:r>
              <a:rPr lang="en-US" altLang="ko-KR" sz="1200" baseline="-25000"/>
              <a:t>ij</a:t>
            </a:r>
          </a:p>
        </p:txBody>
      </p:sp>
      <p:sp>
        <p:nvSpPr>
          <p:cNvPr id="133132" name="Line 12"/>
          <p:cNvSpPr>
            <a:spLocks noChangeShapeType="1"/>
          </p:cNvSpPr>
          <p:nvPr/>
        </p:nvSpPr>
        <p:spPr bwMode="auto">
          <a:xfrm>
            <a:off x="1295400" y="3429000"/>
            <a:ext cx="6629400" cy="0"/>
          </a:xfrm>
          <a:prstGeom prst="line">
            <a:avLst/>
          </a:prstGeom>
          <a:noFill/>
          <a:ln w="9525">
            <a:solidFill>
              <a:schemeClr val="tx1"/>
            </a:solidFill>
            <a:round/>
            <a:headEnd/>
            <a:tailEnd/>
          </a:ln>
          <a:effectLst/>
        </p:spPr>
        <p:txBody>
          <a:bodyPr wrap="none"/>
          <a:lstStyle/>
          <a:p>
            <a:endParaRPr lang="en-US"/>
          </a:p>
        </p:txBody>
      </p:sp>
      <p:sp>
        <p:nvSpPr>
          <p:cNvPr id="133133" name="Line 13"/>
          <p:cNvSpPr>
            <a:spLocks noChangeShapeType="1"/>
          </p:cNvSpPr>
          <p:nvPr/>
        </p:nvSpPr>
        <p:spPr bwMode="auto">
          <a:xfrm>
            <a:off x="2895600" y="2971800"/>
            <a:ext cx="3200400" cy="0"/>
          </a:xfrm>
          <a:prstGeom prst="line">
            <a:avLst/>
          </a:prstGeom>
          <a:noFill/>
          <a:ln w="9525">
            <a:solidFill>
              <a:schemeClr val="tx1"/>
            </a:solidFill>
            <a:round/>
            <a:headEnd/>
            <a:tailEnd/>
          </a:ln>
          <a:effectLst/>
        </p:spPr>
        <p:txBody>
          <a:bodyPr wrap="none"/>
          <a:lstStyle/>
          <a:p>
            <a:endParaRPr lang="en-US"/>
          </a:p>
        </p:txBody>
      </p:sp>
      <p:sp>
        <p:nvSpPr>
          <p:cNvPr id="133134" name="Rectangle 14" descr="Rectangle: Click to edit Master text styles&#10;Second level&#10;Third level&#10;Fourth level&#10;Fifth level"/>
          <p:cNvSpPr>
            <a:spLocks noGrp="1" noChangeArrowheads="1"/>
          </p:cNvSpPr>
          <p:nvPr>
            <p:ph type="body" idx="1"/>
          </p:nvPr>
        </p:nvSpPr>
        <p:spPr>
          <a:noFill/>
          <a:ln/>
        </p:spPr>
        <p:txBody>
          <a:bodyPr/>
          <a:lstStyle/>
          <a:p>
            <a:r>
              <a:rPr lang="en-US" altLang="ko-KR" sz="2000"/>
              <a:t>The simulation table provides a systematic method for tracking system state over time.</a:t>
            </a:r>
          </a:p>
          <a:p>
            <a:endParaRPr lang="ko-KR" altLang="en-US" sz="2000"/>
          </a:p>
        </p:txBody>
      </p:sp>
      <p:sp>
        <p:nvSpPr>
          <p:cNvPr id="133135" name="Text Box 15"/>
          <p:cNvSpPr txBox="1">
            <a:spLocks noChangeArrowheads="1"/>
          </p:cNvSpPr>
          <p:nvPr/>
        </p:nvSpPr>
        <p:spPr bwMode="auto">
          <a:xfrm>
            <a:off x="3962400" y="3048000"/>
            <a:ext cx="381000" cy="274638"/>
          </a:xfrm>
          <a:prstGeom prst="rect">
            <a:avLst/>
          </a:prstGeom>
          <a:noFill/>
          <a:ln w="9525">
            <a:noFill/>
            <a:miter lim="800000"/>
            <a:headEnd/>
            <a:tailEnd/>
          </a:ln>
          <a:effectLst/>
        </p:spPr>
        <p:txBody>
          <a:bodyPr>
            <a:spAutoFit/>
          </a:bodyPr>
          <a:lstStyle/>
          <a:p>
            <a:pPr algn="ctr">
              <a:spcBef>
                <a:spcPct val="50000"/>
              </a:spcBef>
            </a:pPr>
            <a:r>
              <a:rPr lang="en-US" altLang="ko-KR" sz="1200"/>
              <a:t>…</a:t>
            </a:r>
          </a:p>
        </p:txBody>
      </p:sp>
      <p:sp>
        <p:nvSpPr>
          <p:cNvPr id="133136" name="Text Box 16"/>
          <p:cNvSpPr txBox="1">
            <a:spLocks noChangeArrowheads="1"/>
          </p:cNvSpPr>
          <p:nvPr/>
        </p:nvSpPr>
        <p:spPr bwMode="auto">
          <a:xfrm>
            <a:off x="5105400" y="3048000"/>
            <a:ext cx="381000" cy="274638"/>
          </a:xfrm>
          <a:prstGeom prst="rect">
            <a:avLst/>
          </a:prstGeom>
          <a:noFill/>
          <a:ln w="9525">
            <a:noFill/>
            <a:miter lim="800000"/>
            <a:headEnd/>
            <a:tailEnd/>
          </a:ln>
          <a:effectLst/>
        </p:spPr>
        <p:txBody>
          <a:bodyPr>
            <a:spAutoFit/>
          </a:bodyPr>
          <a:lstStyle/>
          <a:p>
            <a:pPr algn="ctr">
              <a:spcBef>
                <a:spcPct val="50000"/>
              </a:spcBef>
            </a:pPr>
            <a:r>
              <a:rPr lang="en-US" altLang="ko-KR" sz="1200"/>
              <a:t>…</a:t>
            </a:r>
          </a:p>
        </p:txBody>
      </p:sp>
      <p:sp>
        <p:nvSpPr>
          <p:cNvPr id="133137" name="Text Box 17"/>
          <p:cNvSpPr txBox="1">
            <a:spLocks noChangeArrowheads="1"/>
          </p:cNvSpPr>
          <p:nvPr/>
        </p:nvSpPr>
        <p:spPr bwMode="auto">
          <a:xfrm>
            <a:off x="1676400" y="3581400"/>
            <a:ext cx="381000" cy="274638"/>
          </a:xfrm>
          <a:prstGeom prst="rect">
            <a:avLst/>
          </a:prstGeom>
          <a:noFill/>
          <a:ln w="9525">
            <a:noFill/>
            <a:miter lim="800000"/>
            <a:headEnd/>
            <a:tailEnd/>
          </a:ln>
          <a:effectLst/>
        </p:spPr>
        <p:txBody>
          <a:bodyPr>
            <a:spAutoFit/>
          </a:bodyPr>
          <a:lstStyle/>
          <a:p>
            <a:pPr algn="ctr">
              <a:spcBef>
                <a:spcPct val="50000"/>
              </a:spcBef>
            </a:pPr>
            <a:r>
              <a:rPr lang="en-US" altLang="ko-KR" sz="1200"/>
              <a:t>1</a:t>
            </a:r>
          </a:p>
        </p:txBody>
      </p:sp>
      <p:sp>
        <p:nvSpPr>
          <p:cNvPr id="133138" name="Text Box 18"/>
          <p:cNvSpPr txBox="1">
            <a:spLocks noChangeArrowheads="1"/>
          </p:cNvSpPr>
          <p:nvPr/>
        </p:nvSpPr>
        <p:spPr bwMode="auto">
          <a:xfrm>
            <a:off x="1676400" y="3886200"/>
            <a:ext cx="381000" cy="274638"/>
          </a:xfrm>
          <a:prstGeom prst="rect">
            <a:avLst/>
          </a:prstGeom>
          <a:noFill/>
          <a:ln w="9525">
            <a:noFill/>
            <a:miter lim="800000"/>
            <a:headEnd/>
            <a:tailEnd/>
          </a:ln>
          <a:effectLst/>
        </p:spPr>
        <p:txBody>
          <a:bodyPr>
            <a:spAutoFit/>
          </a:bodyPr>
          <a:lstStyle/>
          <a:p>
            <a:pPr algn="ctr">
              <a:spcBef>
                <a:spcPct val="50000"/>
              </a:spcBef>
            </a:pPr>
            <a:r>
              <a:rPr lang="en-US" altLang="ko-KR" sz="1200"/>
              <a:t>2</a:t>
            </a:r>
          </a:p>
        </p:txBody>
      </p:sp>
      <p:sp>
        <p:nvSpPr>
          <p:cNvPr id="133139" name="Text Box 19"/>
          <p:cNvSpPr txBox="1">
            <a:spLocks noChangeArrowheads="1"/>
          </p:cNvSpPr>
          <p:nvPr/>
        </p:nvSpPr>
        <p:spPr bwMode="auto">
          <a:xfrm>
            <a:off x="1676400" y="5334000"/>
            <a:ext cx="381000" cy="274638"/>
          </a:xfrm>
          <a:prstGeom prst="rect">
            <a:avLst/>
          </a:prstGeom>
          <a:noFill/>
          <a:ln w="9525">
            <a:noFill/>
            <a:miter lim="800000"/>
            <a:headEnd/>
            <a:tailEnd/>
          </a:ln>
          <a:effectLst/>
        </p:spPr>
        <p:txBody>
          <a:bodyPr>
            <a:spAutoFit/>
          </a:bodyPr>
          <a:lstStyle/>
          <a:p>
            <a:pPr algn="ctr">
              <a:spcBef>
                <a:spcPct val="50000"/>
              </a:spcBef>
            </a:pPr>
            <a:r>
              <a:rPr lang="en-US" altLang="ko-KR" sz="1200"/>
              <a:t>n</a:t>
            </a:r>
          </a:p>
        </p:txBody>
      </p:sp>
      <p:sp>
        <p:nvSpPr>
          <p:cNvPr id="133140" name="Text Box 20"/>
          <p:cNvSpPr txBox="1">
            <a:spLocks noChangeArrowheads="1"/>
          </p:cNvSpPr>
          <p:nvPr/>
        </p:nvSpPr>
        <p:spPr bwMode="auto">
          <a:xfrm>
            <a:off x="1676400" y="4343400"/>
            <a:ext cx="381000" cy="274638"/>
          </a:xfrm>
          <a:prstGeom prst="rect">
            <a:avLst/>
          </a:prstGeom>
          <a:noFill/>
          <a:ln w="9525">
            <a:noFill/>
            <a:miter lim="800000"/>
            <a:headEnd/>
            <a:tailEnd/>
          </a:ln>
          <a:effectLst/>
        </p:spPr>
        <p:txBody>
          <a:bodyPr>
            <a:spAutoFit/>
          </a:bodyPr>
          <a:lstStyle/>
          <a:p>
            <a:pPr algn="ctr">
              <a:spcBef>
                <a:spcPct val="50000"/>
              </a:spcBef>
            </a:pPr>
            <a:r>
              <a:rPr lang="en-US" altLang="ko-KR" sz="1200"/>
              <a:t>·</a:t>
            </a:r>
          </a:p>
        </p:txBody>
      </p:sp>
      <p:sp>
        <p:nvSpPr>
          <p:cNvPr id="133141" name="Text Box 21"/>
          <p:cNvSpPr txBox="1">
            <a:spLocks noChangeArrowheads="1"/>
          </p:cNvSpPr>
          <p:nvPr/>
        </p:nvSpPr>
        <p:spPr bwMode="auto">
          <a:xfrm>
            <a:off x="1676400" y="4572000"/>
            <a:ext cx="381000" cy="274638"/>
          </a:xfrm>
          <a:prstGeom prst="rect">
            <a:avLst/>
          </a:prstGeom>
          <a:noFill/>
          <a:ln w="9525">
            <a:noFill/>
            <a:miter lim="800000"/>
            <a:headEnd/>
            <a:tailEnd/>
          </a:ln>
          <a:effectLst/>
        </p:spPr>
        <p:txBody>
          <a:bodyPr>
            <a:spAutoFit/>
          </a:bodyPr>
          <a:lstStyle/>
          <a:p>
            <a:pPr algn="ctr">
              <a:spcBef>
                <a:spcPct val="50000"/>
              </a:spcBef>
            </a:pPr>
            <a:r>
              <a:rPr lang="en-US" altLang="ko-KR" sz="1200"/>
              <a:t>·</a:t>
            </a:r>
          </a:p>
        </p:txBody>
      </p:sp>
      <p:sp>
        <p:nvSpPr>
          <p:cNvPr id="133142" name="Text Box 22"/>
          <p:cNvSpPr txBox="1">
            <a:spLocks noChangeArrowheads="1"/>
          </p:cNvSpPr>
          <p:nvPr/>
        </p:nvSpPr>
        <p:spPr bwMode="auto">
          <a:xfrm>
            <a:off x="1676400" y="4876800"/>
            <a:ext cx="381000" cy="274638"/>
          </a:xfrm>
          <a:prstGeom prst="rect">
            <a:avLst/>
          </a:prstGeom>
          <a:noFill/>
          <a:ln w="9525">
            <a:noFill/>
            <a:miter lim="800000"/>
            <a:headEnd/>
            <a:tailEnd/>
          </a:ln>
          <a:effectLst/>
        </p:spPr>
        <p:txBody>
          <a:bodyPr>
            <a:spAutoFit/>
          </a:bodyPr>
          <a:lstStyle/>
          <a:p>
            <a:pPr algn="ctr">
              <a:spcBef>
                <a:spcPct val="50000"/>
              </a:spcBef>
            </a:pPr>
            <a:r>
              <a:rPr lang="en-US" altLang="ko-KR" sz="1200"/>
              <a:t>·</a:t>
            </a:r>
          </a:p>
        </p:txBody>
      </p:sp>
    </p:spTree>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p:txBody>
          <a:bodyPr/>
          <a:lstStyle/>
          <a:p>
            <a:r>
              <a:rPr lang="ko-KR" altLang="en-US"/>
              <a:t>목차</a:t>
            </a:r>
          </a:p>
        </p:txBody>
      </p:sp>
      <p:sp>
        <p:nvSpPr>
          <p:cNvPr id="353283" name="Rectangle 3" descr="Rectangle: Click to edit Master text styles&#10;Second level&#10;Third level&#10;Fourth level&#10;Fifth level"/>
          <p:cNvSpPr>
            <a:spLocks noGrp="1" noChangeArrowheads="1"/>
          </p:cNvSpPr>
          <p:nvPr>
            <p:ph type="body" idx="1"/>
          </p:nvPr>
        </p:nvSpPr>
        <p:spPr/>
        <p:txBody>
          <a:bodyPr/>
          <a:lstStyle/>
          <a:p>
            <a:pPr marL="457200" indent="-457200">
              <a:lnSpc>
                <a:spcPct val="120000"/>
              </a:lnSpc>
              <a:buFont typeface="Wingdings" pitchFamily="2" charset="2"/>
              <a:buAutoNum type="arabicPeriod"/>
            </a:pPr>
            <a:r>
              <a:rPr lang="ko-KR" altLang="en-US"/>
              <a:t>개요</a:t>
            </a:r>
          </a:p>
          <a:p>
            <a:pPr marL="457200" indent="-457200">
              <a:lnSpc>
                <a:spcPct val="120000"/>
              </a:lnSpc>
              <a:buFont typeface="Wingdings" pitchFamily="2" charset="2"/>
              <a:buAutoNum type="arabicPeriod"/>
            </a:pPr>
            <a:r>
              <a:rPr lang="ko-KR" altLang="en-US"/>
              <a:t>다중프로세서 시스템</a:t>
            </a:r>
          </a:p>
          <a:p>
            <a:pPr marL="457200" indent="-457200">
              <a:lnSpc>
                <a:spcPct val="120000"/>
              </a:lnSpc>
              <a:buFont typeface="Wingdings" pitchFamily="2" charset="2"/>
              <a:buAutoNum type="arabicPeriod"/>
            </a:pPr>
            <a:r>
              <a:rPr lang="ko-KR" altLang="en-US"/>
              <a:t>근사 분석 모델</a:t>
            </a:r>
          </a:p>
          <a:p>
            <a:pPr marL="457200" indent="-457200">
              <a:lnSpc>
                <a:spcPct val="120000"/>
              </a:lnSpc>
              <a:buFont typeface="Wingdings" pitchFamily="2" charset="2"/>
              <a:buAutoNum type="arabicPeriod"/>
            </a:pPr>
            <a:r>
              <a:rPr lang="ko-KR" altLang="en-US"/>
              <a:t>시뮬레이션 모델</a:t>
            </a:r>
          </a:p>
          <a:p>
            <a:pPr marL="457200" indent="-457200">
              <a:lnSpc>
                <a:spcPct val="120000"/>
              </a:lnSpc>
              <a:buFont typeface="Wingdings" pitchFamily="2" charset="2"/>
              <a:buAutoNum type="arabicPeriod"/>
            </a:pPr>
            <a:r>
              <a:rPr lang="ko-KR" altLang="en-US"/>
              <a:t>분석 모델과 시뮬레이션 모델 결과</a:t>
            </a:r>
          </a:p>
          <a:p>
            <a:pPr marL="457200" indent="-457200">
              <a:lnSpc>
                <a:spcPct val="120000"/>
              </a:lnSpc>
              <a:buFont typeface="Wingdings" pitchFamily="2" charset="2"/>
              <a:buAutoNum type="arabicPeriod"/>
            </a:pPr>
            <a:r>
              <a:rPr lang="ko-KR" altLang="en-US"/>
              <a:t>다중프로세서 시스템 모델의 확장</a:t>
            </a:r>
          </a:p>
          <a:p>
            <a:pPr marL="457200" indent="-457200">
              <a:buFont typeface="Wingdings" pitchFamily="2" charset="2"/>
              <a:buAutoNum type="arabicPeriod"/>
            </a:pPr>
            <a:endParaRPr lang="ko-KR" altLang="en-US"/>
          </a:p>
          <a:p>
            <a:pPr marL="457200" indent="-457200">
              <a:buFont typeface="Wingdings" pitchFamily="2" charset="2"/>
              <a:buAutoNum type="arabicPeriod"/>
            </a:pPr>
            <a:endParaRPr lang="ko-KR" altLang="en-US"/>
          </a:p>
        </p:txBody>
      </p:sp>
      <p:pic>
        <p:nvPicPr>
          <p:cNvPr id="353284" name="Picture 4" descr="Click To Preview"/>
          <p:cNvPicPr>
            <a:picLocks noChangeAspect="1" noChangeArrowheads="1" noCrop="1"/>
          </p:cNvPicPr>
          <p:nvPr/>
        </p:nvPicPr>
        <p:blipFill>
          <a:blip r:embed="rId2"/>
          <a:srcRect/>
          <a:stretch>
            <a:fillRect/>
          </a:stretch>
        </p:blipFill>
        <p:spPr bwMode="auto">
          <a:xfrm>
            <a:off x="7162800" y="4876800"/>
            <a:ext cx="1189038" cy="1189038"/>
          </a:xfrm>
          <a:prstGeom prst="rect">
            <a:avLst/>
          </a:prstGeom>
          <a:noFill/>
        </p:spPr>
      </p:pic>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p:txBody>
          <a:bodyPr/>
          <a:lstStyle/>
          <a:p>
            <a:r>
              <a:rPr lang="en-US" altLang="ko-KR"/>
              <a:t>1. </a:t>
            </a:r>
            <a:r>
              <a:rPr lang="ko-KR" altLang="en-US"/>
              <a:t>개요</a:t>
            </a:r>
          </a:p>
        </p:txBody>
      </p:sp>
      <p:sp>
        <p:nvSpPr>
          <p:cNvPr id="354307" name="Rectangle 3" descr="Rectangle: Click to edit Master text styles&#10;Second level&#10;Third level&#10;Fourth level&#10;Fifth level"/>
          <p:cNvSpPr>
            <a:spLocks noGrp="1" noChangeArrowheads="1"/>
          </p:cNvSpPr>
          <p:nvPr>
            <p:ph type="body" idx="1"/>
          </p:nvPr>
        </p:nvSpPr>
        <p:spPr/>
        <p:txBody>
          <a:bodyPr/>
          <a:lstStyle/>
          <a:p>
            <a:r>
              <a:rPr lang="ko-KR" altLang="en-US"/>
              <a:t>다중프로세서 시스템에서의 메모리</a:t>
            </a:r>
            <a:r>
              <a:rPr lang="en-US" altLang="ko-KR"/>
              <a:t>, </a:t>
            </a:r>
            <a:r>
              <a:rPr lang="ko-KR" altLang="en-US"/>
              <a:t>버스 경쟁 모델</a:t>
            </a:r>
          </a:p>
          <a:p>
            <a:endParaRPr lang="ko-KR" altLang="en-US"/>
          </a:p>
          <a:p>
            <a:r>
              <a:rPr lang="ko-KR" altLang="en-US"/>
              <a:t>시스템의 분석적 모델 개발</a:t>
            </a:r>
          </a:p>
          <a:p>
            <a:endParaRPr lang="ko-KR" altLang="en-US"/>
          </a:p>
          <a:p>
            <a:r>
              <a:rPr lang="ko-KR" altLang="en-US"/>
              <a:t>분석 결과를 검사하기 위한 시뮬레이션 모델 개발</a:t>
            </a: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ChangeArrowheads="1"/>
          </p:cNvSpPr>
          <p:nvPr>
            <p:ph type="title" idx="4294967295"/>
          </p:nvPr>
        </p:nvSpPr>
        <p:spPr/>
        <p:txBody>
          <a:bodyPr/>
          <a:lstStyle/>
          <a:p>
            <a:r>
              <a:rPr lang="en-US" altLang="ko-KR"/>
              <a:t>2. </a:t>
            </a:r>
            <a:r>
              <a:rPr lang="ko-KR" altLang="en-US"/>
              <a:t>다중프로세서 시스템</a:t>
            </a:r>
          </a:p>
        </p:txBody>
      </p:sp>
      <p:grpSp>
        <p:nvGrpSpPr>
          <p:cNvPr id="355331" name="Group 3"/>
          <p:cNvGrpSpPr>
            <a:grpSpLocks/>
          </p:cNvGrpSpPr>
          <p:nvPr/>
        </p:nvGrpSpPr>
        <p:grpSpPr bwMode="auto">
          <a:xfrm>
            <a:off x="1811338" y="2524125"/>
            <a:ext cx="5368925" cy="2171700"/>
            <a:chOff x="1141" y="1590"/>
            <a:chExt cx="3382" cy="1368"/>
          </a:xfrm>
        </p:grpSpPr>
        <p:sp>
          <p:nvSpPr>
            <p:cNvPr id="355332" name="Line 4"/>
            <p:cNvSpPr>
              <a:spLocks noChangeShapeType="1"/>
            </p:cNvSpPr>
            <p:nvPr/>
          </p:nvSpPr>
          <p:spPr bwMode="auto">
            <a:xfrm>
              <a:off x="1141" y="1811"/>
              <a:ext cx="579" cy="0"/>
            </a:xfrm>
            <a:prstGeom prst="line">
              <a:avLst/>
            </a:prstGeom>
            <a:noFill/>
            <a:ln w="28575">
              <a:solidFill>
                <a:schemeClr val="tx1"/>
              </a:solidFill>
              <a:round/>
              <a:headEnd/>
              <a:tailEnd/>
            </a:ln>
            <a:effectLst/>
          </p:spPr>
          <p:txBody>
            <a:bodyPr wrap="none"/>
            <a:lstStyle/>
            <a:p>
              <a:endParaRPr lang="en-US"/>
            </a:p>
          </p:txBody>
        </p:sp>
        <p:sp>
          <p:nvSpPr>
            <p:cNvPr id="355333" name="Line 5"/>
            <p:cNvSpPr>
              <a:spLocks noChangeShapeType="1"/>
            </p:cNvSpPr>
            <p:nvPr/>
          </p:nvSpPr>
          <p:spPr bwMode="auto">
            <a:xfrm>
              <a:off x="1942" y="1811"/>
              <a:ext cx="579" cy="0"/>
            </a:xfrm>
            <a:prstGeom prst="line">
              <a:avLst/>
            </a:prstGeom>
            <a:noFill/>
            <a:ln w="28575">
              <a:solidFill>
                <a:schemeClr val="tx1"/>
              </a:solidFill>
              <a:round/>
              <a:headEnd/>
              <a:tailEnd/>
            </a:ln>
            <a:effectLst/>
          </p:spPr>
          <p:txBody>
            <a:bodyPr wrap="none"/>
            <a:lstStyle/>
            <a:p>
              <a:endParaRPr lang="en-US"/>
            </a:p>
          </p:txBody>
        </p:sp>
        <p:sp>
          <p:nvSpPr>
            <p:cNvPr id="355334" name="Line 6"/>
            <p:cNvSpPr>
              <a:spLocks noChangeShapeType="1"/>
            </p:cNvSpPr>
            <p:nvPr/>
          </p:nvSpPr>
          <p:spPr bwMode="auto">
            <a:xfrm>
              <a:off x="3410" y="1811"/>
              <a:ext cx="579" cy="0"/>
            </a:xfrm>
            <a:prstGeom prst="line">
              <a:avLst/>
            </a:prstGeom>
            <a:noFill/>
            <a:ln w="28575">
              <a:solidFill>
                <a:schemeClr val="tx1"/>
              </a:solidFill>
              <a:round/>
              <a:headEnd/>
              <a:tailEnd/>
            </a:ln>
            <a:effectLst/>
          </p:spPr>
          <p:txBody>
            <a:bodyPr wrap="none"/>
            <a:lstStyle/>
            <a:p>
              <a:endParaRPr lang="en-US"/>
            </a:p>
          </p:txBody>
        </p:sp>
        <p:sp>
          <p:nvSpPr>
            <p:cNvPr id="355335" name="Line 7"/>
            <p:cNvSpPr>
              <a:spLocks noChangeShapeType="1"/>
            </p:cNvSpPr>
            <p:nvPr/>
          </p:nvSpPr>
          <p:spPr bwMode="auto">
            <a:xfrm>
              <a:off x="1675" y="2781"/>
              <a:ext cx="579" cy="0"/>
            </a:xfrm>
            <a:prstGeom prst="line">
              <a:avLst/>
            </a:prstGeom>
            <a:noFill/>
            <a:ln w="28575">
              <a:solidFill>
                <a:schemeClr val="tx1"/>
              </a:solidFill>
              <a:round/>
              <a:headEnd/>
              <a:tailEnd/>
            </a:ln>
            <a:effectLst/>
          </p:spPr>
          <p:txBody>
            <a:bodyPr wrap="none"/>
            <a:lstStyle/>
            <a:p>
              <a:endParaRPr lang="en-US"/>
            </a:p>
          </p:txBody>
        </p:sp>
        <p:sp>
          <p:nvSpPr>
            <p:cNvPr id="355336" name="Line 8"/>
            <p:cNvSpPr>
              <a:spLocks noChangeShapeType="1"/>
            </p:cNvSpPr>
            <p:nvPr/>
          </p:nvSpPr>
          <p:spPr bwMode="auto">
            <a:xfrm>
              <a:off x="2476" y="2781"/>
              <a:ext cx="578" cy="0"/>
            </a:xfrm>
            <a:prstGeom prst="line">
              <a:avLst/>
            </a:prstGeom>
            <a:noFill/>
            <a:ln w="28575">
              <a:solidFill>
                <a:schemeClr val="tx1"/>
              </a:solidFill>
              <a:round/>
              <a:headEnd/>
              <a:tailEnd/>
            </a:ln>
            <a:effectLst/>
          </p:spPr>
          <p:txBody>
            <a:bodyPr wrap="none"/>
            <a:lstStyle/>
            <a:p>
              <a:endParaRPr lang="en-US"/>
            </a:p>
          </p:txBody>
        </p:sp>
        <p:sp>
          <p:nvSpPr>
            <p:cNvPr id="355337" name="Line 9"/>
            <p:cNvSpPr>
              <a:spLocks noChangeShapeType="1"/>
            </p:cNvSpPr>
            <p:nvPr/>
          </p:nvSpPr>
          <p:spPr bwMode="auto">
            <a:xfrm>
              <a:off x="3944" y="2781"/>
              <a:ext cx="579" cy="0"/>
            </a:xfrm>
            <a:prstGeom prst="line">
              <a:avLst/>
            </a:prstGeom>
            <a:noFill/>
            <a:ln w="28575">
              <a:solidFill>
                <a:schemeClr val="tx1"/>
              </a:solidFill>
              <a:round/>
              <a:headEnd/>
              <a:tailEnd/>
            </a:ln>
            <a:effectLst/>
          </p:spPr>
          <p:txBody>
            <a:bodyPr wrap="none"/>
            <a:lstStyle/>
            <a:p>
              <a:endParaRPr lang="en-US"/>
            </a:p>
          </p:txBody>
        </p:sp>
        <p:sp>
          <p:nvSpPr>
            <p:cNvPr id="355338" name="Line 10"/>
            <p:cNvSpPr>
              <a:spLocks noChangeShapeType="1"/>
            </p:cNvSpPr>
            <p:nvPr/>
          </p:nvSpPr>
          <p:spPr bwMode="auto">
            <a:xfrm>
              <a:off x="1453" y="1590"/>
              <a:ext cx="0" cy="221"/>
            </a:xfrm>
            <a:prstGeom prst="line">
              <a:avLst/>
            </a:prstGeom>
            <a:noFill/>
            <a:ln w="9525">
              <a:solidFill>
                <a:schemeClr val="tx1"/>
              </a:solidFill>
              <a:round/>
              <a:headEnd/>
              <a:tailEnd/>
            </a:ln>
            <a:effectLst/>
          </p:spPr>
          <p:txBody>
            <a:bodyPr wrap="none"/>
            <a:lstStyle/>
            <a:p>
              <a:endParaRPr lang="en-US"/>
            </a:p>
          </p:txBody>
        </p:sp>
        <p:sp>
          <p:nvSpPr>
            <p:cNvPr id="355339" name="Line 11"/>
            <p:cNvSpPr>
              <a:spLocks noChangeShapeType="1"/>
            </p:cNvSpPr>
            <p:nvPr/>
          </p:nvSpPr>
          <p:spPr bwMode="auto">
            <a:xfrm>
              <a:off x="2254" y="1590"/>
              <a:ext cx="0" cy="221"/>
            </a:xfrm>
            <a:prstGeom prst="line">
              <a:avLst/>
            </a:prstGeom>
            <a:noFill/>
            <a:ln w="9525">
              <a:solidFill>
                <a:schemeClr val="tx1"/>
              </a:solidFill>
              <a:round/>
              <a:headEnd/>
              <a:tailEnd/>
            </a:ln>
            <a:effectLst/>
          </p:spPr>
          <p:txBody>
            <a:bodyPr wrap="none"/>
            <a:lstStyle/>
            <a:p>
              <a:endParaRPr lang="en-US"/>
            </a:p>
          </p:txBody>
        </p:sp>
        <p:sp>
          <p:nvSpPr>
            <p:cNvPr id="355340" name="Line 12"/>
            <p:cNvSpPr>
              <a:spLocks noChangeShapeType="1"/>
            </p:cNvSpPr>
            <p:nvPr/>
          </p:nvSpPr>
          <p:spPr bwMode="auto">
            <a:xfrm>
              <a:off x="3722" y="1590"/>
              <a:ext cx="0" cy="221"/>
            </a:xfrm>
            <a:prstGeom prst="line">
              <a:avLst/>
            </a:prstGeom>
            <a:noFill/>
            <a:ln w="9525">
              <a:solidFill>
                <a:schemeClr val="tx1"/>
              </a:solidFill>
              <a:round/>
              <a:headEnd/>
              <a:tailEnd/>
            </a:ln>
            <a:effectLst/>
          </p:spPr>
          <p:txBody>
            <a:bodyPr wrap="none"/>
            <a:lstStyle/>
            <a:p>
              <a:endParaRPr lang="en-US"/>
            </a:p>
          </p:txBody>
        </p:sp>
        <p:sp>
          <p:nvSpPr>
            <p:cNvPr id="355341" name="Line 13"/>
            <p:cNvSpPr>
              <a:spLocks noChangeShapeType="1"/>
            </p:cNvSpPr>
            <p:nvPr/>
          </p:nvSpPr>
          <p:spPr bwMode="auto">
            <a:xfrm>
              <a:off x="1987" y="2781"/>
              <a:ext cx="0" cy="177"/>
            </a:xfrm>
            <a:prstGeom prst="line">
              <a:avLst/>
            </a:prstGeom>
            <a:noFill/>
            <a:ln w="9525">
              <a:solidFill>
                <a:schemeClr val="tx1"/>
              </a:solidFill>
              <a:round/>
              <a:headEnd/>
              <a:tailEnd/>
            </a:ln>
            <a:effectLst/>
          </p:spPr>
          <p:txBody>
            <a:bodyPr wrap="none"/>
            <a:lstStyle/>
            <a:p>
              <a:endParaRPr lang="en-US"/>
            </a:p>
          </p:txBody>
        </p:sp>
        <p:sp>
          <p:nvSpPr>
            <p:cNvPr id="355342" name="Line 14"/>
            <p:cNvSpPr>
              <a:spLocks noChangeShapeType="1"/>
            </p:cNvSpPr>
            <p:nvPr/>
          </p:nvSpPr>
          <p:spPr bwMode="auto">
            <a:xfrm>
              <a:off x="2788" y="2781"/>
              <a:ext cx="0" cy="177"/>
            </a:xfrm>
            <a:prstGeom prst="line">
              <a:avLst/>
            </a:prstGeom>
            <a:noFill/>
            <a:ln w="9525">
              <a:solidFill>
                <a:schemeClr val="tx1"/>
              </a:solidFill>
              <a:round/>
              <a:headEnd/>
              <a:tailEnd/>
            </a:ln>
            <a:effectLst/>
          </p:spPr>
          <p:txBody>
            <a:bodyPr wrap="none"/>
            <a:lstStyle/>
            <a:p>
              <a:endParaRPr lang="en-US"/>
            </a:p>
          </p:txBody>
        </p:sp>
        <p:sp>
          <p:nvSpPr>
            <p:cNvPr id="355343" name="Line 15"/>
            <p:cNvSpPr>
              <a:spLocks noChangeShapeType="1"/>
            </p:cNvSpPr>
            <p:nvPr/>
          </p:nvSpPr>
          <p:spPr bwMode="auto">
            <a:xfrm>
              <a:off x="4256" y="2781"/>
              <a:ext cx="0" cy="177"/>
            </a:xfrm>
            <a:prstGeom prst="line">
              <a:avLst/>
            </a:prstGeom>
            <a:noFill/>
            <a:ln w="9525">
              <a:solidFill>
                <a:schemeClr val="tx1"/>
              </a:solidFill>
              <a:round/>
              <a:headEnd/>
              <a:tailEnd/>
            </a:ln>
            <a:effectLst/>
          </p:spPr>
          <p:txBody>
            <a:bodyPr wrap="none"/>
            <a:lstStyle/>
            <a:p>
              <a:endParaRPr lang="en-US"/>
            </a:p>
          </p:txBody>
        </p:sp>
        <p:grpSp>
          <p:nvGrpSpPr>
            <p:cNvPr id="355344" name="Group 16"/>
            <p:cNvGrpSpPr>
              <a:grpSpLocks/>
            </p:cNvGrpSpPr>
            <p:nvPr/>
          </p:nvGrpSpPr>
          <p:grpSpPr bwMode="auto">
            <a:xfrm>
              <a:off x="1319" y="1811"/>
              <a:ext cx="267" cy="794"/>
              <a:chOff x="1344" y="1920"/>
              <a:chExt cx="288" cy="864"/>
            </a:xfrm>
          </p:grpSpPr>
          <p:sp>
            <p:nvSpPr>
              <p:cNvPr id="355345" name="Line 17"/>
              <p:cNvSpPr>
                <a:spLocks noChangeShapeType="1"/>
              </p:cNvSpPr>
              <p:nvPr/>
            </p:nvSpPr>
            <p:spPr bwMode="auto">
              <a:xfrm>
                <a:off x="1344" y="1920"/>
                <a:ext cx="0" cy="240"/>
              </a:xfrm>
              <a:prstGeom prst="line">
                <a:avLst/>
              </a:prstGeom>
              <a:noFill/>
              <a:ln w="9525">
                <a:solidFill>
                  <a:schemeClr val="tx1"/>
                </a:solidFill>
                <a:round/>
                <a:headEnd/>
                <a:tailEnd/>
              </a:ln>
              <a:effectLst/>
            </p:spPr>
            <p:txBody>
              <a:bodyPr wrap="none"/>
              <a:lstStyle/>
              <a:p>
                <a:endParaRPr lang="en-US"/>
              </a:p>
            </p:txBody>
          </p:sp>
          <p:sp>
            <p:nvSpPr>
              <p:cNvPr id="355346" name="Line 18"/>
              <p:cNvSpPr>
                <a:spLocks noChangeShapeType="1"/>
              </p:cNvSpPr>
              <p:nvPr/>
            </p:nvSpPr>
            <p:spPr bwMode="auto">
              <a:xfrm>
                <a:off x="1488" y="1920"/>
                <a:ext cx="0" cy="384"/>
              </a:xfrm>
              <a:prstGeom prst="line">
                <a:avLst/>
              </a:prstGeom>
              <a:noFill/>
              <a:ln w="9525">
                <a:solidFill>
                  <a:schemeClr val="tx1"/>
                </a:solidFill>
                <a:round/>
                <a:headEnd/>
                <a:tailEnd/>
              </a:ln>
              <a:effectLst/>
            </p:spPr>
            <p:txBody>
              <a:bodyPr wrap="none"/>
              <a:lstStyle/>
              <a:p>
                <a:endParaRPr lang="en-US"/>
              </a:p>
            </p:txBody>
          </p:sp>
          <p:sp>
            <p:nvSpPr>
              <p:cNvPr id="355347" name="Line 19"/>
              <p:cNvSpPr>
                <a:spLocks noChangeShapeType="1"/>
              </p:cNvSpPr>
              <p:nvPr/>
            </p:nvSpPr>
            <p:spPr bwMode="auto">
              <a:xfrm>
                <a:off x="1632" y="1920"/>
                <a:ext cx="0" cy="864"/>
              </a:xfrm>
              <a:prstGeom prst="line">
                <a:avLst/>
              </a:prstGeom>
              <a:noFill/>
              <a:ln w="9525">
                <a:solidFill>
                  <a:schemeClr val="tx1"/>
                </a:solidFill>
                <a:round/>
                <a:headEnd/>
                <a:tailEnd/>
              </a:ln>
              <a:effectLst/>
            </p:spPr>
            <p:txBody>
              <a:bodyPr wrap="none"/>
              <a:lstStyle/>
              <a:p>
                <a:endParaRPr lang="en-US"/>
              </a:p>
            </p:txBody>
          </p:sp>
        </p:grpSp>
        <p:grpSp>
          <p:nvGrpSpPr>
            <p:cNvPr id="355348" name="Group 20"/>
            <p:cNvGrpSpPr>
              <a:grpSpLocks/>
            </p:cNvGrpSpPr>
            <p:nvPr/>
          </p:nvGrpSpPr>
          <p:grpSpPr bwMode="auto">
            <a:xfrm>
              <a:off x="2120" y="1811"/>
              <a:ext cx="267" cy="794"/>
              <a:chOff x="1344" y="1920"/>
              <a:chExt cx="288" cy="864"/>
            </a:xfrm>
          </p:grpSpPr>
          <p:sp>
            <p:nvSpPr>
              <p:cNvPr id="355349" name="Line 21"/>
              <p:cNvSpPr>
                <a:spLocks noChangeShapeType="1"/>
              </p:cNvSpPr>
              <p:nvPr/>
            </p:nvSpPr>
            <p:spPr bwMode="auto">
              <a:xfrm>
                <a:off x="1344" y="1920"/>
                <a:ext cx="0" cy="240"/>
              </a:xfrm>
              <a:prstGeom prst="line">
                <a:avLst/>
              </a:prstGeom>
              <a:noFill/>
              <a:ln w="9525">
                <a:solidFill>
                  <a:schemeClr val="tx1"/>
                </a:solidFill>
                <a:round/>
                <a:headEnd/>
                <a:tailEnd/>
              </a:ln>
              <a:effectLst/>
            </p:spPr>
            <p:txBody>
              <a:bodyPr wrap="none"/>
              <a:lstStyle/>
              <a:p>
                <a:endParaRPr lang="en-US"/>
              </a:p>
            </p:txBody>
          </p:sp>
          <p:sp>
            <p:nvSpPr>
              <p:cNvPr id="355350" name="Line 22"/>
              <p:cNvSpPr>
                <a:spLocks noChangeShapeType="1"/>
              </p:cNvSpPr>
              <p:nvPr/>
            </p:nvSpPr>
            <p:spPr bwMode="auto">
              <a:xfrm>
                <a:off x="1488" y="1920"/>
                <a:ext cx="0" cy="384"/>
              </a:xfrm>
              <a:prstGeom prst="line">
                <a:avLst/>
              </a:prstGeom>
              <a:noFill/>
              <a:ln w="9525">
                <a:solidFill>
                  <a:schemeClr val="tx1"/>
                </a:solidFill>
                <a:round/>
                <a:headEnd/>
                <a:tailEnd/>
              </a:ln>
              <a:effectLst/>
            </p:spPr>
            <p:txBody>
              <a:bodyPr wrap="none"/>
              <a:lstStyle/>
              <a:p>
                <a:endParaRPr lang="en-US"/>
              </a:p>
            </p:txBody>
          </p:sp>
          <p:sp>
            <p:nvSpPr>
              <p:cNvPr id="355351" name="Line 23"/>
              <p:cNvSpPr>
                <a:spLocks noChangeShapeType="1"/>
              </p:cNvSpPr>
              <p:nvPr/>
            </p:nvSpPr>
            <p:spPr bwMode="auto">
              <a:xfrm>
                <a:off x="1632" y="1920"/>
                <a:ext cx="0" cy="864"/>
              </a:xfrm>
              <a:prstGeom prst="line">
                <a:avLst/>
              </a:prstGeom>
              <a:noFill/>
              <a:ln w="9525">
                <a:solidFill>
                  <a:schemeClr val="tx1"/>
                </a:solidFill>
                <a:round/>
                <a:headEnd/>
                <a:tailEnd/>
              </a:ln>
              <a:effectLst/>
            </p:spPr>
            <p:txBody>
              <a:bodyPr wrap="none"/>
              <a:lstStyle/>
              <a:p>
                <a:endParaRPr lang="en-US"/>
              </a:p>
            </p:txBody>
          </p:sp>
        </p:grpSp>
        <p:grpSp>
          <p:nvGrpSpPr>
            <p:cNvPr id="355352" name="Group 24"/>
            <p:cNvGrpSpPr>
              <a:grpSpLocks/>
            </p:cNvGrpSpPr>
            <p:nvPr/>
          </p:nvGrpSpPr>
          <p:grpSpPr bwMode="auto">
            <a:xfrm>
              <a:off x="3588" y="1811"/>
              <a:ext cx="267" cy="794"/>
              <a:chOff x="1344" y="1920"/>
              <a:chExt cx="288" cy="864"/>
            </a:xfrm>
          </p:grpSpPr>
          <p:sp>
            <p:nvSpPr>
              <p:cNvPr id="355353" name="Line 25"/>
              <p:cNvSpPr>
                <a:spLocks noChangeShapeType="1"/>
              </p:cNvSpPr>
              <p:nvPr/>
            </p:nvSpPr>
            <p:spPr bwMode="auto">
              <a:xfrm>
                <a:off x="1344" y="1920"/>
                <a:ext cx="0" cy="240"/>
              </a:xfrm>
              <a:prstGeom prst="line">
                <a:avLst/>
              </a:prstGeom>
              <a:noFill/>
              <a:ln w="9525">
                <a:solidFill>
                  <a:schemeClr val="tx1"/>
                </a:solidFill>
                <a:round/>
                <a:headEnd/>
                <a:tailEnd/>
              </a:ln>
              <a:effectLst/>
            </p:spPr>
            <p:txBody>
              <a:bodyPr wrap="none"/>
              <a:lstStyle/>
              <a:p>
                <a:endParaRPr lang="en-US"/>
              </a:p>
            </p:txBody>
          </p:sp>
          <p:sp>
            <p:nvSpPr>
              <p:cNvPr id="355354" name="Line 26"/>
              <p:cNvSpPr>
                <a:spLocks noChangeShapeType="1"/>
              </p:cNvSpPr>
              <p:nvPr/>
            </p:nvSpPr>
            <p:spPr bwMode="auto">
              <a:xfrm>
                <a:off x="1488" y="1920"/>
                <a:ext cx="0" cy="384"/>
              </a:xfrm>
              <a:prstGeom prst="line">
                <a:avLst/>
              </a:prstGeom>
              <a:noFill/>
              <a:ln w="9525">
                <a:solidFill>
                  <a:schemeClr val="tx1"/>
                </a:solidFill>
                <a:round/>
                <a:headEnd/>
                <a:tailEnd/>
              </a:ln>
              <a:effectLst/>
            </p:spPr>
            <p:txBody>
              <a:bodyPr wrap="none"/>
              <a:lstStyle/>
              <a:p>
                <a:endParaRPr lang="en-US"/>
              </a:p>
            </p:txBody>
          </p:sp>
          <p:sp>
            <p:nvSpPr>
              <p:cNvPr id="355355" name="Line 27"/>
              <p:cNvSpPr>
                <a:spLocks noChangeShapeType="1"/>
              </p:cNvSpPr>
              <p:nvPr/>
            </p:nvSpPr>
            <p:spPr bwMode="auto">
              <a:xfrm>
                <a:off x="1632" y="1920"/>
                <a:ext cx="0" cy="864"/>
              </a:xfrm>
              <a:prstGeom prst="line">
                <a:avLst/>
              </a:prstGeom>
              <a:noFill/>
              <a:ln w="9525">
                <a:solidFill>
                  <a:schemeClr val="tx1"/>
                </a:solidFill>
                <a:round/>
                <a:headEnd/>
                <a:tailEnd/>
              </a:ln>
              <a:effectLst/>
            </p:spPr>
            <p:txBody>
              <a:bodyPr wrap="none"/>
              <a:lstStyle/>
              <a:p>
                <a:endParaRPr lang="en-US"/>
              </a:p>
            </p:txBody>
          </p:sp>
        </p:grpSp>
        <p:grpSp>
          <p:nvGrpSpPr>
            <p:cNvPr id="355356" name="Group 28"/>
            <p:cNvGrpSpPr>
              <a:grpSpLocks/>
            </p:cNvGrpSpPr>
            <p:nvPr/>
          </p:nvGrpSpPr>
          <p:grpSpPr bwMode="auto">
            <a:xfrm>
              <a:off x="1809" y="2031"/>
              <a:ext cx="267" cy="750"/>
              <a:chOff x="1872" y="2160"/>
              <a:chExt cx="288" cy="816"/>
            </a:xfrm>
          </p:grpSpPr>
          <p:sp>
            <p:nvSpPr>
              <p:cNvPr id="355357" name="Line 29"/>
              <p:cNvSpPr>
                <a:spLocks noChangeShapeType="1"/>
              </p:cNvSpPr>
              <p:nvPr/>
            </p:nvSpPr>
            <p:spPr bwMode="auto">
              <a:xfrm>
                <a:off x="1872" y="2784"/>
                <a:ext cx="0" cy="192"/>
              </a:xfrm>
              <a:prstGeom prst="line">
                <a:avLst/>
              </a:prstGeom>
              <a:noFill/>
              <a:ln w="9525">
                <a:solidFill>
                  <a:schemeClr val="tx1"/>
                </a:solidFill>
                <a:round/>
                <a:headEnd/>
                <a:tailEnd/>
              </a:ln>
              <a:effectLst/>
            </p:spPr>
            <p:txBody>
              <a:bodyPr wrap="none"/>
              <a:lstStyle/>
              <a:p>
                <a:endParaRPr lang="en-US"/>
              </a:p>
            </p:txBody>
          </p:sp>
          <p:sp>
            <p:nvSpPr>
              <p:cNvPr id="355358" name="Line 30"/>
              <p:cNvSpPr>
                <a:spLocks noChangeShapeType="1"/>
              </p:cNvSpPr>
              <p:nvPr/>
            </p:nvSpPr>
            <p:spPr bwMode="auto">
              <a:xfrm>
                <a:off x="2016" y="2304"/>
                <a:ext cx="0" cy="672"/>
              </a:xfrm>
              <a:prstGeom prst="line">
                <a:avLst/>
              </a:prstGeom>
              <a:noFill/>
              <a:ln w="9525">
                <a:solidFill>
                  <a:schemeClr val="tx1"/>
                </a:solidFill>
                <a:round/>
                <a:headEnd/>
                <a:tailEnd/>
              </a:ln>
              <a:effectLst/>
            </p:spPr>
            <p:txBody>
              <a:bodyPr wrap="none"/>
              <a:lstStyle/>
              <a:p>
                <a:endParaRPr lang="en-US"/>
              </a:p>
            </p:txBody>
          </p:sp>
          <p:sp>
            <p:nvSpPr>
              <p:cNvPr id="355359" name="Line 31"/>
              <p:cNvSpPr>
                <a:spLocks noChangeShapeType="1"/>
              </p:cNvSpPr>
              <p:nvPr/>
            </p:nvSpPr>
            <p:spPr bwMode="auto">
              <a:xfrm>
                <a:off x="2160" y="2160"/>
                <a:ext cx="0" cy="816"/>
              </a:xfrm>
              <a:prstGeom prst="line">
                <a:avLst/>
              </a:prstGeom>
              <a:noFill/>
              <a:ln w="9525">
                <a:solidFill>
                  <a:schemeClr val="tx1"/>
                </a:solidFill>
                <a:round/>
                <a:headEnd/>
                <a:tailEnd/>
              </a:ln>
              <a:effectLst/>
            </p:spPr>
            <p:txBody>
              <a:bodyPr wrap="none"/>
              <a:lstStyle/>
              <a:p>
                <a:endParaRPr lang="en-US"/>
              </a:p>
            </p:txBody>
          </p:sp>
        </p:grpSp>
        <p:grpSp>
          <p:nvGrpSpPr>
            <p:cNvPr id="355360" name="Group 32"/>
            <p:cNvGrpSpPr>
              <a:grpSpLocks/>
            </p:cNvGrpSpPr>
            <p:nvPr/>
          </p:nvGrpSpPr>
          <p:grpSpPr bwMode="auto">
            <a:xfrm>
              <a:off x="2610" y="2031"/>
              <a:ext cx="266" cy="750"/>
              <a:chOff x="1872" y="2160"/>
              <a:chExt cx="288" cy="816"/>
            </a:xfrm>
          </p:grpSpPr>
          <p:sp>
            <p:nvSpPr>
              <p:cNvPr id="355361" name="Line 33"/>
              <p:cNvSpPr>
                <a:spLocks noChangeShapeType="1"/>
              </p:cNvSpPr>
              <p:nvPr/>
            </p:nvSpPr>
            <p:spPr bwMode="auto">
              <a:xfrm>
                <a:off x="1872" y="2784"/>
                <a:ext cx="0" cy="192"/>
              </a:xfrm>
              <a:prstGeom prst="line">
                <a:avLst/>
              </a:prstGeom>
              <a:noFill/>
              <a:ln w="9525">
                <a:solidFill>
                  <a:schemeClr val="tx1"/>
                </a:solidFill>
                <a:round/>
                <a:headEnd/>
                <a:tailEnd/>
              </a:ln>
              <a:effectLst/>
            </p:spPr>
            <p:txBody>
              <a:bodyPr wrap="none"/>
              <a:lstStyle/>
              <a:p>
                <a:endParaRPr lang="en-US"/>
              </a:p>
            </p:txBody>
          </p:sp>
          <p:sp>
            <p:nvSpPr>
              <p:cNvPr id="355362" name="Line 34"/>
              <p:cNvSpPr>
                <a:spLocks noChangeShapeType="1"/>
              </p:cNvSpPr>
              <p:nvPr/>
            </p:nvSpPr>
            <p:spPr bwMode="auto">
              <a:xfrm>
                <a:off x="2016" y="2304"/>
                <a:ext cx="0" cy="672"/>
              </a:xfrm>
              <a:prstGeom prst="line">
                <a:avLst/>
              </a:prstGeom>
              <a:noFill/>
              <a:ln w="9525">
                <a:solidFill>
                  <a:schemeClr val="tx1"/>
                </a:solidFill>
                <a:round/>
                <a:headEnd/>
                <a:tailEnd/>
              </a:ln>
              <a:effectLst/>
            </p:spPr>
            <p:txBody>
              <a:bodyPr wrap="none"/>
              <a:lstStyle/>
              <a:p>
                <a:endParaRPr lang="en-US"/>
              </a:p>
            </p:txBody>
          </p:sp>
          <p:sp>
            <p:nvSpPr>
              <p:cNvPr id="355363" name="Line 35"/>
              <p:cNvSpPr>
                <a:spLocks noChangeShapeType="1"/>
              </p:cNvSpPr>
              <p:nvPr/>
            </p:nvSpPr>
            <p:spPr bwMode="auto">
              <a:xfrm>
                <a:off x="2160" y="2160"/>
                <a:ext cx="0" cy="816"/>
              </a:xfrm>
              <a:prstGeom prst="line">
                <a:avLst/>
              </a:prstGeom>
              <a:noFill/>
              <a:ln w="9525">
                <a:solidFill>
                  <a:schemeClr val="tx1"/>
                </a:solidFill>
                <a:round/>
                <a:headEnd/>
                <a:tailEnd/>
              </a:ln>
              <a:effectLst/>
            </p:spPr>
            <p:txBody>
              <a:bodyPr wrap="none"/>
              <a:lstStyle/>
              <a:p>
                <a:endParaRPr lang="en-US"/>
              </a:p>
            </p:txBody>
          </p:sp>
        </p:grpSp>
        <p:grpSp>
          <p:nvGrpSpPr>
            <p:cNvPr id="355364" name="Group 36"/>
            <p:cNvGrpSpPr>
              <a:grpSpLocks/>
            </p:cNvGrpSpPr>
            <p:nvPr/>
          </p:nvGrpSpPr>
          <p:grpSpPr bwMode="auto">
            <a:xfrm>
              <a:off x="4078" y="2031"/>
              <a:ext cx="267" cy="750"/>
              <a:chOff x="1872" y="2160"/>
              <a:chExt cx="288" cy="816"/>
            </a:xfrm>
          </p:grpSpPr>
          <p:sp>
            <p:nvSpPr>
              <p:cNvPr id="355365" name="Line 37"/>
              <p:cNvSpPr>
                <a:spLocks noChangeShapeType="1"/>
              </p:cNvSpPr>
              <p:nvPr/>
            </p:nvSpPr>
            <p:spPr bwMode="auto">
              <a:xfrm>
                <a:off x="1872" y="2784"/>
                <a:ext cx="0" cy="192"/>
              </a:xfrm>
              <a:prstGeom prst="line">
                <a:avLst/>
              </a:prstGeom>
              <a:noFill/>
              <a:ln w="9525">
                <a:solidFill>
                  <a:schemeClr val="tx1"/>
                </a:solidFill>
                <a:round/>
                <a:headEnd/>
                <a:tailEnd/>
              </a:ln>
              <a:effectLst/>
            </p:spPr>
            <p:txBody>
              <a:bodyPr wrap="none"/>
              <a:lstStyle/>
              <a:p>
                <a:endParaRPr lang="en-US"/>
              </a:p>
            </p:txBody>
          </p:sp>
          <p:sp>
            <p:nvSpPr>
              <p:cNvPr id="355366" name="Line 38"/>
              <p:cNvSpPr>
                <a:spLocks noChangeShapeType="1"/>
              </p:cNvSpPr>
              <p:nvPr/>
            </p:nvSpPr>
            <p:spPr bwMode="auto">
              <a:xfrm>
                <a:off x="2016" y="2304"/>
                <a:ext cx="0" cy="672"/>
              </a:xfrm>
              <a:prstGeom prst="line">
                <a:avLst/>
              </a:prstGeom>
              <a:noFill/>
              <a:ln w="9525">
                <a:solidFill>
                  <a:schemeClr val="tx1"/>
                </a:solidFill>
                <a:round/>
                <a:headEnd/>
                <a:tailEnd/>
              </a:ln>
              <a:effectLst/>
            </p:spPr>
            <p:txBody>
              <a:bodyPr wrap="none"/>
              <a:lstStyle/>
              <a:p>
                <a:endParaRPr lang="en-US"/>
              </a:p>
            </p:txBody>
          </p:sp>
          <p:sp>
            <p:nvSpPr>
              <p:cNvPr id="355367" name="Line 39"/>
              <p:cNvSpPr>
                <a:spLocks noChangeShapeType="1"/>
              </p:cNvSpPr>
              <p:nvPr/>
            </p:nvSpPr>
            <p:spPr bwMode="auto">
              <a:xfrm>
                <a:off x="2160" y="2160"/>
                <a:ext cx="0" cy="816"/>
              </a:xfrm>
              <a:prstGeom prst="line">
                <a:avLst/>
              </a:prstGeom>
              <a:noFill/>
              <a:ln w="9525">
                <a:solidFill>
                  <a:schemeClr val="tx1"/>
                </a:solidFill>
                <a:round/>
                <a:headEnd/>
                <a:tailEnd/>
              </a:ln>
              <a:effectLst/>
            </p:spPr>
            <p:txBody>
              <a:bodyPr wrap="none"/>
              <a:lstStyle/>
              <a:p>
                <a:endParaRPr lang="en-US"/>
              </a:p>
            </p:txBody>
          </p:sp>
        </p:grpSp>
      </p:grpSp>
      <p:grpSp>
        <p:nvGrpSpPr>
          <p:cNvPr id="355368" name="Group 40"/>
          <p:cNvGrpSpPr>
            <a:grpSpLocks/>
          </p:cNvGrpSpPr>
          <p:nvPr/>
        </p:nvGrpSpPr>
        <p:grpSpPr bwMode="auto">
          <a:xfrm>
            <a:off x="2447925" y="4695825"/>
            <a:ext cx="4943475" cy="815975"/>
            <a:chOff x="1542" y="2958"/>
            <a:chExt cx="3114" cy="514"/>
          </a:xfrm>
        </p:grpSpPr>
        <p:sp>
          <p:nvSpPr>
            <p:cNvPr id="355369" name="Rectangle 41"/>
            <p:cNvSpPr>
              <a:spLocks noChangeArrowheads="1"/>
            </p:cNvSpPr>
            <p:nvPr/>
          </p:nvSpPr>
          <p:spPr bwMode="auto">
            <a:xfrm>
              <a:off x="1675" y="2958"/>
              <a:ext cx="579" cy="220"/>
            </a:xfrm>
            <a:prstGeom prst="rect">
              <a:avLst/>
            </a:prstGeom>
            <a:solidFill>
              <a:schemeClr val="accent1"/>
            </a:solidFill>
            <a:ln w="9525">
              <a:solidFill>
                <a:schemeClr val="tx1"/>
              </a:solidFill>
              <a:miter lim="800000"/>
              <a:headEnd/>
              <a:tailEnd/>
            </a:ln>
            <a:effectLst/>
          </p:spPr>
          <p:txBody>
            <a:bodyPr wrap="none" anchor="ctr"/>
            <a:lstStyle/>
            <a:p>
              <a:pPr algn="ctr"/>
              <a:r>
                <a:rPr lang="en-US" altLang="ko-KR" sz="2000"/>
                <a:t>1</a:t>
              </a:r>
            </a:p>
          </p:txBody>
        </p:sp>
        <p:sp>
          <p:nvSpPr>
            <p:cNvPr id="355370" name="Rectangle 42"/>
            <p:cNvSpPr>
              <a:spLocks noChangeArrowheads="1"/>
            </p:cNvSpPr>
            <p:nvPr/>
          </p:nvSpPr>
          <p:spPr bwMode="auto">
            <a:xfrm>
              <a:off x="2476" y="2958"/>
              <a:ext cx="578" cy="220"/>
            </a:xfrm>
            <a:prstGeom prst="rect">
              <a:avLst/>
            </a:prstGeom>
            <a:solidFill>
              <a:schemeClr val="accent1"/>
            </a:solidFill>
            <a:ln w="9525">
              <a:solidFill>
                <a:schemeClr val="tx1"/>
              </a:solidFill>
              <a:miter lim="800000"/>
              <a:headEnd/>
              <a:tailEnd/>
            </a:ln>
            <a:effectLst/>
          </p:spPr>
          <p:txBody>
            <a:bodyPr wrap="none" anchor="ctr"/>
            <a:lstStyle/>
            <a:p>
              <a:pPr algn="ctr"/>
              <a:r>
                <a:rPr lang="en-US" altLang="ko-KR" sz="2000"/>
                <a:t>2</a:t>
              </a:r>
            </a:p>
          </p:txBody>
        </p:sp>
        <p:sp>
          <p:nvSpPr>
            <p:cNvPr id="355371" name="Rectangle 43"/>
            <p:cNvSpPr>
              <a:spLocks noChangeArrowheads="1"/>
            </p:cNvSpPr>
            <p:nvPr/>
          </p:nvSpPr>
          <p:spPr bwMode="auto">
            <a:xfrm>
              <a:off x="3944" y="2958"/>
              <a:ext cx="579" cy="220"/>
            </a:xfrm>
            <a:prstGeom prst="rect">
              <a:avLst/>
            </a:prstGeom>
            <a:solidFill>
              <a:schemeClr val="accent1"/>
            </a:solidFill>
            <a:ln w="9525">
              <a:solidFill>
                <a:schemeClr val="tx1"/>
              </a:solidFill>
              <a:miter lim="800000"/>
              <a:headEnd/>
              <a:tailEnd/>
            </a:ln>
            <a:effectLst/>
          </p:spPr>
          <p:txBody>
            <a:bodyPr wrap="none" anchor="ctr"/>
            <a:lstStyle/>
            <a:p>
              <a:pPr algn="ctr"/>
              <a:r>
                <a:rPr lang="en-US" altLang="ko-KR" sz="2000"/>
                <a:t>N</a:t>
              </a:r>
            </a:p>
          </p:txBody>
        </p:sp>
        <p:grpSp>
          <p:nvGrpSpPr>
            <p:cNvPr id="355372" name="Group 44"/>
            <p:cNvGrpSpPr>
              <a:grpSpLocks/>
            </p:cNvGrpSpPr>
            <p:nvPr/>
          </p:nvGrpSpPr>
          <p:grpSpPr bwMode="auto">
            <a:xfrm>
              <a:off x="3321" y="3046"/>
              <a:ext cx="312" cy="44"/>
              <a:chOff x="2880" y="1536"/>
              <a:chExt cx="336" cy="48"/>
            </a:xfrm>
          </p:grpSpPr>
          <p:sp>
            <p:nvSpPr>
              <p:cNvPr id="355373" name="Oval 45"/>
              <p:cNvSpPr>
                <a:spLocks noChangeArrowheads="1"/>
              </p:cNvSpPr>
              <p:nvPr/>
            </p:nvSpPr>
            <p:spPr bwMode="auto">
              <a:xfrm>
                <a:off x="2880" y="1536"/>
                <a:ext cx="48" cy="48"/>
              </a:xfrm>
              <a:prstGeom prst="ellipse">
                <a:avLst/>
              </a:prstGeom>
              <a:solidFill>
                <a:srgbClr val="0C0A02"/>
              </a:solidFill>
              <a:ln w="9525">
                <a:solidFill>
                  <a:schemeClr val="tx1"/>
                </a:solidFill>
                <a:round/>
                <a:headEnd/>
                <a:tailEnd/>
              </a:ln>
              <a:effectLst/>
            </p:spPr>
            <p:txBody>
              <a:bodyPr wrap="none" anchor="ctr"/>
              <a:lstStyle/>
              <a:p>
                <a:endParaRPr lang="en-US"/>
              </a:p>
            </p:txBody>
          </p:sp>
          <p:sp>
            <p:nvSpPr>
              <p:cNvPr id="355374" name="Oval 46"/>
              <p:cNvSpPr>
                <a:spLocks noChangeArrowheads="1"/>
              </p:cNvSpPr>
              <p:nvPr/>
            </p:nvSpPr>
            <p:spPr bwMode="auto">
              <a:xfrm>
                <a:off x="3024" y="1536"/>
                <a:ext cx="48" cy="48"/>
              </a:xfrm>
              <a:prstGeom prst="ellipse">
                <a:avLst/>
              </a:prstGeom>
              <a:solidFill>
                <a:srgbClr val="0C0A02"/>
              </a:solidFill>
              <a:ln w="9525">
                <a:solidFill>
                  <a:schemeClr val="tx1"/>
                </a:solidFill>
                <a:round/>
                <a:headEnd/>
                <a:tailEnd/>
              </a:ln>
              <a:effectLst/>
            </p:spPr>
            <p:txBody>
              <a:bodyPr wrap="none" anchor="ctr"/>
              <a:lstStyle/>
              <a:p>
                <a:endParaRPr lang="en-US"/>
              </a:p>
            </p:txBody>
          </p:sp>
          <p:sp>
            <p:nvSpPr>
              <p:cNvPr id="355375" name="Oval 47"/>
              <p:cNvSpPr>
                <a:spLocks noChangeArrowheads="1"/>
              </p:cNvSpPr>
              <p:nvPr/>
            </p:nvSpPr>
            <p:spPr bwMode="auto">
              <a:xfrm>
                <a:off x="3168" y="1536"/>
                <a:ext cx="48" cy="48"/>
              </a:xfrm>
              <a:prstGeom prst="ellipse">
                <a:avLst/>
              </a:prstGeom>
              <a:solidFill>
                <a:srgbClr val="0C0A02"/>
              </a:solidFill>
              <a:ln w="9525">
                <a:solidFill>
                  <a:schemeClr val="tx1"/>
                </a:solidFill>
                <a:round/>
                <a:headEnd/>
                <a:tailEnd/>
              </a:ln>
              <a:effectLst/>
            </p:spPr>
            <p:txBody>
              <a:bodyPr wrap="none" anchor="ctr"/>
              <a:lstStyle/>
              <a:p>
                <a:endParaRPr lang="en-US"/>
              </a:p>
            </p:txBody>
          </p:sp>
        </p:grpSp>
        <p:sp>
          <p:nvSpPr>
            <p:cNvPr id="355376" name="Text Box 48"/>
            <p:cNvSpPr txBox="1">
              <a:spLocks noChangeArrowheads="1"/>
            </p:cNvSpPr>
            <p:nvPr/>
          </p:nvSpPr>
          <p:spPr bwMode="auto">
            <a:xfrm>
              <a:off x="2832" y="3221"/>
              <a:ext cx="756" cy="251"/>
            </a:xfrm>
            <a:prstGeom prst="rect">
              <a:avLst/>
            </a:prstGeom>
            <a:noFill/>
            <a:ln w="9525">
              <a:noFill/>
              <a:miter lim="800000"/>
              <a:headEnd/>
              <a:tailEnd/>
            </a:ln>
            <a:effectLst/>
          </p:spPr>
          <p:txBody>
            <a:bodyPr wrap="none">
              <a:spAutoFit/>
            </a:bodyPr>
            <a:lstStyle/>
            <a:p>
              <a:r>
                <a:rPr lang="ko-KR" altLang="en-US" sz="2000"/>
                <a:t>처리장치</a:t>
              </a:r>
            </a:p>
          </p:txBody>
        </p:sp>
        <p:sp>
          <p:nvSpPr>
            <p:cNvPr id="355377" name="Line 49"/>
            <p:cNvSpPr>
              <a:spLocks noChangeShapeType="1"/>
            </p:cNvSpPr>
            <p:nvPr/>
          </p:nvSpPr>
          <p:spPr bwMode="auto">
            <a:xfrm>
              <a:off x="1542" y="3354"/>
              <a:ext cx="1334" cy="0"/>
            </a:xfrm>
            <a:prstGeom prst="line">
              <a:avLst/>
            </a:prstGeom>
            <a:noFill/>
            <a:ln w="9525">
              <a:solidFill>
                <a:schemeClr val="tx1"/>
              </a:solidFill>
              <a:round/>
              <a:headEnd/>
              <a:tailEnd/>
            </a:ln>
            <a:effectLst/>
          </p:spPr>
          <p:txBody>
            <a:bodyPr wrap="none"/>
            <a:lstStyle/>
            <a:p>
              <a:endParaRPr lang="en-US"/>
            </a:p>
          </p:txBody>
        </p:sp>
        <p:sp>
          <p:nvSpPr>
            <p:cNvPr id="355378" name="Line 50"/>
            <p:cNvSpPr>
              <a:spLocks noChangeShapeType="1"/>
            </p:cNvSpPr>
            <p:nvPr/>
          </p:nvSpPr>
          <p:spPr bwMode="auto">
            <a:xfrm>
              <a:off x="3544" y="3354"/>
              <a:ext cx="1112" cy="0"/>
            </a:xfrm>
            <a:prstGeom prst="line">
              <a:avLst/>
            </a:prstGeom>
            <a:noFill/>
            <a:ln w="9525">
              <a:solidFill>
                <a:schemeClr val="tx1"/>
              </a:solidFill>
              <a:round/>
              <a:headEnd/>
              <a:tailEnd/>
            </a:ln>
            <a:effectLst/>
          </p:spPr>
          <p:txBody>
            <a:bodyPr wrap="none"/>
            <a:lstStyle/>
            <a:p>
              <a:endParaRPr lang="en-US"/>
            </a:p>
          </p:txBody>
        </p:sp>
        <p:sp>
          <p:nvSpPr>
            <p:cNvPr id="355379" name="Line 51"/>
            <p:cNvSpPr>
              <a:spLocks noChangeShapeType="1"/>
            </p:cNvSpPr>
            <p:nvPr/>
          </p:nvSpPr>
          <p:spPr bwMode="auto">
            <a:xfrm flipV="1">
              <a:off x="4656" y="3178"/>
              <a:ext cx="0" cy="176"/>
            </a:xfrm>
            <a:prstGeom prst="line">
              <a:avLst/>
            </a:prstGeom>
            <a:noFill/>
            <a:ln w="9525">
              <a:solidFill>
                <a:schemeClr val="tx1"/>
              </a:solidFill>
              <a:round/>
              <a:headEnd/>
              <a:tailEnd/>
            </a:ln>
            <a:effectLst/>
          </p:spPr>
          <p:txBody>
            <a:bodyPr wrap="none"/>
            <a:lstStyle/>
            <a:p>
              <a:endParaRPr lang="en-US"/>
            </a:p>
          </p:txBody>
        </p:sp>
        <p:sp>
          <p:nvSpPr>
            <p:cNvPr id="355380" name="Line 52"/>
            <p:cNvSpPr>
              <a:spLocks noChangeShapeType="1"/>
            </p:cNvSpPr>
            <p:nvPr/>
          </p:nvSpPr>
          <p:spPr bwMode="auto">
            <a:xfrm flipV="1">
              <a:off x="1542" y="3178"/>
              <a:ext cx="0" cy="176"/>
            </a:xfrm>
            <a:prstGeom prst="line">
              <a:avLst/>
            </a:prstGeom>
            <a:noFill/>
            <a:ln w="9525">
              <a:solidFill>
                <a:schemeClr val="tx1"/>
              </a:solidFill>
              <a:round/>
              <a:headEnd/>
              <a:tailEnd/>
            </a:ln>
            <a:effectLst/>
          </p:spPr>
          <p:txBody>
            <a:bodyPr wrap="none"/>
            <a:lstStyle/>
            <a:p>
              <a:endParaRPr lang="en-US"/>
            </a:p>
          </p:txBody>
        </p:sp>
      </p:grpSp>
      <p:grpSp>
        <p:nvGrpSpPr>
          <p:cNvPr id="355381" name="Group 53"/>
          <p:cNvGrpSpPr>
            <a:grpSpLocks/>
          </p:cNvGrpSpPr>
          <p:nvPr/>
        </p:nvGrpSpPr>
        <p:grpSpPr bwMode="auto">
          <a:xfrm>
            <a:off x="1600200" y="1600200"/>
            <a:ext cx="4943475" cy="923925"/>
            <a:chOff x="1008" y="1008"/>
            <a:chExt cx="3114" cy="582"/>
          </a:xfrm>
        </p:grpSpPr>
        <p:sp>
          <p:nvSpPr>
            <p:cNvPr id="355382" name="Rectangle 54"/>
            <p:cNvSpPr>
              <a:spLocks noChangeArrowheads="1"/>
            </p:cNvSpPr>
            <p:nvPr/>
          </p:nvSpPr>
          <p:spPr bwMode="auto">
            <a:xfrm>
              <a:off x="1141" y="1370"/>
              <a:ext cx="579" cy="220"/>
            </a:xfrm>
            <a:prstGeom prst="rect">
              <a:avLst/>
            </a:prstGeom>
            <a:solidFill>
              <a:schemeClr val="accent1"/>
            </a:solidFill>
            <a:ln w="9525">
              <a:solidFill>
                <a:schemeClr val="tx1"/>
              </a:solidFill>
              <a:miter lim="800000"/>
              <a:headEnd/>
              <a:tailEnd/>
            </a:ln>
            <a:effectLst/>
          </p:spPr>
          <p:txBody>
            <a:bodyPr wrap="none" anchor="ctr"/>
            <a:lstStyle/>
            <a:p>
              <a:pPr algn="ctr"/>
              <a:r>
                <a:rPr lang="en-US" altLang="ko-KR" sz="2000"/>
                <a:t>1</a:t>
              </a:r>
            </a:p>
          </p:txBody>
        </p:sp>
        <p:sp>
          <p:nvSpPr>
            <p:cNvPr id="355383" name="Rectangle 55"/>
            <p:cNvSpPr>
              <a:spLocks noChangeArrowheads="1"/>
            </p:cNvSpPr>
            <p:nvPr/>
          </p:nvSpPr>
          <p:spPr bwMode="auto">
            <a:xfrm>
              <a:off x="1942" y="1370"/>
              <a:ext cx="579" cy="220"/>
            </a:xfrm>
            <a:prstGeom prst="rect">
              <a:avLst/>
            </a:prstGeom>
            <a:solidFill>
              <a:schemeClr val="accent1"/>
            </a:solidFill>
            <a:ln w="9525">
              <a:solidFill>
                <a:schemeClr val="tx1"/>
              </a:solidFill>
              <a:miter lim="800000"/>
              <a:headEnd/>
              <a:tailEnd/>
            </a:ln>
            <a:effectLst/>
          </p:spPr>
          <p:txBody>
            <a:bodyPr wrap="none" anchor="ctr"/>
            <a:lstStyle/>
            <a:p>
              <a:pPr algn="ctr"/>
              <a:r>
                <a:rPr lang="en-US" altLang="ko-KR" sz="2000"/>
                <a:t>2</a:t>
              </a:r>
            </a:p>
          </p:txBody>
        </p:sp>
        <p:sp>
          <p:nvSpPr>
            <p:cNvPr id="355384" name="Rectangle 56"/>
            <p:cNvSpPr>
              <a:spLocks noChangeArrowheads="1"/>
            </p:cNvSpPr>
            <p:nvPr/>
          </p:nvSpPr>
          <p:spPr bwMode="auto">
            <a:xfrm>
              <a:off x="3410" y="1370"/>
              <a:ext cx="579" cy="220"/>
            </a:xfrm>
            <a:prstGeom prst="rect">
              <a:avLst/>
            </a:prstGeom>
            <a:solidFill>
              <a:schemeClr val="accent1"/>
            </a:solidFill>
            <a:ln w="9525">
              <a:solidFill>
                <a:schemeClr val="tx1"/>
              </a:solidFill>
              <a:miter lim="800000"/>
              <a:headEnd/>
              <a:tailEnd/>
            </a:ln>
            <a:effectLst/>
          </p:spPr>
          <p:txBody>
            <a:bodyPr wrap="none" anchor="ctr"/>
            <a:lstStyle/>
            <a:p>
              <a:pPr algn="ctr"/>
              <a:r>
                <a:rPr lang="en-US" altLang="ko-KR" sz="2000"/>
                <a:t>M</a:t>
              </a:r>
            </a:p>
          </p:txBody>
        </p:sp>
        <p:grpSp>
          <p:nvGrpSpPr>
            <p:cNvPr id="355385" name="Group 57"/>
            <p:cNvGrpSpPr>
              <a:grpSpLocks/>
            </p:cNvGrpSpPr>
            <p:nvPr/>
          </p:nvGrpSpPr>
          <p:grpSpPr bwMode="auto">
            <a:xfrm>
              <a:off x="2743" y="1458"/>
              <a:ext cx="311" cy="44"/>
              <a:chOff x="2880" y="1536"/>
              <a:chExt cx="336" cy="48"/>
            </a:xfrm>
          </p:grpSpPr>
          <p:sp>
            <p:nvSpPr>
              <p:cNvPr id="355386" name="Oval 58"/>
              <p:cNvSpPr>
                <a:spLocks noChangeArrowheads="1"/>
              </p:cNvSpPr>
              <p:nvPr/>
            </p:nvSpPr>
            <p:spPr bwMode="auto">
              <a:xfrm>
                <a:off x="2880" y="1536"/>
                <a:ext cx="48" cy="48"/>
              </a:xfrm>
              <a:prstGeom prst="ellipse">
                <a:avLst/>
              </a:prstGeom>
              <a:solidFill>
                <a:srgbClr val="0C0A02"/>
              </a:solidFill>
              <a:ln w="9525">
                <a:solidFill>
                  <a:schemeClr val="tx1"/>
                </a:solidFill>
                <a:round/>
                <a:headEnd/>
                <a:tailEnd/>
              </a:ln>
              <a:effectLst/>
            </p:spPr>
            <p:txBody>
              <a:bodyPr wrap="none" anchor="ctr"/>
              <a:lstStyle/>
              <a:p>
                <a:endParaRPr lang="en-US"/>
              </a:p>
            </p:txBody>
          </p:sp>
          <p:sp>
            <p:nvSpPr>
              <p:cNvPr id="355387" name="Oval 59"/>
              <p:cNvSpPr>
                <a:spLocks noChangeArrowheads="1"/>
              </p:cNvSpPr>
              <p:nvPr/>
            </p:nvSpPr>
            <p:spPr bwMode="auto">
              <a:xfrm>
                <a:off x="3024" y="1536"/>
                <a:ext cx="48" cy="48"/>
              </a:xfrm>
              <a:prstGeom prst="ellipse">
                <a:avLst/>
              </a:prstGeom>
              <a:solidFill>
                <a:srgbClr val="0C0A02"/>
              </a:solidFill>
              <a:ln w="9525">
                <a:solidFill>
                  <a:schemeClr val="tx1"/>
                </a:solidFill>
                <a:round/>
                <a:headEnd/>
                <a:tailEnd/>
              </a:ln>
              <a:effectLst/>
            </p:spPr>
            <p:txBody>
              <a:bodyPr wrap="none" anchor="ctr"/>
              <a:lstStyle/>
              <a:p>
                <a:endParaRPr lang="en-US"/>
              </a:p>
            </p:txBody>
          </p:sp>
          <p:sp>
            <p:nvSpPr>
              <p:cNvPr id="355388" name="Oval 60"/>
              <p:cNvSpPr>
                <a:spLocks noChangeArrowheads="1"/>
              </p:cNvSpPr>
              <p:nvPr/>
            </p:nvSpPr>
            <p:spPr bwMode="auto">
              <a:xfrm>
                <a:off x="3168" y="1536"/>
                <a:ext cx="48" cy="48"/>
              </a:xfrm>
              <a:prstGeom prst="ellipse">
                <a:avLst/>
              </a:prstGeom>
              <a:solidFill>
                <a:srgbClr val="0C0A02"/>
              </a:solidFill>
              <a:ln w="9525">
                <a:solidFill>
                  <a:schemeClr val="tx1"/>
                </a:solidFill>
                <a:round/>
                <a:headEnd/>
                <a:tailEnd/>
              </a:ln>
              <a:effectLst/>
            </p:spPr>
            <p:txBody>
              <a:bodyPr wrap="none" anchor="ctr"/>
              <a:lstStyle/>
              <a:p>
                <a:endParaRPr lang="en-US"/>
              </a:p>
            </p:txBody>
          </p:sp>
        </p:grpSp>
        <p:sp>
          <p:nvSpPr>
            <p:cNvPr id="355389" name="Text Box 61"/>
            <p:cNvSpPr txBox="1">
              <a:spLocks noChangeArrowheads="1"/>
            </p:cNvSpPr>
            <p:nvPr/>
          </p:nvSpPr>
          <p:spPr bwMode="auto">
            <a:xfrm>
              <a:off x="2176" y="1008"/>
              <a:ext cx="756" cy="250"/>
            </a:xfrm>
            <a:prstGeom prst="rect">
              <a:avLst/>
            </a:prstGeom>
            <a:noFill/>
            <a:ln w="9525">
              <a:noFill/>
              <a:miter lim="800000"/>
              <a:headEnd/>
              <a:tailEnd/>
            </a:ln>
            <a:effectLst/>
          </p:spPr>
          <p:txBody>
            <a:bodyPr wrap="none">
              <a:spAutoFit/>
            </a:bodyPr>
            <a:lstStyle/>
            <a:p>
              <a:r>
                <a:rPr lang="ko-KR" altLang="en-US" sz="2000"/>
                <a:t>기억장치</a:t>
              </a:r>
            </a:p>
          </p:txBody>
        </p:sp>
        <p:sp>
          <p:nvSpPr>
            <p:cNvPr id="355390" name="Line 62"/>
            <p:cNvSpPr>
              <a:spLocks noChangeShapeType="1"/>
            </p:cNvSpPr>
            <p:nvPr/>
          </p:nvSpPr>
          <p:spPr bwMode="auto">
            <a:xfrm>
              <a:off x="1008" y="1105"/>
              <a:ext cx="1201" cy="0"/>
            </a:xfrm>
            <a:prstGeom prst="line">
              <a:avLst/>
            </a:prstGeom>
            <a:noFill/>
            <a:ln w="9525">
              <a:solidFill>
                <a:schemeClr val="tx1"/>
              </a:solidFill>
              <a:round/>
              <a:headEnd/>
              <a:tailEnd/>
            </a:ln>
            <a:effectLst/>
          </p:spPr>
          <p:txBody>
            <a:bodyPr wrap="none"/>
            <a:lstStyle/>
            <a:p>
              <a:endParaRPr lang="en-US"/>
            </a:p>
          </p:txBody>
        </p:sp>
        <p:sp>
          <p:nvSpPr>
            <p:cNvPr id="355391" name="Line 63"/>
            <p:cNvSpPr>
              <a:spLocks noChangeShapeType="1"/>
            </p:cNvSpPr>
            <p:nvPr/>
          </p:nvSpPr>
          <p:spPr bwMode="auto">
            <a:xfrm>
              <a:off x="1008" y="1105"/>
              <a:ext cx="0" cy="265"/>
            </a:xfrm>
            <a:prstGeom prst="line">
              <a:avLst/>
            </a:prstGeom>
            <a:noFill/>
            <a:ln w="9525">
              <a:solidFill>
                <a:schemeClr val="tx1"/>
              </a:solidFill>
              <a:round/>
              <a:headEnd/>
              <a:tailEnd/>
            </a:ln>
            <a:effectLst/>
          </p:spPr>
          <p:txBody>
            <a:bodyPr wrap="none"/>
            <a:lstStyle/>
            <a:p>
              <a:endParaRPr lang="en-US"/>
            </a:p>
          </p:txBody>
        </p:sp>
        <p:sp>
          <p:nvSpPr>
            <p:cNvPr id="355392" name="Line 64"/>
            <p:cNvSpPr>
              <a:spLocks noChangeShapeType="1"/>
            </p:cNvSpPr>
            <p:nvPr/>
          </p:nvSpPr>
          <p:spPr bwMode="auto">
            <a:xfrm>
              <a:off x="2832" y="1105"/>
              <a:ext cx="1290" cy="0"/>
            </a:xfrm>
            <a:prstGeom prst="line">
              <a:avLst/>
            </a:prstGeom>
            <a:noFill/>
            <a:ln w="9525">
              <a:solidFill>
                <a:schemeClr val="tx1"/>
              </a:solidFill>
              <a:round/>
              <a:headEnd/>
              <a:tailEnd/>
            </a:ln>
            <a:effectLst/>
          </p:spPr>
          <p:txBody>
            <a:bodyPr wrap="none"/>
            <a:lstStyle/>
            <a:p>
              <a:endParaRPr lang="en-US"/>
            </a:p>
          </p:txBody>
        </p:sp>
        <p:sp>
          <p:nvSpPr>
            <p:cNvPr id="355393" name="Line 65"/>
            <p:cNvSpPr>
              <a:spLocks noChangeShapeType="1"/>
            </p:cNvSpPr>
            <p:nvPr/>
          </p:nvSpPr>
          <p:spPr bwMode="auto">
            <a:xfrm>
              <a:off x="4122" y="1105"/>
              <a:ext cx="0" cy="265"/>
            </a:xfrm>
            <a:prstGeom prst="line">
              <a:avLst/>
            </a:prstGeom>
            <a:noFill/>
            <a:ln w="9525">
              <a:solidFill>
                <a:schemeClr val="tx1"/>
              </a:solidFill>
              <a:round/>
              <a:headEnd/>
              <a:tailEnd/>
            </a:ln>
            <a:effectLst/>
          </p:spPr>
          <p:txBody>
            <a:bodyPr wrap="none"/>
            <a:lstStyle/>
            <a:p>
              <a:endParaRPr lang="en-US"/>
            </a:p>
          </p:txBody>
        </p:sp>
      </p:grpSp>
      <p:sp>
        <p:nvSpPr>
          <p:cNvPr id="355394" name="Text Box 66"/>
          <p:cNvSpPr txBox="1">
            <a:spLocks noChangeArrowheads="1"/>
          </p:cNvSpPr>
          <p:nvPr/>
        </p:nvSpPr>
        <p:spPr bwMode="auto">
          <a:xfrm>
            <a:off x="3124200" y="5622925"/>
            <a:ext cx="3136900" cy="396875"/>
          </a:xfrm>
          <a:prstGeom prst="rect">
            <a:avLst/>
          </a:prstGeom>
          <a:noFill/>
          <a:ln w="9525">
            <a:noFill/>
            <a:miter lim="800000"/>
            <a:headEnd/>
            <a:tailEnd/>
          </a:ln>
          <a:effectLst/>
        </p:spPr>
        <p:txBody>
          <a:bodyPr wrap="none">
            <a:spAutoFit/>
          </a:bodyPr>
          <a:lstStyle/>
          <a:p>
            <a:r>
              <a:rPr lang="ko-KR" altLang="en-US" sz="2000"/>
              <a:t>멀티프로세서 시스템 요소</a:t>
            </a:r>
          </a:p>
        </p:txBody>
      </p:sp>
      <p:sp>
        <p:nvSpPr>
          <p:cNvPr id="355395" name="Text Box 67"/>
          <p:cNvSpPr txBox="1">
            <a:spLocks noChangeArrowheads="1"/>
          </p:cNvSpPr>
          <p:nvPr/>
        </p:nvSpPr>
        <p:spPr bwMode="auto">
          <a:xfrm>
            <a:off x="6689725" y="2879725"/>
            <a:ext cx="692150" cy="396875"/>
          </a:xfrm>
          <a:prstGeom prst="rect">
            <a:avLst/>
          </a:prstGeom>
          <a:noFill/>
          <a:ln w="9525">
            <a:noFill/>
            <a:miter lim="800000"/>
            <a:headEnd/>
            <a:tailEnd/>
          </a:ln>
          <a:effectLst/>
        </p:spPr>
        <p:txBody>
          <a:bodyPr wrap="none">
            <a:spAutoFit/>
          </a:bodyPr>
          <a:lstStyle/>
          <a:p>
            <a:r>
              <a:rPr lang="ko-KR" altLang="en-US" sz="2000"/>
              <a:t>버스</a:t>
            </a:r>
          </a:p>
        </p:txBody>
      </p:sp>
      <p:grpSp>
        <p:nvGrpSpPr>
          <p:cNvPr id="355396" name="Group 68"/>
          <p:cNvGrpSpPr>
            <a:grpSpLocks/>
          </p:cNvGrpSpPr>
          <p:nvPr/>
        </p:nvGrpSpPr>
        <p:grpSpPr bwMode="auto">
          <a:xfrm>
            <a:off x="1811338" y="2995613"/>
            <a:ext cx="5884862" cy="1281112"/>
            <a:chOff x="1141" y="1892"/>
            <a:chExt cx="3707" cy="807"/>
          </a:xfrm>
        </p:grpSpPr>
        <p:sp>
          <p:nvSpPr>
            <p:cNvPr id="355397" name="Line 69"/>
            <p:cNvSpPr>
              <a:spLocks noChangeShapeType="1"/>
            </p:cNvSpPr>
            <p:nvPr/>
          </p:nvSpPr>
          <p:spPr bwMode="auto">
            <a:xfrm>
              <a:off x="1141" y="2031"/>
              <a:ext cx="1780" cy="0"/>
            </a:xfrm>
            <a:prstGeom prst="line">
              <a:avLst/>
            </a:prstGeom>
            <a:noFill/>
            <a:ln w="9525">
              <a:solidFill>
                <a:schemeClr val="tx1"/>
              </a:solidFill>
              <a:round/>
              <a:headEnd/>
              <a:tailEnd/>
            </a:ln>
            <a:effectLst/>
          </p:spPr>
          <p:txBody>
            <a:bodyPr wrap="none"/>
            <a:lstStyle/>
            <a:p>
              <a:endParaRPr lang="en-US"/>
            </a:p>
          </p:txBody>
        </p:sp>
        <p:sp>
          <p:nvSpPr>
            <p:cNvPr id="355398" name="Line 70"/>
            <p:cNvSpPr>
              <a:spLocks noChangeShapeType="1"/>
            </p:cNvSpPr>
            <p:nvPr/>
          </p:nvSpPr>
          <p:spPr bwMode="auto">
            <a:xfrm>
              <a:off x="3410" y="2031"/>
              <a:ext cx="1113" cy="0"/>
            </a:xfrm>
            <a:prstGeom prst="line">
              <a:avLst/>
            </a:prstGeom>
            <a:noFill/>
            <a:ln w="9525">
              <a:solidFill>
                <a:schemeClr val="tx1"/>
              </a:solidFill>
              <a:round/>
              <a:headEnd/>
              <a:tailEnd/>
            </a:ln>
            <a:effectLst/>
          </p:spPr>
          <p:txBody>
            <a:bodyPr wrap="none"/>
            <a:lstStyle/>
            <a:p>
              <a:endParaRPr lang="en-US"/>
            </a:p>
          </p:txBody>
        </p:sp>
        <p:sp>
          <p:nvSpPr>
            <p:cNvPr id="355399" name="Line 71"/>
            <p:cNvSpPr>
              <a:spLocks noChangeShapeType="1"/>
            </p:cNvSpPr>
            <p:nvPr/>
          </p:nvSpPr>
          <p:spPr bwMode="auto">
            <a:xfrm>
              <a:off x="1141" y="2164"/>
              <a:ext cx="1780" cy="0"/>
            </a:xfrm>
            <a:prstGeom prst="line">
              <a:avLst/>
            </a:prstGeom>
            <a:noFill/>
            <a:ln w="9525">
              <a:solidFill>
                <a:schemeClr val="tx1"/>
              </a:solidFill>
              <a:round/>
              <a:headEnd/>
              <a:tailEnd/>
            </a:ln>
            <a:effectLst/>
          </p:spPr>
          <p:txBody>
            <a:bodyPr wrap="none"/>
            <a:lstStyle/>
            <a:p>
              <a:endParaRPr lang="en-US"/>
            </a:p>
          </p:txBody>
        </p:sp>
        <p:sp>
          <p:nvSpPr>
            <p:cNvPr id="355400" name="Line 72"/>
            <p:cNvSpPr>
              <a:spLocks noChangeShapeType="1"/>
            </p:cNvSpPr>
            <p:nvPr/>
          </p:nvSpPr>
          <p:spPr bwMode="auto">
            <a:xfrm>
              <a:off x="1141" y="2605"/>
              <a:ext cx="1780" cy="0"/>
            </a:xfrm>
            <a:prstGeom prst="line">
              <a:avLst/>
            </a:prstGeom>
            <a:noFill/>
            <a:ln w="9525">
              <a:solidFill>
                <a:schemeClr val="tx1"/>
              </a:solidFill>
              <a:round/>
              <a:headEnd/>
              <a:tailEnd/>
            </a:ln>
            <a:effectLst/>
          </p:spPr>
          <p:txBody>
            <a:bodyPr wrap="none"/>
            <a:lstStyle/>
            <a:p>
              <a:endParaRPr lang="en-US"/>
            </a:p>
          </p:txBody>
        </p:sp>
        <p:sp>
          <p:nvSpPr>
            <p:cNvPr id="355401" name="Line 73"/>
            <p:cNvSpPr>
              <a:spLocks noChangeShapeType="1"/>
            </p:cNvSpPr>
            <p:nvPr/>
          </p:nvSpPr>
          <p:spPr bwMode="auto">
            <a:xfrm>
              <a:off x="3410" y="2164"/>
              <a:ext cx="1113" cy="0"/>
            </a:xfrm>
            <a:prstGeom prst="line">
              <a:avLst/>
            </a:prstGeom>
            <a:noFill/>
            <a:ln w="9525">
              <a:solidFill>
                <a:schemeClr val="tx1"/>
              </a:solidFill>
              <a:round/>
              <a:headEnd/>
              <a:tailEnd/>
            </a:ln>
            <a:effectLst/>
          </p:spPr>
          <p:txBody>
            <a:bodyPr wrap="none"/>
            <a:lstStyle/>
            <a:p>
              <a:endParaRPr lang="en-US"/>
            </a:p>
          </p:txBody>
        </p:sp>
        <p:sp>
          <p:nvSpPr>
            <p:cNvPr id="355402" name="Line 74"/>
            <p:cNvSpPr>
              <a:spLocks noChangeShapeType="1"/>
            </p:cNvSpPr>
            <p:nvPr/>
          </p:nvSpPr>
          <p:spPr bwMode="auto">
            <a:xfrm>
              <a:off x="3410" y="2605"/>
              <a:ext cx="1113" cy="0"/>
            </a:xfrm>
            <a:prstGeom prst="line">
              <a:avLst/>
            </a:prstGeom>
            <a:noFill/>
            <a:ln w="9525">
              <a:solidFill>
                <a:schemeClr val="tx1"/>
              </a:solidFill>
              <a:round/>
              <a:headEnd/>
              <a:tailEnd/>
            </a:ln>
            <a:effectLst/>
          </p:spPr>
          <p:txBody>
            <a:bodyPr wrap="none"/>
            <a:lstStyle/>
            <a:p>
              <a:endParaRPr lang="en-US"/>
            </a:p>
          </p:txBody>
        </p:sp>
        <p:grpSp>
          <p:nvGrpSpPr>
            <p:cNvPr id="355403" name="Group 75"/>
            <p:cNvGrpSpPr>
              <a:grpSpLocks/>
            </p:cNvGrpSpPr>
            <p:nvPr/>
          </p:nvGrpSpPr>
          <p:grpSpPr bwMode="auto">
            <a:xfrm>
              <a:off x="3010" y="2004"/>
              <a:ext cx="267" cy="44"/>
              <a:chOff x="2880" y="1536"/>
              <a:chExt cx="336" cy="48"/>
            </a:xfrm>
          </p:grpSpPr>
          <p:sp>
            <p:nvSpPr>
              <p:cNvPr id="355404" name="Oval 76"/>
              <p:cNvSpPr>
                <a:spLocks noChangeArrowheads="1"/>
              </p:cNvSpPr>
              <p:nvPr/>
            </p:nvSpPr>
            <p:spPr bwMode="auto">
              <a:xfrm>
                <a:off x="2880" y="1536"/>
                <a:ext cx="48" cy="48"/>
              </a:xfrm>
              <a:prstGeom prst="ellipse">
                <a:avLst/>
              </a:prstGeom>
              <a:solidFill>
                <a:srgbClr val="0C0A02"/>
              </a:solidFill>
              <a:ln w="9525">
                <a:solidFill>
                  <a:schemeClr val="tx1"/>
                </a:solidFill>
                <a:round/>
                <a:headEnd/>
                <a:tailEnd/>
              </a:ln>
              <a:effectLst/>
            </p:spPr>
            <p:txBody>
              <a:bodyPr wrap="none" anchor="ctr"/>
              <a:lstStyle/>
              <a:p>
                <a:endParaRPr lang="en-US"/>
              </a:p>
            </p:txBody>
          </p:sp>
          <p:sp>
            <p:nvSpPr>
              <p:cNvPr id="355405" name="Oval 77"/>
              <p:cNvSpPr>
                <a:spLocks noChangeArrowheads="1"/>
              </p:cNvSpPr>
              <p:nvPr/>
            </p:nvSpPr>
            <p:spPr bwMode="auto">
              <a:xfrm>
                <a:off x="3024" y="1536"/>
                <a:ext cx="48" cy="48"/>
              </a:xfrm>
              <a:prstGeom prst="ellipse">
                <a:avLst/>
              </a:prstGeom>
              <a:solidFill>
                <a:srgbClr val="0C0A02"/>
              </a:solidFill>
              <a:ln w="9525">
                <a:solidFill>
                  <a:schemeClr val="tx1"/>
                </a:solidFill>
                <a:round/>
                <a:headEnd/>
                <a:tailEnd/>
              </a:ln>
              <a:effectLst/>
            </p:spPr>
            <p:txBody>
              <a:bodyPr wrap="none" anchor="ctr"/>
              <a:lstStyle/>
              <a:p>
                <a:endParaRPr lang="en-US"/>
              </a:p>
            </p:txBody>
          </p:sp>
          <p:sp>
            <p:nvSpPr>
              <p:cNvPr id="355406" name="Oval 78"/>
              <p:cNvSpPr>
                <a:spLocks noChangeArrowheads="1"/>
              </p:cNvSpPr>
              <p:nvPr/>
            </p:nvSpPr>
            <p:spPr bwMode="auto">
              <a:xfrm>
                <a:off x="3168" y="1536"/>
                <a:ext cx="48" cy="48"/>
              </a:xfrm>
              <a:prstGeom prst="ellipse">
                <a:avLst/>
              </a:prstGeom>
              <a:solidFill>
                <a:srgbClr val="0C0A02"/>
              </a:solidFill>
              <a:ln w="9525">
                <a:solidFill>
                  <a:schemeClr val="tx1"/>
                </a:solidFill>
                <a:round/>
                <a:headEnd/>
                <a:tailEnd/>
              </a:ln>
              <a:effectLst/>
            </p:spPr>
            <p:txBody>
              <a:bodyPr wrap="none" anchor="ctr"/>
              <a:lstStyle/>
              <a:p>
                <a:endParaRPr lang="en-US"/>
              </a:p>
            </p:txBody>
          </p:sp>
        </p:grpSp>
        <p:grpSp>
          <p:nvGrpSpPr>
            <p:cNvPr id="355407" name="Group 79"/>
            <p:cNvGrpSpPr>
              <a:grpSpLocks/>
            </p:cNvGrpSpPr>
            <p:nvPr/>
          </p:nvGrpSpPr>
          <p:grpSpPr bwMode="auto">
            <a:xfrm>
              <a:off x="3010" y="2120"/>
              <a:ext cx="267" cy="44"/>
              <a:chOff x="2880" y="1536"/>
              <a:chExt cx="336" cy="48"/>
            </a:xfrm>
          </p:grpSpPr>
          <p:sp>
            <p:nvSpPr>
              <p:cNvPr id="355408" name="Oval 80"/>
              <p:cNvSpPr>
                <a:spLocks noChangeArrowheads="1"/>
              </p:cNvSpPr>
              <p:nvPr/>
            </p:nvSpPr>
            <p:spPr bwMode="auto">
              <a:xfrm>
                <a:off x="2880" y="1536"/>
                <a:ext cx="48" cy="48"/>
              </a:xfrm>
              <a:prstGeom prst="ellipse">
                <a:avLst/>
              </a:prstGeom>
              <a:solidFill>
                <a:srgbClr val="0C0A02"/>
              </a:solidFill>
              <a:ln w="9525">
                <a:solidFill>
                  <a:schemeClr val="tx1"/>
                </a:solidFill>
                <a:round/>
                <a:headEnd/>
                <a:tailEnd/>
              </a:ln>
              <a:effectLst/>
            </p:spPr>
            <p:txBody>
              <a:bodyPr wrap="none" anchor="ctr"/>
              <a:lstStyle/>
              <a:p>
                <a:endParaRPr lang="en-US"/>
              </a:p>
            </p:txBody>
          </p:sp>
          <p:sp>
            <p:nvSpPr>
              <p:cNvPr id="355409" name="Oval 81"/>
              <p:cNvSpPr>
                <a:spLocks noChangeArrowheads="1"/>
              </p:cNvSpPr>
              <p:nvPr/>
            </p:nvSpPr>
            <p:spPr bwMode="auto">
              <a:xfrm>
                <a:off x="3024" y="1536"/>
                <a:ext cx="48" cy="48"/>
              </a:xfrm>
              <a:prstGeom prst="ellipse">
                <a:avLst/>
              </a:prstGeom>
              <a:solidFill>
                <a:srgbClr val="0C0A02"/>
              </a:solidFill>
              <a:ln w="9525">
                <a:solidFill>
                  <a:schemeClr val="tx1"/>
                </a:solidFill>
                <a:round/>
                <a:headEnd/>
                <a:tailEnd/>
              </a:ln>
              <a:effectLst/>
            </p:spPr>
            <p:txBody>
              <a:bodyPr wrap="none" anchor="ctr"/>
              <a:lstStyle/>
              <a:p>
                <a:endParaRPr lang="en-US"/>
              </a:p>
            </p:txBody>
          </p:sp>
          <p:sp>
            <p:nvSpPr>
              <p:cNvPr id="355410" name="Oval 82"/>
              <p:cNvSpPr>
                <a:spLocks noChangeArrowheads="1"/>
              </p:cNvSpPr>
              <p:nvPr/>
            </p:nvSpPr>
            <p:spPr bwMode="auto">
              <a:xfrm>
                <a:off x="3168" y="1536"/>
                <a:ext cx="48" cy="48"/>
              </a:xfrm>
              <a:prstGeom prst="ellipse">
                <a:avLst/>
              </a:prstGeom>
              <a:solidFill>
                <a:srgbClr val="0C0A02"/>
              </a:solidFill>
              <a:ln w="9525">
                <a:solidFill>
                  <a:schemeClr val="tx1"/>
                </a:solidFill>
                <a:round/>
                <a:headEnd/>
                <a:tailEnd/>
              </a:ln>
              <a:effectLst/>
            </p:spPr>
            <p:txBody>
              <a:bodyPr wrap="none" anchor="ctr"/>
              <a:lstStyle/>
              <a:p>
                <a:endParaRPr lang="en-US"/>
              </a:p>
            </p:txBody>
          </p:sp>
        </p:grpSp>
        <p:grpSp>
          <p:nvGrpSpPr>
            <p:cNvPr id="355411" name="Group 83"/>
            <p:cNvGrpSpPr>
              <a:grpSpLocks/>
            </p:cNvGrpSpPr>
            <p:nvPr/>
          </p:nvGrpSpPr>
          <p:grpSpPr bwMode="auto">
            <a:xfrm>
              <a:off x="3021" y="2583"/>
              <a:ext cx="267" cy="44"/>
              <a:chOff x="2880" y="1536"/>
              <a:chExt cx="336" cy="48"/>
            </a:xfrm>
          </p:grpSpPr>
          <p:sp>
            <p:nvSpPr>
              <p:cNvPr id="355412" name="Oval 84"/>
              <p:cNvSpPr>
                <a:spLocks noChangeArrowheads="1"/>
              </p:cNvSpPr>
              <p:nvPr/>
            </p:nvSpPr>
            <p:spPr bwMode="auto">
              <a:xfrm>
                <a:off x="2880" y="1536"/>
                <a:ext cx="48" cy="48"/>
              </a:xfrm>
              <a:prstGeom prst="ellipse">
                <a:avLst/>
              </a:prstGeom>
              <a:solidFill>
                <a:srgbClr val="0C0A02"/>
              </a:solidFill>
              <a:ln w="9525">
                <a:solidFill>
                  <a:schemeClr val="tx1"/>
                </a:solidFill>
                <a:round/>
                <a:headEnd/>
                <a:tailEnd/>
              </a:ln>
              <a:effectLst/>
            </p:spPr>
            <p:txBody>
              <a:bodyPr wrap="none" anchor="ctr"/>
              <a:lstStyle/>
              <a:p>
                <a:endParaRPr lang="en-US"/>
              </a:p>
            </p:txBody>
          </p:sp>
          <p:sp>
            <p:nvSpPr>
              <p:cNvPr id="355413" name="Oval 85"/>
              <p:cNvSpPr>
                <a:spLocks noChangeArrowheads="1"/>
              </p:cNvSpPr>
              <p:nvPr/>
            </p:nvSpPr>
            <p:spPr bwMode="auto">
              <a:xfrm>
                <a:off x="3024" y="1536"/>
                <a:ext cx="48" cy="48"/>
              </a:xfrm>
              <a:prstGeom prst="ellipse">
                <a:avLst/>
              </a:prstGeom>
              <a:solidFill>
                <a:srgbClr val="0C0A02"/>
              </a:solidFill>
              <a:ln w="9525">
                <a:solidFill>
                  <a:schemeClr val="tx1"/>
                </a:solidFill>
                <a:round/>
                <a:headEnd/>
                <a:tailEnd/>
              </a:ln>
              <a:effectLst/>
            </p:spPr>
            <p:txBody>
              <a:bodyPr wrap="none" anchor="ctr"/>
              <a:lstStyle/>
              <a:p>
                <a:endParaRPr lang="en-US"/>
              </a:p>
            </p:txBody>
          </p:sp>
          <p:sp>
            <p:nvSpPr>
              <p:cNvPr id="355414" name="Oval 86"/>
              <p:cNvSpPr>
                <a:spLocks noChangeArrowheads="1"/>
              </p:cNvSpPr>
              <p:nvPr/>
            </p:nvSpPr>
            <p:spPr bwMode="auto">
              <a:xfrm>
                <a:off x="3168" y="1536"/>
                <a:ext cx="48" cy="48"/>
              </a:xfrm>
              <a:prstGeom prst="ellipse">
                <a:avLst/>
              </a:prstGeom>
              <a:solidFill>
                <a:srgbClr val="0C0A02"/>
              </a:solidFill>
              <a:ln w="9525">
                <a:solidFill>
                  <a:schemeClr val="tx1"/>
                </a:solidFill>
                <a:round/>
                <a:headEnd/>
                <a:tailEnd/>
              </a:ln>
              <a:effectLst/>
            </p:spPr>
            <p:txBody>
              <a:bodyPr wrap="none" anchor="ctr"/>
              <a:lstStyle/>
              <a:p>
                <a:endParaRPr lang="en-US"/>
              </a:p>
            </p:txBody>
          </p:sp>
        </p:grpSp>
        <p:grpSp>
          <p:nvGrpSpPr>
            <p:cNvPr id="355415" name="Group 87"/>
            <p:cNvGrpSpPr>
              <a:grpSpLocks/>
            </p:cNvGrpSpPr>
            <p:nvPr/>
          </p:nvGrpSpPr>
          <p:grpSpPr bwMode="auto">
            <a:xfrm rot="-5400000">
              <a:off x="1098" y="2384"/>
              <a:ext cx="265" cy="45"/>
              <a:chOff x="2880" y="1536"/>
              <a:chExt cx="336" cy="48"/>
            </a:xfrm>
          </p:grpSpPr>
          <p:sp>
            <p:nvSpPr>
              <p:cNvPr id="355416" name="Oval 88"/>
              <p:cNvSpPr>
                <a:spLocks noChangeArrowheads="1"/>
              </p:cNvSpPr>
              <p:nvPr/>
            </p:nvSpPr>
            <p:spPr bwMode="auto">
              <a:xfrm>
                <a:off x="2880" y="1536"/>
                <a:ext cx="48" cy="48"/>
              </a:xfrm>
              <a:prstGeom prst="ellipse">
                <a:avLst/>
              </a:prstGeom>
              <a:solidFill>
                <a:srgbClr val="0C0A02"/>
              </a:solidFill>
              <a:ln w="9525">
                <a:solidFill>
                  <a:schemeClr val="tx1"/>
                </a:solidFill>
                <a:round/>
                <a:headEnd/>
                <a:tailEnd/>
              </a:ln>
              <a:effectLst/>
            </p:spPr>
            <p:txBody>
              <a:bodyPr wrap="none" anchor="ctr"/>
              <a:lstStyle/>
              <a:p>
                <a:endParaRPr lang="en-US"/>
              </a:p>
            </p:txBody>
          </p:sp>
          <p:sp>
            <p:nvSpPr>
              <p:cNvPr id="355417" name="Oval 89"/>
              <p:cNvSpPr>
                <a:spLocks noChangeArrowheads="1"/>
              </p:cNvSpPr>
              <p:nvPr/>
            </p:nvSpPr>
            <p:spPr bwMode="auto">
              <a:xfrm>
                <a:off x="3024" y="1536"/>
                <a:ext cx="48" cy="48"/>
              </a:xfrm>
              <a:prstGeom prst="ellipse">
                <a:avLst/>
              </a:prstGeom>
              <a:solidFill>
                <a:srgbClr val="0C0A02"/>
              </a:solidFill>
              <a:ln w="9525">
                <a:solidFill>
                  <a:schemeClr val="tx1"/>
                </a:solidFill>
                <a:round/>
                <a:headEnd/>
                <a:tailEnd/>
              </a:ln>
              <a:effectLst/>
            </p:spPr>
            <p:txBody>
              <a:bodyPr wrap="none" anchor="ctr"/>
              <a:lstStyle/>
              <a:p>
                <a:endParaRPr lang="en-US"/>
              </a:p>
            </p:txBody>
          </p:sp>
          <p:sp>
            <p:nvSpPr>
              <p:cNvPr id="355418" name="Oval 90"/>
              <p:cNvSpPr>
                <a:spLocks noChangeArrowheads="1"/>
              </p:cNvSpPr>
              <p:nvPr/>
            </p:nvSpPr>
            <p:spPr bwMode="auto">
              <a:xfrm>
                <a:off x="3168" y="1536"/>
                <a:ext cx="48" cy="48"/>
              </a:xfrm>
              <a:prstGeom prst="ellipse">
                <a:avLst/>
              </a:prstGeom>
              <a:solidFill>
                <a:srgbClr val="0C0A02"/>
              </a:solidFill>
              <a:ln w="9525">
                <a:solidFill>
                  <a:schemeClr val="tx1"/>
                </a:solidFill>
                <a:round/>
                <a:headEnd/>
                <a:tailEnd/>
              </a:ln>
              <a:effectLst/>
            </p:spPr>
            <p:txBody>
              <a:bodyPr wrap="none" anchor="ctr"/>
              <a:lstStyle/>
              <a:p>
                <a:endParaRPr lang="en-US"/>
              </a:p>
            </p:txBody>
          </p:sp>
        </p:grpSp>
        <p:grpSp>
          <p:nvGrpSpPr>
            <p:cNvPr id="355419" name="Group 91"/>
            <p:cNvGrpSpPr>
              <a:grpSpLocks/>
            </p:cNvGrpSpPr>
            <p:nvPr/>
          </p:nvGrpSpPr>
          <p:grpSpPr bwMode="auto">
            <a:xfrm rot="-5400000">
              <a:off x="4323" y="2363"/>
              <a:ext cx="265" cy="44"/>
              <a:chOff x="2880" y="1536"/>
              <a:chExt cx="336" cy="48"/>
            </a:xfrm>
          </p:grpSpPr>
          <p:sp>
            <p:nvSpPr>
              <p:cNvPr id="355420" name="Oval 92"/>
              <p:cNvSpPr>
                <a:spLocks noChangeArrowheads="1"/>
              </p:cNvSpPr>
              <p:nvPr/>
            </p:nvSpPr>
            <p:spPr bwMode="auto">
              <a:xfrm>
                <a:off x="2880" y="1536"/>
                <a:ext cx="48" cy="48"/>
              </a:xfrm>
              <a:prstGeom prst="ellipse">
                <a:avLst/>
              </a:prstGeom>
              <a:solidFill>
                <a:srgbClr val="0C0A02"/>
              </a:solidFill>
              <a:ln w="9525">
                <a:solidFill>
                  <a:schemeClr val="tx1"/>
                </a:solidFill>
                <a:round/>
                <a:headEnd/>
                <a:tailEnd/>
              </a:ln>
              <a:effectLst/>
            </p:spPr>
            <p:txBody>
              <a:bodyPr wrap="none" anchor="ctr"/>
              <a:lstStyle/>
              <a:p>
                <a:endParaRPr lang="en-US"/>
              </a:p>
            </p:txBody>
          </p:sp>
          <p:sp>
            <p:nvSpPr>
              <p:cNvPr id="355421" name="Oval 93"/>
              <p:cNvSpPr>
                <a:spLocks noChangeArrowheads="1"/>
              </p:cNvSpPr>
              <p:nvPr/>
            </p:nvSpPr>
            <p:spPr bwMode="auto">
              <a:xfrm>
                <a:off x="3024" y="1536"/>
                <a:ext cx="48" cy="48"/>
              </a:xfrm>
              <a:prstGeom prst="ellipse">
                <a:avLst/>
              </a:prstGeom>
              <a:solidFill>
                <a:srgbClr val="0C0A02"/>
              </a:solidFill>
              <a:ln w="9525">
                <a:solidFill>
                  <a:schemeClr val="tx1"/>
                </a:solidFill>
                <a:round/>
                <a:headEnd/>
                <a:tailEnd/>
              </a:ln>
              <a:effectLst/>
            </p:spPr>
            <p:txBody>
              <a:bodyPr wrap="none" anchor="ctr"/>
              <a:lstStyle/>
              <a:p>
                <a:endParaRPr lang="en-US"/>
              </a:p>
            </p:txBody>
          </p:sp>
          <p:sp>
            <p:nvSpPr>
              <p:cNvPr id="355422" name="Oval 94"/>
              <p:cNvSpPr>
                <a:spLocks noChangeArrowheads="1"/>
              </p:cNvSpPr>
              <p:nvPr/>
            </p:nvSpPr>
            <p:spPr bwMode="auto">
              <a:xfrm>
                <a:off x="3168" y="1536"/>
                <a:ext cx="48" cy="48"/>
              </a:xfrm>
              <a:prstGeom prst="ellipse">
                <a:avLst/>
              </a:prstGeom>
              <a:solidFill>
                <a:srgbClr val="0C0A02"/>
              </a:solidFill>
              <a:ln w="9525">
                <a:solidFill>
                  <a:schemeClr val="tx1"/>
                </a:solidFill>
                <a:round/>
                <a:headEnd/>
                <a:tailEnd/>
              </a:ln>
              <a:effectLst/>
            </p:spPr>
            <p:txBody>
              <a:bodyPr wrap="none" anchor="ctr"/>
              <a:lstStyle/>
              <a:p>
                <a:endParaRPr lang="en-US"/>
              </a:p>
            </p:txBody>
          </p:sp>
        </p:grpSp>
        <p:sp>
          <p:nvSpPr>
            <p:cNvPr id="355423" name="Text Box 95"/>
            <p:cNvSpPr txBox="1">
              <a:spLocks noChangeArrowheads="1"/>
            </p:cNvSpPr>
            <p:nvPr/>
          </p:nvSpPr>
          <p:spPr bwMode="auto">
            <a:xfrm>
              <a:off x="4653" y="1892"/>
              <a:ext cx="195" cy="231"/>
            </a:xfrm>
            <a:prstGeom prst="rect">
              <a:avLst/>
            </a:prstGeom>
            <a:noFill/>
            <a:ln w="9525">
              <a:noFill/>
              <a:miter lim="800000"/>
              <a:headEnd/>
              <a:tailEnd/>
            </a:ln>
            <a:effectLst/>
          </p:spPr>
          <p:txBody>
            <a:bodyPr wrap="none">
              <a:spAutoFit/>
            </a:bodyPr>
            <a:lstStyle/>
            <a:p>
              <a:r>
                <a:rPr lang="en-US" altLang="ko-KR" sz="1800"/>
                <a:t>1</a:t>
              </a:r>
            </a:p>
          </p:txBody>
        </p:sp>
        <p:sp>
          <p:nvSpPr>
            <p:cNvPr id="355424" name="Text Box 96"/>
            <p:cNvSpPr txBox="1">
              <a:spLocks noChangeArrowheads="1"/>
            </p:cNvSpPr>
            <p:nvPr/>
          </p:nvSpPr>
          <p:spPr bwMode="auto">
            <a:xfrm>
              <a:off x="4646" y="2121"/>
              <a:ext cx="195" cy="231"/>
            </a:xfrm>
            <a:prstGeom prst="rect">
              <a:avLst/>
            </a:prstGeom>
            <a:noFill/>
            <a:ln w="9525">
              <a:noFill/>
              <a:miter lim="800000"/>
              <a:headEnd/>
              <a:tailEnd/>
            </a:ln>
            <a:effectLst/>
          </p:spPr>
          <p:txBody>
            <a:bodyPr wrap="none">
              <a:spAutoFit/>
            </a:bodyPr>
            <a:lstStyle/>
            <a:p>
              <a:r>
                <a:rPr lang="en-US" altLang="ko-KR" sz="1800"/>
                <a:t>2</a:t>
              </a:r>
            </a:p>
          </p:txBody>
        </p:sp>
        <p:sp>
          <p:nvSpPr>
            <p:cNvPr id="355425" name="Text Box 97"/>
            <p:cNvSpPr txBox="1">
              <a:spLocks noChangeArrowheads="1"/>
            </p:cNvSpPr>
            <p:nvPr/>
          </p:nvSpPr>
          <p:spPr bwMode="auto">
            <a:xfrm>
              <a:off x="4646" y="2468"/>
              <a:ext cx="201" cy="231"/>
            </a:xfrm>
            <a:prstGeom prst="rect">
              <a:avLst/>
            </a:prstGeom>
            <a:noFill/>
            <a:ln w="9525">
              <a:noFill/>
              <a:miter lim="800000"/>
              <a:headEnd/>
              <a:tailEnd/>
            </a:ln>
            <a:effectLst/>
          </p:spPr>
          <p:txBody>
            <a:bodyPr wrap="none">
              <a:spAutoFit/>
            </a:bodyPr>
            <a:lstStyle/>
            <a:p>
              <a:r>
                <a:rPr lang="en-US" altLang="ko-KR" sz="1800"/>
                <a:t>B</a:t>
              </a:r>
            </a:p>
          </p:txBody>
        </p:sp>
      </p:grpSp>
      <p:grpSp>
        <p:nvGrpSpPr>
          <p:cNvPr id="355426" name="Group 98"/>
          <p:cNvGrpSpPr>
            <a:grpSpLocks/>
          </p:cNvGrpSpPr>
          <p:nvPr/>
        </p:nvGrpSpPr>
        <p:grpSpPr bwMode="auto">
          <a:xfrm>
            <a:off x="2286000" y="2514600"/>
            <a:ext cx="2133600" cy="1905000"/>
            <a:chOff x="1392" y="1584"/>
            <a:chExt cx="1344" cy="1200"/>
          </a:xfrm>
        </p:grpSpPr>
        <p:sp>
          <p:nvSpPr>
            <p:cNvPr id="355427" name="Rectangle 99"/>
            <p:cNvSpPr>
              <a:spLocks noChangeArrowheads="1"/>
            </p:cNvSpPr>
            <p:nvPr/>
          </p:nvSpPr>
          <p:spPr bwMode="auto">
            <a:xfrm>
              <a:off x="1392" y="1584"/>
              <a:ext cx="48" cy="576"/>
            </a:xfrm>
            <a:prstGeom prst="rect">
              <a:avLst/>
            </a:prstGeom>
            <a:solidFill>
              <a:srgbClr val="48D939"/>
            </a:solidFill>
            <a:ln w="9525">
              <a:noFill/>
              <a:miter lim="800000"/>
              <a:headEnd/>
              <a:tailEnd/>
            </a:ln>
            <a:effectLst/>
          </p:spPr>
          <p:txBody>
            <a:bodyPr wrap="none" anchor="ctr"/>
            <a:lstStyle/>
            <a:p>
              <a:endParaRPr lang="en-US"/>
            </a:p>
          </p:txBody>
        </p:sp>
        <p:sp>
          <p:nvSpPr>
            <p:cNvPr id="355428" name="Rectangle 100"/>
            <p:cNvSpPr>
              <a:spLocks noChangeArrowheads="1"/>
            </p:cNvSpPr>
            <p:nvPr/>
          </p:nvSpPr>
          <p:spPr bwMode="auto">
            <a:xfrm>
              <a:off x="1392" y="2112"/>
              <a:ext cx="1344" cy="48"/>
            </a:xfrm>
            <a:prstGeom prst="rect">
              <a:avLst/>
            </a:prstGeom>
            <a:solidFill>
              <a:srgbClr val="48D939"/>
            </a:solidFill>
            <a:ln w="9525">
              <a:noFill/>
              <a:miter lim="800000"/>
              <a:headEnd/>
              <a:tailEnd/>
            </a:ln>
            <a:effectLst/>
          </p:spPr>
          <p:txBody>
            <a:bodyPr wrap="none" anchor="ctr"/>
            <a:lstStyle/>
            <a:p>
              <a:endParaRPr lang="en-US"/>
            </a:p>
          </p:txBody>
        </p:sp>
        <p:sp>
          <p:nvSpPr>
            <p:cNvPr id="355429" name="Rectangle 101"/>
            <p:cNvSpPr>
              <a:spLocks noChangeArrowheads="1"/>
            </p:cNvSpPr>
            <p:nvPr/>
          </p:nvSpPr>
          <p:spPr bwMode="auto">
            <a:xfrm>
              <a:off x="2688" y="2160"/>
              <a:ext cx="48" cy="624"/>
            </a:xfrm>
            <a:prstGeom prst="rect">
              <a:avLst/>
            </a:prstGeom>
            <a:solidFill>
              <a:srgbClr val="48D939"/>
            </a:solidFill>
            <a:ln w="9525">
              <a:noFill/>
              <a:miter lim="800000"/>
              <a:headEnd/>
              <a:tailEnd/>
            </a:ln>
            <a:effectLst/>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55381"/>
                                        </p:tgtEl>
                                        <p:attrNameLst>
                                          <p:attrName>style.visibility</p:attrName>
                                        </p:attrNameLst>
                                      </p:cBhvr>
                                      <p:to>
                                        <p:strVal val="visible"/>
                                      </p:to>
                                    </p:set>
                                    <p:anim calcmode="lin" valueType="num">
                                      <p:cBhvr additive="base">
                                        <p:cTn id="7" dur="500" fill="hold"/>
                                        <p:tgtEl>
                                          <p:spTgt spid="355381"/>
                                        </p:tgtEl>
                                        <p:attrNameLst>
                                          <p:attrName>ppt_x</p:attrName>
                                        </p:attrNameLst>
                                      </p:cBhvr>
                                      <p:tavLst>
                                        <p:tav tm="0">
                                          <p:val>
                                            <p:strVal val="0-#ppt_w/2"/>
                                          </p:val>
                                        </p:tav>
                                        <p:tav tm="100000">
                                          <p:val>
                                            <p:strVal val="#ppt_x"/>
                                          </p:val>
                                        </p:tav>
                                      </p:tavLst>
                                    </p:anim>
                                    <p:anim calcmode="lin" valueType="num">
                                      <p:cBhvr additive="base">
                                        <p:cTn id="8" dur="500" fill="hold"/>
                                        <p:tgtEl>
                                          <p:spTgt spid="35538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55368"/>
                                        </p:tgtEl>
                                        <p:attrNameLst>
                                          <p:attrName>style.visibility</p:attrName>
                                        </p:attrNameLst>
                                      </p:cBhvr>
                                      <p:to>
                                        <p:strVal val="visible"/>
                                      </p:to>
                                    </p:set>
                                    <p:anim calcmode="lin" valueType="num">
                                      <p:cBhvr additive="base">
                                        <p:cTn id="13" dur="500" fill="hold"/>
                                        <p:tgtEl>
                                          <p:spTgt spid="355368"/>
                                        </p:tgtEl>
                                        <p:attrNameLst>
                                          <p:attrName>ppt_x</p:attrName>
                                        </p:attrNameLst>
                                      </p:cBhvr>
                                      <p:tavLst>
                                        <p:tav tm="0">
                                          <p:val>
                                            <p:strVal val="1+#ppt_w/2"/>
                                          </p:val>
                                        </p:tav>
                                        <p:tav tm="100000">
                                          <p:val>
                                            <p:strVal val="#ppt_x"/>
                                          </p:val>
                                        </p:tav>
                                      </p:tavLst>
                                    </p:anim>
                                    <p:anim calcmode="lin" valueType="num">
                                      <p:cBhvr additive="base">
                                        <p:cTn id="14" dur="500" fill="hold"/>
                                        <p:tgtEl>
                                          <p:spTgt spid="35536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55396"/>
                                        </p:tgtEl>
                                        <p:attrNameLst>
                                          <p:attrName>style.visibility</p:attrName>
                                        </p:attrNameLst>
                                      </p:cBhvr>
                                      <p:to>
                                        <p:strVal val="visible"/>
                                      </p:to>
                                    </p:set>
                                    <p:anim calcmode="lin" valueType="num">
                                      <p:cBhvr additive="base">
                                        <p:cTn id="19" dur="500" fill="hold"/>
                                        <p:tgtEl>
                                          <p:spTgt spid="355396"/>
                                        </p:tgtEl>
                                        <p:attrNameLst>
                                          <p:attrName>ppt_x</p:attrName>
                                        </p:attrNameLst>
                                      </p:cBhvr>
                                      <p:tavLst>
                                        <p:tav tm="0">
                                          <p:val>
                                            <p:strVal val="#ppt_x"/>
                                          </p:val>
                                        </p:tav>
                                        <p:tav tm="100000">
                                          <p:val>
                                            <p:strVal val="#ppt_x"/>
                                          </p:val>
                                        </p:tav>
                                      </p:tavLst>
                                    </p:anim>
                                    <p:anim calcmode="lin" valueType="num">
                                      <p:cBhvr additive="base">
                                        <p:cTn id="20" dur="500" fill="hold"/>
                                        <p:tgtEl>
                                          <p:spTgt spid="35539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55331"/>
                                        </p:tgtEl>
                                        <p:attrNameLst>
                                          <p:attrName>style.visibility</p:attrName>
                                        </p:attrNameLst>
                                      </p:cBhvr>
                                      <p:to>
                                        <p:strVal val="visible"/>
                                      </p:to>
                                    </p:set>
                                    <p:animEffect transition="in" filter="dissolve">
                                      <p:cBhvr>
                                        <p:cTn id="25" dur="500"/>
                                        <p:tgtEl>
                                          <p:spTgt spid="355331"/>
                                        </p:tgtEl>
                                      </p:cBhvr>
                                    </p:animEffect>
                                  </p:childTnLst>
                                </p:cTn>
                              </p:par>
                            </p:childTnLst>
                          </p:cTn>
                        </p:par>
                      </p:childTnLst>
                    </p:cTn>
                  </p:par>
                  <p:par>
                    <p:cTn id="26" fill="hold">
                      <p:stCondLst>
                        <p:cond delay="indefinite"/>
                      </p:stCondLst>
                      <p:childTnLst>
                        <p:par>
                          <p:cTn id="27" fill="hold">
                            <p:stCondLst>
                              <p:cond delay="0"/>
                            </p:stCondLst>
                            <p:childTnLst>
                              <p:par>
                                <p:cTn id="28" presetID="5" presetClass="entr" presetSubtype="10" fill="hold" nodeType="clickEffect">
                                  <p:stCondLst>
                                    <p:cond delay="0"/>
                                  </p:stCondLst>
                                  <p:childTnLst>
                                    <p:set>
                                      <p:cBhvr>
                                        <p:cTn id="29" dur="1" fill="hold">
                                          <p:stCondLst>
                                            <p:cond delay="0"/>
                                          </p:stCondLst>
                                        </p:cTn>
                                        <p:tgtEl>
                                          <p:spTgt spid="355426"/>
                                        </p:tgtEl>
                                        <p:attrNameLst>
                                          <p:attrName>style.visibility</p:attrName>
                                        </p:attrNameLst>
                                      </p:cBhvr>
                                      <p:to>
                                        <p:strVal val="visible"/>
                                      </p:to>
                                    </p:set>
                                    <p:animEffect transition="in" filter="checkerboard(across)">
                                      <p:cBhvr>
                                        <p:cTn id="30" dur="500"/>
                                        <p:tgtEl>
                                          <p:spTgt spid="3554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p:txBody>
          <a:bodyPr/>
          <a:lstStyle/>
          <a:p>
            <a:r>
              <a:rPr lang="en-US" altLang="ko-KR"/>
              <a:t>2. </a:t>
            </a:r>
            <a:r>
              <a:rPr lang="ko-KR" altLang="en-US"/>
              <a:t>다중프로세서 시스템</a:t>
            </a:r>
          </a:p>
        </p:txBody>
      </p:sp>
      <p:sp>
        <p:nvSpPr>
          <p:cNvPr id="356355" name="Rectangle 3" descr="Rectangle: Click to edit Master text styles&#10;Second level&#10;Third level&#10;Fourth level&#10;Fifth level"/>
          <p:cNvSpPr>
            <a:spLocks noGrp="1" noChangeArrowheads="1"/>
          </p:cNvSpPr>
          <p:nvPr>
            <p:ph type="body" idx="1"/>
          </p:nvPr>
        </p:nvSpPr>
        <p:spPr>
          <a:noFill/>
          <a:ln/>
        </p:spPr>
        <p:txBody>
          <a:bodyPr/>
          <a:lstStyle/>
          <a:p>
            <a:r>
              <a:rPr lang="en-US" altLang="ko-KR" sz="2000"/>
              <a:t>N</a:t>
            </a:r>
            <a:r>
              <a:rPr lang="ko-KR" altLang="en-US" sz="2000"/>
              <a:t>개의 프로세서가 물리적으로나 기능적으로 동일하다고 가정</a:t>
            </a:r>
          </a:p>
          <a:p>
            <a:r>
              <a:rPr lang="ko-KR" altLang="en-US" sz="2000"/>
              <a:t>프로세서는 자신의 지역 메모리를 가지고 있으며 이들 메모리는 캐쉬이거나 자료 레지스터와 명령 버퍼의 형태를 취할 수 있다</a:t>
            </a:r>
            <a:r>
              <a:rPr lang="en-US" altLang="ko-KR" sz="2000"/>
              <a:t>.</a:t>
            </a:r>
          </a:p>
          <a:p>
            <a:r>
              <a:rPr lang="ko-KR" altLang="en-US" sz="2000"/>
              <a:t>실행 시 프로세서는 각 머신 싸이클 동안에 명령어 인출이나 연산자 인출 또는 저장 요청 발생</a:t>
            </a:r>
          </a:p>
          <a:p>
            <a:endParaRPr lang="ko-KR" altLang="en-US" sz="2000"/>
          </a:p>
          <a:p>
            <a:r>
              <a:rPr lang="ko-KR" altLang="en-US" sz="2000"/>
              <a:t>요청확률 </a:t>
            </a:r>
            <a:r>
              <a:rPr lang="en-US" altLang="ko-KR" sz="2000"/>
              <a:t>h</a:t>
            </a:r>
            <a:r>
              <a:rPr lang="ko-KR" altLang="en-US" sz="2000"/>
              <a:t>는 프로세서의 지역 메모리에서 응해지고</a:t>
            </a:r>
            <a:r>
              <a:rPr lang="en-US" altLang="ko-KR" sz="2000"/>
              <a:t>, </a:t>
            </a:r>
            <a:r>
              <a:rPr lang="ko-KR" altLang="en-US" sz="2000"/>
              <a:t>확률 </a:t>
            </a:r>
            <a:r>
              <a:rPr lang="en-US" altLang="ko-KR" sz="2000"/>
              <a:t>p=1-h</a:t>
            </a:r>
            <a:r>
              <a:rPr lang="ko-KR" altLang="en-US" sz="2000"/>
              <a:t>로 메모리로의 접근 요청 </a:t>
            </a:r>
          </a:p>
          <a:p>
            <a:r>
              <a:rPr lang="en-US" altLang="ko-KR" sz="2000"/>
              <a:t>h:  </a:t>
            </a:r>
            <a:r>
              <a:rPr lang="ko-KR" altLang="en-US" sz="2000"/>
              <a:t>적중률</a:t>
            </a:r>
          </a:p>
          <a:p>
            <a:r>
              <a:rPr lang="en-US" altLang="ko-KR" sz="2000"/>
              <a:t>p: </a:t>
            </a:r>
            <a:r>
              <a:rPr lang="ko-KR" altLang="en-US" sz="2000"/>
              <a:t>비 적중률</a:t>
            </a:r>
          </a:p>
          <a:p>
            <a:endParaRPr lang="ko-KR" altLang="en-US" sz="2000"/>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ChangeArrowheads="1"/>
          </p:cNvSpPr>
          <p:nvPr>
            <p:ph type="title"/>
          </p:nvPr>
        </p:nvSpPr>
        <p:spPr/>
        <p:txBody>
          <a:bodyPr/>
          <a:lstStyle/>
          <a:p>
            <a:r>
              <a:rPr lang="en-US" altLang="ko-KR"/>
              <a:t>2. </a:t>
            </a:r>
            <a:r>
              <a:rPr lang="ko-KR" altLang="en-US"/>
              <a:t>다중프로세서 시스템</a:t>
            </a:r>
          </a:p>
        </p:txBody>
      </p:sp>
      <p:sp>
        <p:nvSpPr>
          <p:cNvPr id="357379" name="Rectangle 3" descr="Rectangle: Click to edit Master text styles&#10;Second level&#10;Third level&#10;Fourth level&#10;Fifth level"/>
          <p:cNvSpPr>
            <a:spLocks noGrp="1" noChangeArrowheads="1"/>
          </p:cNvSpPr>
          <p:nvPr>
            <p:ph type="body" idx="1"/>
          </p:nvPr>
        </p:nvSpPr>
        <p:spPr/>
        <p:txBody>
          <a:bodyPr/>
          <a:lstStyle/>
          <a:p>
            <a:pPr marL="457200" indent="-457200"/>
            <a:r>
              <a:rPr lang="ko-KR" altLang="en-US"/>
              <a:t>메모리 요청 처리</a:t>
            </a:r>
          </a:p>
          <a:p>
            <a:pPr marL="2095500" lvl="4" indent="-266700">
              <a:buFont typeface="Wingdings" pitchFamily="2" charset="2"/>
              <a:buAutoNum type="arabicPeriod"/>
            </a:pPr>
            <a:endParaRPr lang="ko-KR" altLang="en-US" sz="1200"/>
          </a:p>
          <a:p>
            <a:pPr marL="457200" indent="-457200">
              <a:buFont typeface="Wingdings" pitchFamily="2" charset="2"/>
              <a:buAutoNum type="arabicPeriod"/>
            </a:pPr>
            <a:r>
              <a:rPr lang="ko-KR" altLang="en-US" sz="2000"/>
              <a:t>프로세서는 머신 싸이클이 시작될 때 메모리 요청을 초기화하는 동시에 실행을 일시 정지 시킨다</a:t>
            </a:r>
            <a:r>
              <a:rPr lang="en-US" altLang="ko-KR" sz="2000"/>
              <a:t>. </a:t>
            </a:r>
            <a:r>
              <a:rPr lang="ko-KR" altLang="en-US" sz="2000"/>
              <a:t>동일 모듈에 대한 다중 요청은 중재 메커니즘에 의해 해결한다</a:t>
            </a:r>
            <a:r>
              <a:rPr lang="en-US" altLang="ko-KR" sz="2000"/>
              <a:t>.</a:t>
            </a:r>
          </a:p>
          <a:p>
            <a:pPr marL="457200" indent="-457200">
              <a:buFont typeface="Wingdings" pitchFamily="2" charset="2"/>
              <a:buAutoNum type="arabicPeriod"/>
            </a:pPr>
            <a:endParaRPr lang="en-US" altLang="ko-KR" sz="2000"/>
          </a:p>
          <a:p>
            <a:pPr marL="457200" indent="-457200">
              <a:buFont typeface="Wingdings" pitchFamily="2" charset="2"/>
              <a:buAutoNum type="arabicPeriod"/>
            </a:pPr>
            <a:r>
              <a:rPr lang="ko-KR" altLang="en-US" sz="2000"/>
              <a:t>요청이 성공하면 해당 모듈은 프로세서에 대해 점유되고</a:t>
            </a:r>
            <a:r>
              <a:rPr lang="en-US" altLang="ko-KR" sz="2000"/>
              <a:t>, </a:t>
            </a:r>
            <a:r>
              <a:rPr lang="ko-KR" altLang="en-US" sz="2000"/>
              <a:t>그렇지 않으면 다음 싸이클의 시작에서 다시 발생한다</a:t>
            </a:r>
            <a:r>
              <a:rPr lang="en-US" altLang="ko-KR" sz="2000"/>
              <a:t>. </a:t>
            </a:r>
            <a:r>
              <a:rPr lang="ko-KR" altLang="en-US" sz="2000"/>
              <a:t>두번째 중재 메커니즘은 </a:t>
            </a:r>
            <a:r>
              <a:rPr lang="en-US" altLang="ko-KR" sz="2000"/>
              <a:t>M</a:t>
            </a:r>
            <a:r>
              <a:rPr lang="ko-KR" altLang="en-US" sz="2000"/>
              <a:t>개까지의 성공적 요청의 집합으로부터 </a:t>
            </a:r>
            <a:r>
              <a:rPr lang="en-US" altLang="ko-KR" sz="2000"/>
              <a:t>B</a:t>
            </a:r>
            <a:r>
              <a:rPr lang="ko-KR" altLang="en-US" sz="2000"/>
              <a:t>개까지의 요청을 선택하여 이들 요청에 대한 버스들을 점유한다</a:t>
            </a:r>
            <a:r>
              <a:rPr lang="en-US" altLang="ko-KR" sz="2000"/>
              <a:t>. </a:t>
            </a:r>
            <a:r>
              <a:rPr lang="ko-KR" altLang="en-US" sz="2000"/>
              <a:t>여기서 버스가 점유되는 순서는 모듈이 점유되었던 순서와 동일하다고 가정</a:t>
            </a: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2"/>
          <p:cNvSpPr>
            <a:spLocks noGrp="1" noChangeArrowheads="1"/>
          </p:cNvSpPr>
          <p:nvPr>
            <p:ph type="title"/>
          </p:nvPr>
        </p:nvSpPr>
        <p:spPr/>
        <p:txBody>
          <a:bodyPr/>
          <a:lstStyle/>
          <a:p>
            <a:r>
              <a:rPr lang="en-US" altLang="ko-KR"/>
              <a:t>2. </a:t>
            </a:r>
            <a:r>
              <a:rPr lang="ko-KR" altLang="en-US"/>
              <a:t>다중프로세서 시스템</a:t>
            </a:r>
          </a:p>
        </p:txBody>
      </p:sp>
      <p:sp>
        <p:nvSpPr>
          <p:cNvPr id="358403" name="Rectangle 3" descr="Rectangle: Click to edit Master text styles&#10;Second level&#10;Third level&#10;Fourth level&#10;Fifth level"/>
          <p:cNvSpPr>
            <a:spLocks noGrp="1" noChangeArrowheads="1"/>
          </p:cNvSpPr>
          <p:nvPr>
            <p:ph type="body" idx="1"/>
          </p:nvPr>
        </p:nvSpPr>
        <p:spPr/>
        <p:txBody>
          <a:bodyPr/>
          <a:lstStyle/>
          <a:p>
            <a:pPr marL="457200" indent="-457200">
              <a:buFont typeface="Wingdings" pitchFamily="2" charset="2"/>
              <a:buNone/>
            </a:pPr>
            <a:r>
              <a:rPr lang="en-US" altLang="ko-KR"/>
              <a:t>3.  </a:t>
            </a:r>
            <a:r>
              <a:rPr lang="ko-KR" altLang="en-US" sz="2000"/>
              <a:t>성공적인 요청에 대해서 그 요청이 저장이라면</a:t>
            </a:r>
            <a:r>
              <a:rPr lang="en-US" altLang="ko-KR" sz="2000"/>
              <a:t>, </a:t>
            </a:r>
            <a:r>
              <a:rPr lang="ko-KR" altLang="en-US" sz="2000"/>
              <a:t>주소와 자료가 버스를 통해 메모리로 전송되고 만일 그 요청이 인출이라면 해당 싸이클의 종료 시 버스를 통하여 자료가 반환된다</a:t>
            </a:r>
            <a:r>
              <a:rPr lang="en-US" altLang="ko-KR" sz="2000"/>
              <a:t>.</a:t>
            </a:r>
          </a:p>
          <a:p>
            <a:pPr marL="457200" indent="-457200">
              <a:buFont typeface="Wingdings" pitchFamily="2" charset="2"/>
              <a:buNone/>
            </a:pPr>
            <a:endParaRPr lang="en-US" altLang="ko-KR" sz="2000"/>
          </a:p>
          <a:p>
            <a:pPr marL="457200" indent="-457200">
              <a:buFont typeface="Wingdings" pitchFamily="2" charset="2"/>
              <a:buNone/>
            </a:pPr>
            <a:r>
              <a:rPr lang="en-US" altLang="ko-KR" sz="2000"/>
              <a:t>4.   </a:t>
            </a:r>
            <a:r>
              <a:rPr lang="ko-KR" altLang="en-US" sz="2000"/>
              <a:t>버스 싸이클이 끝날 때</a:t>
            </a:r>
            <a:r>
              <a:rPr lang="en-US" altLang="ko-KR" sz="2000"/>
              <a:t>, </a:t>
            </a:r>
            <a:r>
              <a:rPr lang="ko-KR" altLang="en-US" sz="2000"/>
              <a:t>요청들이 성공적으로 완료된 프로세서들은 실행으로 되돌아가고</a:t>
            </a:r>
            <a:r>
              <a:rPr lang="en-US" altLang="ko-KR" sz="2000"/>
              <a:t>, </a:t>
            </a:r>
            <a:r>
              <a:rPr lang="ko-KR" altLang="en-US" sz="2000"/>
              <a:t>이들 요청에 의해 점유된 버스와 모듈은 해제된다</a:t>
            </a:r>
            <a:r>
              <a:rPr lang="en-US" altLang="ko-KR" sz="2000"/>
              <a:t>. </a:t>
            </a:r>
            <a:r>
              <a:rPr lang="ko-KR" altLang="en-US" sz="2000"/>
              <a:t>성공하지 못한 요청은 다음 싸이클의 시작에서 새로운 요청과 함께 재발생된다</a:t>
            </a:r>
            <a:r>
              <a:rPr lang="en-US" altLang="ko-KR" sz="2000"/>
              <a:t>. </a:t>
            </a:r>
          </a:p>
          <a:p>
            <a:pPr marL="457200" indent="-457200">
              <a:buFont typeface="Wingdings" pitchFamily="2" charset="2"/>
              <a:buNone/>
            </a:pPr>
            <a:endParaRPr lang="en-US" altLang="ko-KR" sz="2000"/>
          </a:p>
          <a:p>
            <a:pPr marL="457200" indent="-457200"/>
            <a:r>
              <a:rPr lang="ko-KR" altLang="en-US" sz="2000"/>
              <a:t>목적</a:t>
            </a:r>
            <a:r>
              <a:rPr lang="en-US" altLang="ko-KR" sz="2000"/>
              <a:t>: </a:t>
            </a:r>
            <a:r>
              <a:rPr lang="ko-KR" altLang="en-US" sz="2000"/>
              <a:t>프로세서 성능이 메모리 모듈과 버스에 대한 경쟁에 의해서 얼마나 영향을 받는가를 결정하는 것</a:t>
            </a: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2"/>
          <p:cNvSpPr>
            <a:spLocks noGrp="1" noChangeArrowheads="1"/>
          </p:cNvSpPr>
          <p:nvPr>
            <p:ph type="title"/>
          </p:nvPr>
        </p:nvSpPr>
        <p:spPr/>
        <p:txBody>
          <a:bodyPr/>
          <a:lstStyle/>
          <a:p>
            <a:r>
              <a:rPr lang="en-US" altLang="ko-KR"/>
              <a:t>3. </a:t>
            </a:r>
            <a:r>
              <a:rPr lang="ko-KR" altLang="en-US"/>
              <a:t>근사 분석 모델</a:t>
            </a:r>
          </a:p>
        </p:txBody>
      </p:sp>
      <p:sp>
        <p:nvSpPr>
          <p:cNvPr id="359427" name="Rectangle 3" descr="Rectangle: Click to edit Master text styles&#10;Second level&#10;Third level&#10;Fourth level&#10;Fifth level"/>
          <p:cNvSpPr>
            <a:spLocks noGrp="1" noChangeArrowheads="1"/>
          </p:cNvSpPr>
          <p:nvPr>
            <p:ph type="body" idx="1"/>
          </p:nvPr>
        </p:nvSpPr>
        <p:spPr/>
        <p:txBody>
          <a:bodyPr/>
          <a:lstStyle/>
          <a:p>
            <a:r>
              <a:rPr lang="ko-KR" altLang="en-US"/>
              <a:t>시스템 대역폭</a:t>
            </a:r>
            <a:r>
              <a:rPr lang="en-US" altLang="ko-KR"/>
              <a:t>(BW)</a:t>
            </a:r>
          </a:p>
          <a:p>
            <a:pPr lvl="1"/>
            <a:r>
              <a:rPr lang="ko-KR" altLang="en-US"/>
              <a:t>프로세서와 메모리 사이의 전체 전송률로 단위 시간당 전송의 관점으로 표현</a:t>
            </a:r>
          </a:p>
          <a:p>
            <a:pPr lvl="1"/>
            <a:r>
              <a:rPr lang="ko-KR" altLang="en-US"/>
              <a:t>전송 시간이 </a:t>
            </a:r>
            <a:r>
              <a:rPr lang="en-US" altLang="ko-KR"/>
              <a:t>1</a:t>
            </a:r>
            <a:r>
              <a:rPr lang="ko-KR" altLang="en-US"/>
              <a:t>싸이클이기 때문에 전체 버스 활용은 </a:t>
            </a:r>
            <a:r>
              <a:rPr lang="en-US" altLang="ko-KR"/>
              <a:t>BW</a:t>
            </a:r>
            <a:r>
              <a:rPr lang="ko-KR" altLang="en-US"/>
              <a:t>와 같고 </a:t>
            </a:r>
            <a:r>
              <a:rPr lang="en-US" altLang="ko-KR"/>
              <a:t>BW</a:t>
            </a:r>
            <a:r>
              <a:rPr lang="ko-KR" altLang="en-US"/>
              <a:t>는 종종 사용중인 버스의 평균 수로서 정의</a:t>
            </a:r>
          </a:p>
          <a:p>
            <a:pPr lvl="1"/>
            <a:endParaRPr lang="ko-KR" altLang="en-US"/>
          </a:p>
          <a:p>
            <a:r>
              <a:rPr lang="ko-KR" altLang="en-US" sz="2000"/>
              <a:t>어떤 한 싸이클 동안 발생하는 요청의 확률이 다른 싸이클에서 발생하는 확률과 같고 또 독립적이라 가정하면</a:t>
            </a:r>
            <a:r>
              <a:rPr lang="en-US" altLang="ko-KR" sz="2000"/>
              <a:t>, </a:t>
            </a:r>
            <a:r>
              <a:rPr lang="ko-KR" altLang="en-US" sz="2000"/>
              <a:t>프로세서의 실행간격은 </a:t>
            </a:r>
            <a:r>
              <a:rPr lang="en-US" altLang="ko-KR" sz="2000"/>
              <a:t>Bernoulli </a:t>
            </a:r>
            <a:r>
              <a:rPr lang="ko-KR" altLang="en-US" sz="2000"/>
              <a:t>실행열에 해당</a:t>
            </a:r>
          </a:p>
          <a:p>
            <a:r>
              <a:rPr lang="ko-KR" altLang="en-US" sz="2000"/>
              <a:t>실행간격 평균</a:t>
            </a:r>
            <a:r>
              <a:rPr lang="en-US" altLang="ko-KR" sz="2000"/>
              <a:t>: (1-p)/p</a:t>
            </a:r>
          </a:p>
          <a:p>
            <a:r>
              <a:rPr lang="ko-KR" altLang="en-US" sz="2000"/>
              <a:t>메모리 요청은 메모리에 대해 독립</a:t>
            </a:r>
            <a:r>
              <a:rPr lang="en-US" altLang="ko-KR" sz="2000"/>
              <a:t>, </a:t>
            </a:r>
            <a:r>
              <a:rPr lang="ko-KR" altLang="en-US" sz="2000"/>
              <a:t>일양 분포를 한다고 가정</a:t>
            </a:r>
          </a:p>
          <a:p>
            <a:pPr lvl="1"/>
            <a:endParaRPr lang="ko-KR" altLang="en-US"/>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p:nvPr>
        </p:nvSpPr>
        <p:spPr/>
        <p:txBody>
          <a:bodyPr/>
          <a:lstStyle/>
          <a:p>
            <a:r>
              <a:rPr lang="en-US" altLang="ko-KR"/>
              <a:t>3. </a:t>
            </a:r>
            <a:r>
              <a:rPr lang="ko-KR" altLang="en-US"/>
              <a:t>근사 분석 모델</a:t>
            </a:r>
          </a:p>
        </p:txBody>
      </p:sp>
      <p:sp>
        <p:nvSpPr>
          <p:cNvPr id="360451" name="Rectangle 3" descr="Rectangle: Click to edit Master text styles&#10;Second level&#10;Third level&#10;Fourth level&#10;Fifth level"/>
          <p:cNvSpPr>
            <a:spLocks noGrp="1" noChangeArrowheads="1"/>
          </p:cNvSpPr>
          <p:nvPr>
            <p:ph type="body" idx="1"/>
          </p:nvPr>
        </p:nvSpPr>
        <p:spPr/>
        <p:txBody>
          <a:bodyPr/>
          <a:lstStyle/>
          <a:p>
            <a:r>
              <a:rPr lang="ko-KR" altLang="en-US" sz="2000"/>
              <a:t>프로세서 </a:t>
            </a:r>
            <a:r>
              <a:rPr lang="en-US" altLang="ko-KR" sz="2000"/>
              <a:t>i</a:t>
            </a:r>
            <a:r>
              <a:rPr lang="ko-KR" altLang="en-US" sz="2000"/>
              <a:t>가 메모리 </a:t>
            </a:r>
            <a:r>
              <a:rPr lang="en-US" altLang="ko-KR" sz="2000"/>
              <a:t>j</a:t>
            </a:r>
            <a:r>
              <a:rPr lang="ko-KR" altLang="en-US" sz="2000"/>
              <a:t>를 요청할 확률</a:t>
            </a:r>
            <a:r>
              <a:rPr lang="en-US" altLang="ko-KR" sz="2000"/>
              <a:t>: p/M</a:t>
            </a:r>
          </a:p>
          <a:p>
            <a:r>
              <a:rPr lang="ko-KR" altLang="en-US" sz="2000"/>
              <a:t>프로세서 </a:t>
            </a:r>
            <a:r>
              <a:rPr lang="en-US" altLang="ko-KR" sz="2000"/>
              <a:t>i</a:t>
            </a:r>
            <a:r>
              <a:rPr lang="ko-KR" altLang="en-US" sz="2000"/>
              <a:t>가 메모리 </a:t>
            </a:r>
            <a:r>
              <a:rPr lang="en-US" altLang="ko-KR" sz="2000"/>
              <a:t>j</a:t>
            </a:r>
            <a:r>
              <a:rPr lang="ko-KR" altLang="en-US" sz="2000"/>
              <a:t>를 요청하지 않을 확률</a:t>
            </a:r>
            <a:r>
              <a:rPr lang="en-US" altLang="ko-KR" sz="2000"/>
              <a:t>: 1- p/M</a:t>
            </a:r>
          </a:p>
          <a:p>
            <a:r>
              <a:rPr lang="ko-KR" altLang="en-US" sz="2000"/>
              <a:t>메모리 </a:t>
            </a:r>
            <a:r>
              <a:rPr lang="en-US" altLang="ko-KR" sz="2000"/>
              <a:t>j</a:t>
            </a:r>
            <a:r>
              <a:rPr lang="ko-KR" altLang="en-US" sz="2000"/>
              <a:t>에 적어도 하나의 요청이 있을 확률</a:t>
            </a:r>
          </a:p>
          <a:p>
            <a:endParaRPr lang="ko-KR" altLang="en-US" sz="2000"/>
          </a:p>
          <a:p>
            <a:endParaRPr lang="ko-KR" altLang="en-US" sz="2000"/>
          </a:p>
          <a:p>
            <a:r>
              <a:rPr lang="ko-KR" altLang="en-US" sz="2000"/>
              <a:t>메모리 요청확률이 동일하고 독립적이라고 가정하면</a:t>
            </a:r>
            <a:r>
              <a:rPr lang="en-US" altLang="ko-KR" sz="2000"/>
              <a:t>, M</a:t>
            </a:r>
            <a:r>
              <a:rPr lang="ko-KR" altLang="en-US" sz="2000"/>
              <a:t>개의 메모리 중 </a:t>
            </a:r>
            <a:r>
              <a:rPr lang="en-US" altLang="ko-KR" sz="2000"/>
              <a:t>i</a:t>
            </a:r>
            <a:r>
              <a:rPr lang="ko-KR" altLang="en-US" sz="2000"/>
              <a:t>번째를 요청할 확률 </a:t>
            </a:r>
            <a:r>
              <a:rPr lang="en-US" altLang="ko-KR" sz="2000" i="1"/>
              <a:t>f</a:t>
            </a:r>
            <a:r>
              <a:rPr lang="en-US" altLang="ko-KR" sz="2000"/>
              <a:t>i</a:t>
            </a:r>
            <a:r>
              <a:rPr lang="ko-KR" altLang="en-US" sz="2000"/>
              <a:t>는 이항분포이다</a:t>
            </a:r>
            <a:r>
              <a:rPr lang="en-US" altLang="ko-KR" sz="2000"/>
              <a:t>.</a:t>
            </a:r>
          </a:p>
          <a:p>
            <a:endParaRPr lang="en-US" altLang="ko-KR" sz="2000"/>
          </a:p>
          <a:p>
            <a:endParaRPr lang="en-US" altLang="ko-KR" sz="2000"/>
          </a:p>
          <a:p>
            <a:r>
              <a:rPr lang="ko-KR" altLang="en-US" sz="2000"/>
              <a:t>한 싸이클에서 승인되는 버스 요청의 기대값</a:t>
            </a:r>
          </a:p>
          <a:p>
            <a:endParaRPr lang="ko-KR" altLang="en-US"/>
          </a:p>
          <a:p>
            <a:endParaRPr lang="ko-KR" altLang="en-US"/>
          </a:p>
        </p:txBody>
      </p:sp>
      <p:sp>
        <p:nvSpPr>
          <p:cNvPr id="360452" name="Rectangle 4"/>
          <p:cNvSpPr>
            <a:spLocks noChangeArrowheads="1"/>
          </p:cNvSpPr>
          <p:nvPr/>
        </p:nvSpPr>
        <p:spPr bwMode="auto">
          <a:xfrm>
            <a:off x="3954463" y="3314700"/>
            <a:ext cx="9144000" cy="0"/>
          </a:xfrm>
          <a:prstGeom prst="rect">
            <a:avLst/>
          </a:prstGeom>
          <a:noFill/>
          <a:ln w="9525">
            <a:noFill/>
            <a:miter lim="800000"/>
            <a:headEnd/>
            <a:tailEnd/>
          </a:ln>
          <a:effectLst/>
        </p:spPr>
        <p:txBody>
          <a:bodyPr>
            <a:spAutoFit/>
          </a:bodyPr>
          <a:lstStyle/>
          <a:p>
            <a:endParaRPr lang="en-US"/>
          </a:p>
        </p:txBody>
      </p:sp>
      <p:graphicFrame>
        <p:nvGraphicFramePr>
          <p:cNvPr id="360453" name="Object 5"/>
          <p:cNvGraphicFramePr>
            <a:graphicFrameLocks noChangeAspect="1"/>
          </p:cNvGraphicFramePr>
          <p:nvPr/>
        </p:nvGraphicFramePr>
        <p:xfrm>
          <a:off x="2971800" y="2819400"/>
          <a:ext cx="2286000" cy="422275"/>
        </p:xfrm>
        <a:graphic>
          <a:graphicData uri="http://schemas.openxmlformats.org/presentationml/2006/ole">
            <mc:AlternateContent xmlns:mc="http://schemas.openxmlformats.org/markup-compatibility/2006">
              <mc:Choice xmlns:v="urn:schemas-microsoft-com:vml" Requires="v">
                <p:oleObj spid="_x0000_s360467" r:id="rId3" imgW="1231366" imgH="228501" progId="Equation.3">
                  <p:embed/>
                </p:oleObj>
              </mc:Choice>
              <mc:Fallback>
                <p:oleObj r:id="rId3" imgW="1231366" imgH="228501" progId="Equation.3">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2819400"/>
                        <a:ext cx="2286000" cy="422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0454" name="Rectangle 6"/>
          <p:cNvSpPr>
            <a:spLocks noChangeArrowheads="1"/>
          </p:cNvSpPr>
          <p:nvPr/>
        </p:nvSpPr>
        <p:spPr bwMode="auto">
          <a:xfrm>
            <a:off x="3897313" y="3200400"/>
            <a:ext cx="9144000" cy="0"/>
          </a:xfrm>
          <a:prstGeom prst="rect">
            <a:avLst/>
          </a:prstGeom>
          <a:noFill/>
          <a:ln w="9525">
            <a:noFill/>
            <a:miter lim="800000"/>
            <a:headEnd/>
            <a:tailEnd/>
          </a:ln>
          <a:effectLst/>
        </p:spPr>
        <p:txBody>
          <a:bodyPr>
            <a:spAutoFit/>
          </a:bodyPr>
          <a:lstStyle/>
          <a:p>
            <a:endParaRPr lang="en-US"/>
          </a:p>
        </p:txBody>
      </p:sp>
      <p:graphicFrame>
        <p:nvGraphicFramePr>
          <p:cNvPr id="360455" name="Object 7"/>
          <p:cNvGraphicFramePr>
            <a:graphicFrameLocks noChangeAspect="1"/>
          </p:cNvGraphicFramePr>
          <p:nvPr/>
        </p:nvGraphicFramePr>
        <p:xfrm>
          <a:off x="3124200" y="4191000"/>
          <a:ext cx="1906588" cy="671513"/>
        </p:xfrm>
        <a:graphic>
          <a:graphicData uri="http://schemas.openxmlformats.org/presentationml/2006/ole">
            <mc:AlternateContent xmlns:mc="http://schemas.openxmlformats.org/markup-compatibility/2006">
              <mc:Choice xmlns:v="urn:schemas-microsoft-com:vml" Requires="v">
                <p:oleObj spid="_x0000_s360468" name="Equation" r:id="rId5" imgW="1295280" imgH="457200" progId="Equation.3">
                  <p:embed/>
                </p:oleObj>
              </mc:Choice>
              <mc:Fallback>
                <p:oleObj name="Equation" r:id="rId5" imgW="1295280" imgH="457200" progId="Equation.3">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4200" y="4191000"/>
                        <a:ext cx="1906588" cy="671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0456" name="Rectangle 8"/>
          <p:cNvSpPr>
            <a:spLocks noChangeArrowheads="1"/>
          </p:cNvSpPr>
          <p:nvPr/>
        </p:nvSpPr>
        <p:spPr bwMode="auto">
          <a:xfrm>
            <a:off x="3821113" y="3211513"/>
            <a:ext cx="9144000" cy="0"/>
          </a:xfrm>
          <a:prstGeom prst="rect">
            <a:avLst/>
          </a:prstGeom>
          <a:noFill/>
          <a:ln w="9525">
            <a:noFill/>
            <a:miter lim="800000"/>
            <a:headEnd/>
            <a:tailEnd/>
          </a:ln>
          <a:effectLst/>
        </p:spPr>
        <p:txBody>
          <a:bodyPr>
            <a:spAutoFit/>
          </a:bodyPr>
          <a:lstStyle/>
          <a:p>
            <a:endParaRPr lang="en-US"/>
          </a:p>
        </p:txBody>
      </p:sp>
      <p:graphicFrame>
        <p:nvGraphicFramePr>
          <p:cNvPr id="360457" name="Object 9"/>
          <p:cNvGraphicFramePr>
            <a:graphicFrameLocks noChangeAspect="1"/>
          </p:cNvGraphicFramePr>
          <p:nvPr/>
        </p:nvGraphicFramePr>
        <p:xfrm>
          <a:off x="3097213" y="5356225"/>
          <a:ext cx="2262187" cy="684213"/>
        </p:xfrm>
        <a:graphic>
          <a:graphicData uri="http://schemas.openxmlformats.org/presentationml/2006/ole">
            <mc:AlternateContent xmlns:mc="http://schemas.openxmlformats.org/markup-compatibility/2006">
              <mc:Choice xmlns:v="urn:schemas-microsoft-com:vml" Requires="v">
                <p:oleObj spid="_x0000_s360469" name="Equation" r:id="rId7" imgW="1434960" imgH="431640" progId="Equation.3">
                  <p:embed/>
                </p:oleObj>
              </mc:Choice>
              <mc:Fallback>
                <p:oleObj name="Equation" r:id="rId7" imgW="1434960" imgH="431640" progId="Equation.3">
                  <p:embed/>
                  <p:pic>
                    <p:nvPicPr>
                      <p:cNvPr id="0"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97213" y="5356225"/>
                        <a:ext cx="2262187" cy="684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0458" name="Text Box 10"/>
          <p:cNvSpPr txBox="1">
            <a:spLocks noChangeArrowheads="1"/>
          </p:cNvSpPr>
          <p:nvPr/>
        </p:nvSpPr>
        <p:spPr bwMode="auto">
          <a:xfrm>
            <a:off x="6215063" y="2825750"/>
            <a:ext cx="984250" cy="396875"/>
          </a:xfrm>
          <a:prstGeom prst="rect">
            <a:avLst/>
          </a:prstGeom>
          <a:noFill/>
          <a:ln w="9525">
            <a:noFill/>
            <a:miter lim="800000"/>
            <a:headEnd/>
            <a:tailEnd/>
          </a:ln>
          <a:effectLst/>
        </p:spPr>
        <p:txBody>
          <a:bodyPr wrap="none">
            <a:spAutoFit/>
          </a:bodyPr>
          <a:lstStyle/>
          <a:p>
            <a:pPr algn="ctr"/>
            <a:r>
              <a:rPr lang="en-US" altLang="ko-KR" sz="2000"/>
              <a:t>(</a:t>
            </a:r>
            <a:r>
              <a:rPr lang="ko-KR" altLang="en-US" sz="2000"/>
              <a:t>식</a:t>
            </a:r>
            <a:r>
              <a:rPr lang="en-US" altLang="ko-KR" sz="2000"/>
              <a:t>5.1)</a:t>
            </a:r>
          </a:p>
        </p:txBody>
      </p:sp>
      <p:sp>
        <p:nvSpPr>
          <p:cNvPr id="360459" name="Text Box 11"/>
          <p:cNvSpPr txBox="1">
            <a:spLocks noChangeArrowheads="1"/>
          </p:cNvSpPr>
          <p:nvPr/>
        </p:nvSpPr>
        <p:spPr bwMode="auto">
          <a:xfrm>
            <a:off x="6248400" y="4343400"/>
            <a:ext cx="984250" cy="396875"/>
          </a:xfrm>
          <a:prstGeom prst="rect">
            <a:avLst/>
          </a:prstGeom>
          <a:noFill/>
          <a:ln w="9525">
            <a:noFill/>
            <a:miter lim="800000"/>
            <a:headEnd/>
            <a:tailEnd/>
          </a:ln>
          <a:effectLst/>
        </p:spPr>
        <p:txBody>
          <a:bodyPr wrap="none">
            <a:spAutoFit/>
          </a:bodyPr>
          <a:lstStyle/>
          <a:p>
            <a:pPr algn="ctr"/>
            <a:r>
              <a:rPr lang="en-US" altLang="ko-KR" sz="2000"/>
              <a:t>(</a:t>
            </a:r>
            <a:r>
              <a:rPr lang="ko-KR" altLang="en-US" sz="2000"/>
              <a:t>식</a:t>
            </a:r>
            <a:r>
              <a:rPr lang="en-US" altLang="ko-KR" sz="2000"/>
              <a:t>5.2)</a:t>
            </a:r>
          </a:p>
        </p:txBody>
      </p:sp>
      <p:sp>
        <p:nvSpPr>
          <p:cNvPr id="360460" name="Text Box 12"/>
          <p:cNvSpPr txBox="1">
            <a:spLocks noChangeArrowheads="1"/>
          </p:cNvSpPr>
          <p:nvPr/>
        </p:nvSpPr>
        <p:spPr bwMode="auto">
          <a:xfrm>
            <a:off x="6248400" y="5486400"/>
            <a:ext cx="984250" cy="396875"/>
          </a:xfrm>
          <a:prstGeom prst="rect">
            <a:avLst/>
          </a:prstGeom>
          <a:noFill/>
          <a:ln w="9525">
            <a:noFill/>
            <a:miter lim="800000"/>
            <a:headEnd/>
            <a:tailEnd/>
          </a:ln>
          <a:effectLst/>
        </p:spPr>
        <p:txBody>
          <a:bodyPr wrap="none">
            <a:spAutoFit/>
          </a:bodyPr>
          <a:lstStyle/>
          <a:p>
            <a:pPr algn="ctr"/>
            <a:r>
              <a:rPr lang="en-US" altLang="ko-KR" sz="2000"/>
              <a:t>(</a:t>
            </a:r>
            <a:r>
              <a:rPr lang="ko-KR" altLang="en-US" sz="2000"/>
              <a:t>식</a:t>
            </a:r>
            <a:r>
              <a:rPr lang="en-US" altLang="ko-KR" sz="2000"/>
              <a:t>5.3)</a:t>
            </a: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p:txBody>
          <a:bodyPr/>
          <a:lstStyle/>
          <a:p>
            <a:r>
              <a:rPr lang="en-US" altLang="ko-KR"/>
              <a:t>3. </a:t>
            </a:r>
            <a:r>
              <a:rPr lang="ko-KR" altLang="en-US"/>
              <a:t>근사 분석 모델</a:t>
            </a:r>
          </a:p>
        </p:txBody>
      </p:sp>
      <p:sp>
        <p:nvSpPr>
          <p:cNvPr id="361475" name="Rectangle 3" descr="Rectangle: Click to edit Master text styles&#10;Second level&#10;Third level&#10;Fourth level&#10;Fifth level"/>
          <p:cNvSpPr>
            <a:spLocks noGrp="1" noChangeArrowheads="1"/>
          </p:cNvSpPr>
          <p:nvPr>
            <p:ph type="body" idx="1"/>
          </p:nvPr>
        </p:nvSpPr>
        <p:spPr>
          <a:xfrm>
            <a:off x="838200" y="1447800"/>
            <a:ext cx="7772400" cy="1524000"/>
          </a:xfrm>
        </p:spPr>
        <p:txBody>
          <a:bodyPr/>
          <a:lstStyle/>
          <a:p>
            <a:r>
              <a:rPr lang="ko-KR" altLang="en-US" sz="2000"/>
              <a:t>추정한 대역폭은 요청이 재발생되지 않는 싸이클에만 적용</a:t>
            </a:r>
          </a:p>
          <a:p>
            <a:r>
              <a:rPr lang="ko-KR" altLang="en-US" sz="2000"/>
              <a:t>프로세서당 평균 요청률</a:t>
            </a:r>
            <a:r>
              <a:rPr lang="en-US" altLang="ko-KR" sz="2000"/>
              <a:t>(</a:t>
            </a:r>
            <a:r>
              <a:rPr lang="ko-KR" altLang="en-US" sz="2000"/>
              <a:t>비 적즁률</a:t>
            </a:r>
            <a:r>
              <a:rPr lang="en-US" altLang="ko-KR" sz="2000"/>
              <a:t>): p, </a:t>
            </a:r>
            <a:r>
              <a:rPr lang="ko-KR" altLang="en-US" sz="2000"/>
              <a:t>전체 요청률</a:t>
            </a:r>
            <a:r>
              <a:rPr lang="en-US" altLang="ko-KR" sz="2000"/>
              <a:t>: Np</a:t>
            </a:r>
          </a:p>
          <a:p>
            <a:r>
              <a:rPr lang="ko-KR" altLang="en-US" sz="2000"/>
              <a:t>일반적인 경우에 모든 싸이클을 고려해 보면 프로세서당 요청률 </a:t>
            </a:r>
            <a:r>
              <a:rPr lang="en-US" altLang="ko-KR" sz="2000"/>
              <a:t>r</a:t>
            </a:r>
            <a:r>
              <a:rPr lang="ko-KR" altLang="en-US" sz="2000"/>
              <a:t>은 비 적중률보다 크다</a:t>
            </a:r>
            <a:r>
              <a:rPr lang="en-US" altLang="ko-KR" sz="2000"/>
              <a:t>.</a:t>
            </a:r>
          </a:p>
        </p:txBody>
      </p:sp>
      <p:grpSp>
        <p:nvGrpSpPr>
          <p:cNvPr id="361476" name="Group 4"/>
          <p:cNvGrpSpPr>
            <a:grpSpLocks/>
          </p:cNvGrpSpPr>
          <p:nvPr/>
        </p:nvGrpSpPr>
        <p:grpSpPr bwMode="auto">
          <a:xfrm>
            <a:off x="1447800" y="3276600"/>
            <a:ext cx="6427788" cy="2432050"/>
            <a:chOff x="672" y="1022"/>
            <a:chExt cx="4049" cy="1532"/>
          </a:xfrm>
        </p:grpSpPr>
        <p:grpSp>
          <p:nvGrpSpPr>
            <p:cNvPr id="361477" name="Group 5"/>
            <p:cNvGrpSpPr>
              <a:grpSpLocks/>
            </p:cNvGrpSpPr>
            <p:nvPr/>
          </p:nvGrpSpPr>
          <p:grpSpPr bwMode="auto">
            <a:xfrm>
              <a:off x="672" y="1296"/>
              <a:ext cx="3840" cy="144"/>
              <a:chOff x="672" y="1296"/>
              <a:chExt cx="3840" cy="144"/>
            </a:xfrm>
          </p:grpSpPr>
          <p:sp>
            <p:nvSpPr>
              <p:cNvPr id="361478" name="Rectangle 6"/>
              <p:cNvSpPr>
                <a:spLocks noChangeArrowheads="1"/>
              </p:cNvSpPr>
              <p:nvPr/>
            </p:nvSpPr>
            <p:spPr bwMode="auto">
              <a:xfrm>
                <a:off x="672" y="1296"/>
                <a:ext cx="480" cy="144"/>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361479" name="Rectangle 7"/>
              <p:cNvSpPr>
                <a:spLocks noChangeArrowheads="1"/>
              </p:cNvSpPr>
              <p:nvPr/>
            </p:nvSpPr>
            <p:spPr bwMode="auto">
              <a:xfrm>
                <a:off x="1152" y="1296"/>
                <a:ext cx="480" cy="144"/>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361480" name="Rectangle 8"/>
              <p:cNvSpPr>
                <a:spLocks noChangeArrowheads="1"/>
              </p:cNvSpPr>
              <p:nvPr/>
            </p:nvSpPr>
            <p:spPr bwMode="auto">
              <a:xfrm>
                <a:off x="1632" y="1296"/>
                <a:ext cx="480" cy="144"/>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361481" name="Rectangle 9"/>
              <p:cNvSpPr>
                <a:spLocks noChangeArrowheads="1"/>
              </p:cNvSpPr>
              <p:nvPr/>
            </p:nvSpPr>
            <p:spPr bwMode="auto">
              <a:xfrm>
                <a:off x="2112" y="1296"/>
                <a:ext cx="480" cy="144"/>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361482" name="Rectangle 10"/>
              <p:cNvSpPr>
                <a:spLocks noChangeArrowheads="1"/>
              </p:cNvSpPr>
              <p:nvPr/>
            </p:nvSpPr>
            <p:spPr bwMode="auto">
              <a:xfrm>
                <a:off x="4032" y="1296"/>
                <a:ext cx="480" cy="144"/>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361483" name="Line 11"/>
              <p:cNvSpPr>
                <a:spLocks noChangeShapeType="1"/>
              </p:cNvSpPr>
              <p:nvPr/>
            </p:nvSpPr>
            <p:spPr bwMode="auto">
              <a:xfrm>
                <a:off x="2592" y="1344"/>
                <a:ext cx="1440" cy="0"/>
              </a:xfrm>
              <a:prstGeom prst="line">
                <a:avLst/>
              </a:prstGeom>
              <a:noFill/>
              <a:ln w="9525">
                <a:solidFill>
                  <a:schemeClr val="tx1"/>
                </a:solidFill>
                <a:prstDash val="sysDot"/>
                <a:round/>
                <a:headEnd/>
                <a:tailEnd/>
              </a:ln>
              <a:effectLst/>
            </p:spPr>
            <p:txBody>
              <a:bodyPr wrap="none"/>
              <a:lstStyle/>
              <a:p>
                <a:endParaRPr lang="en-US"/>
              </a:p>
            </p:txBody>
          </p:sp>
          <p:sp>
            <p:nvSpPr>
              <p:cNvPr id="361484" name="Line 12"/>
              <p:cNvSpPr>
                <a:spLocks noChangeShapeType="1"/>
              </p:cNvSpPr>
              <p:nvPr/>
            </p:nvSpPr>
            <p:spPr bwMode="auto">
              <a:xfrm>
                <a:off x="3072" y="1296"/>
                <a:ext cx="0" cy="144"/>
              </a:xfrm>
              <a:prstGeom prst="line">
                <a:avLst/>
              </a:prstGeom>
              <a:noFill/>
              <a:ln w="9525">
                <a:solidFill>
                  <a:schemeClr val="tx1"/>
                </a:solidFill>
                <a:prstDash val="sysDot"/>
                <a:round/>
                <a:headEnd/>
                <a:tailEnd/>
              </a:ln>
              <a:effectLst/>
            </p:spPr>
            <p:txBody>
              <a:bodyPr wrap="none"/>
              <a:lstStyle/>
              <a:p>
                <a:endParaRPr lang="en-US"/>
              </a:p>
            </p:txBody>
          </p:sp>
          <p:sp>
            <p:nvSpPr>
              <p:cNvPr id="361485" name="Line 13"/>
              <p:cNvSpPr>
                <a:spLocks noChangeShapeType="1"/>
              </p:cNvSpPr>
              <p:nvPr/>
            </p:nvSpPr>
            <p:spPr bwMode="auto">
              <a:xfrm>
                <a:off x="3552" y="1296"/>
                <a:ext cx="0" cy="144"/>
              </a:xfrm>
              <a:prstGeom prst="line">
                <a:avLst/>
              </a:prstGeom>
              <a:noFill/>
              <a:ln w="9525">
                <a:solidFill>
                  <a:schemeClr val="tx1"/>
                </a:solidFill>
                <a:prstDash val="sysDot"/>
                <a:round/>
                <a:headEnd/>
                <a:tailEnd/>
              </a:ln>
              <a:effectLst/>
            </p:spPr>
            <p:txBody>
              <a:bodyPr wrap="none"/>
              <a:lstStyle/>
              <a:p>
                <a:endParaRPr lang="en-US"/>
              </a:p>
            </p:txBody>
          </p:sp>
        </p:grpSp>
        <p:sp>
          <p:nvSpPr>
            <p:cNvPr id="361486" name="Text Box 14"/>
            <p:cNvSpPr txBox="1">
              <a:spLocks noChangeArrowheads="1"/>
            </p:cNvSpPr>
            <p:nvPr/>
          </p:nvSpPr>
          <p:spPr bwMode="auto">
            <a:xfrm>
              <a:off x="1238" y="1022"/>
              <a:ext cx="404" cy="231"/>
            </a:xfrm>
            <a:prstGeom prst="rect">
              <a:avLst/>
            </a:prstGeom>
            <a:noFill/>
            <a:ln w="9525">
              <a:noFill/>
              <a:miter lim="800000"/>
              <a:headEnd/>
              <a:tailEnd/>
            </a:ln>
            <a:effectLst/>
          </p:spPr>
          <p:txBody>
            <a:bodyPr wrap="none">
              <a:spAutoFit/>
            </a:bodyPr>
            <a:lstStyle/>
            <a:p>
              <a:r>
                <a:rPr lang="ko-KR" altLang="en-US" sz="1800"/>
                <a:t>실행</a:t>
              </a:r>
            </a:p>
          </p:txBody>
        </p:sp>
        <p:sp>
          <p:nvSpPr>
            <p:cNvPr id="361487" name="Text Box 15"/>
            <p:cNvSpPr txBox="1">
              <a:spLocks noChangeArrowheads="1"/>
            </p:cNvSpPr>
            <p:nvPr/>
          </p:nvSpPr>
          <p:spPr bwMode="auto">
            <a:xfrm>
              <a:off x="2736" y="1055"/>
              <a:ext cx="881" cy="231"/>
            </a:xfrm>
            <a:prstGeom prst="rect">
              <a:avLst/>
            </a:prstGeom>
            <a:noFill/>
            <a:ln w="9525">
              <a:noFill/>
              <a:miter lim="800000"/>
              <a:headEnd/>
              <a:tailEnd/>
            </a:ln>
            <a:effectLst/>
          </p:spPr>
          <p:txBody>
            <a:bodyPr wrap="none">
              <a:spAutoFit/>
            </a:bodyPr>
            <a:lstStyle/>
            <a:p>
              <a:r>
                <a:rPr lang="ko-KR" altLang="en-US" sz="1800"/>
                <a:t>블럭된 요청</a:t>
              </a:r>
            </a:p>
          </p:txBody>
        </p:sp>
        <p:sp>
          <p:nvSpPr>
            <p:cNvPr id="361488" name="Text Box 16"/>
            <p:cNvSpPr txBox="1">
              <a:spLocks noChangeArrowheads="1"/>
            </p:cNvSpPr>
            <p:nvPr/>
          </p:nvSpPr>
          <p:spPr bwMode="auto">
            <a:xfrm>
              <a:off x="3840" y="1056"/>
              <a:ext cx="881" cy="231"/>
            </a:xfrm>
            <a:prstGeom prst="rect">
              <a:avLst/>
            </a:prstGeom>
            <a:noFill/>
            <a:ln w="9525">
              <a:noFill/>
              <a:miter lim="800000"/>
              <a:headEnd/>
              <a:tailEnd/>
            </a:ln>
            <a:effectLst/>
          </p:spPr>
          <p:txBody>
            <a:bodyPr wrap="none">
              <a:spAutoFit/>
            </a:bodyPr>
            <a:lstStyle/>
            <a:p>
              <a:r>
                <a:rPr lang="ko-KR" altLang="en-US" sz="1800"/>
                <a:t>승인된 요청</a:t>
              </a:r>
            </a:p>
          </p:txBody>
        </p:sp>
        <p:sp>
          <p:nvSpPr>
            <p:cNvPr id="361489" name="Line 17"/>
            <p:cNvSpPr>
              <a:spLocks noChangeShapeType="1"/>
            </p:cNvSpPr>
            <p:nvPr/>
          </p:nvSpPr>
          <p:spPr bwMode="auto">
            <a:xfrm>
              <a:off x="672" y="1632"/>
              <a:ext cx="0" cy="192"/>
            </a:xfrm>
            <a:prstGeom prst="line">
              <a:avLst/>
            </a:prstGeom>
            <a:noFill/>
            <a:ln w="9525">
              <a:solidFill>
                <a:schemeClr val="tx1"/>
              </a:solidFill>
              <a:round/>
              <a:headEnd/>
              <a:tailEnd/>
            </a:ln>
            <a:effectLst/>
          </p:spPr>
          <p:txBody>
            <a:bodyPr wrap="none"/>
            <a:lstStyle/>
            <a:p>
              <a:endParaRPr lang="en-US"/>
            </a:p>
          </p:txBody>
        </p:sp>
        <p:sp>
          <p:nvSpPr>
            <p:cNvPr id="361490" name="Line 18"/>
            <p:cNvSpPr>
              <a:spLocks noChangeShapeType="1"/>
            </p:cNvSpPr>
            <p:nvPr/>
          </p:nvSpPr>
          <p:spPr bwMode="auto">
            <a:xfrm>
              <a:off x="2592" y="1584"/>
              <a:ext cx="0" cy="192"/>
            </a:xfrm>
            <a:prstGeom prst="line">
              <a:avLst/>
            </a:prstGeom>
            <a:noFill/>
            <a:ln w="9525">
              <a:solidFill>
                <a:schemeClr val="tx1"/>
              </a:solidFill>
              <a:round/>
              <a:headEnd/>
              <a:tailEnd/>
            </a:ln>
            <a:effectLst/>
          </p:spPr>
          <p:txBody>
            <a:bodyPr wrap="none"/>
            <a:lstStyle/>
            <a:p>
              <a:endParaRPr lang="en-US"/>
            </a:p>
          </p:txBody>
        </p:sp>
        <p:sp>
          <p:nvSpPr>
            <p:cNvPr id="361491" name="Line 19"/>
            <p:cNvSpPr>
              <a:spLocks noChangeShapeType="1"/>
            </p:cNvSpPr>
            <p:nvPr/>
          </p:nvSpPr>
          <p:spPr bwMode="auto">
            <a:xfrm>
              <a:off x="4032" y="1584"/>
              <a:ext cx="0" cy="240"/>
            </a:xfrm>
            <a:prstGeom prst="line">
              <a:avLst/>
            </a:prstGeom>
            <a:noFill/>
            <a:ln w="9525">
              <a:solidFill>
                <a:schemeClr val="tx1"/>
              </a:solidFill>
              <a:round/>
              <a:headEnd/>
              <a:tailEnd/>
            </a:ln>
            <a:effectLst/>
          </p:spPr>
          <p:txBody>
            <a:bodyPr wrap="none"/>
            <a:lstStyle/>
            <a:p>
              <a:endParaRPr lang="en-US"/>
            </a:p>
          </p:txBody>
        </p:sp>
        <p:sp>
          <p:nvSpPr>
            <p:cNvPr id="361492" name="Line 20"/>
            <p:cNvSpPr>
              <a:spLocks noChangeShapeType="1"/>
            </p:cNvSpPr>
            <p:nvPr/>
          </p:nvSpPr>
          <p:spPr bwMode="auto">
            <a:xfrm>
              <a:off x="4512" y="1584"/>
              <a:ext cx="0" cy="240"/>
            </a:xfrm>
            <a:prstGeom prst="line">
              <a:avLst/>
            </a:prstGeom>
            <a:noFill/>
            <a:ln w="9525">
              <a:solidFill>
                <a:schemeClr val="tx1"/>
              </a:solidFill>
              <a:round/>
              <a:headEnd/>
              <a:tailEnd/>
            </a:ln>
            <a:effectLst/>
          </p:spPr>
          <p:txBody>
            <a:bodyPr wrap="none"/>
            <a:lstStyle/>
            <a:p>
              <a:endParaRPr lang="en-US"/>
            </a:p>
          </p:txBody>
        </p:sp>
        <p:sp>
          <p:nvSpPr>
            <p:cNvPr id="361493" name="Line 21"/>
            <p:cNvSpPr>
              <a:spLocks noChangeShapeType="1"/>
            </p:cNvSpPr>
            <p:nvPr/>
          </p:nvSpPr>
          <p:spPr bwMode="auto">
            <a:xfrm>
              <a:off x="672" y="1728"/>
              <a:ext cx="1920" cy="0"/>
            </a:xfrm>
            <a:prstGeom prst="line">
              <a:avLst/>
            </a:prstGeom>
            <a:noFill/>
            <a:ln w="9525">
              <a:solidFill>
                <a:schemeClr val="tx1"/>
              </a:solidFill>
              <a:round/>
              <a:headEnd type="triangle" w="med" len="med"/>
              <a:tailEnd type="triangle" w="med" len="med"/>
            </a:ln>
            <a:effectLst/>
          </p:spPr>
          <p:txBody>
            <a:bodyPr wrap="none"/>
            <a:lstStyle/>
            <a:p>
              <a:endParaRPr lang="en-US"/>
            </a:p>
          </p:txBody>
        </p:sp>
        <p:sp>
          <p:nvSpPr>
            <p:cNvPr id="361494" name="Line 22"/>
            <p:cNvSpPr>
              <a:spLocks noChangeShapeType="1"/>
            </p:cNvSpPr>
            <p:nvPr/>
          </p:nvSpPr>
          <p:spPr bwMode="auto">
            <a:xfrm>
              <a:off x="2592" y="1728"/>
              <a:ext cx="1440" cy="0"/>
            </a:xfrm>
            <a:prstGeom prst="line">
              <a:avLst/>
            </a:prstGeom>
            <a:noFill/>
            <a:ln w="9525">
              <a:solidFill>
                <a:schemeClr val="tx1"/>
              </a:solidFill>
              <a:round/>
              <a:headEnd type="triangle" w="med" len="med"/>
              <a:tailEnd type="triangle" w="med" len="med"/>
            </a:ln>
            <a:effectLst/>
          </p:spPr>
          <p:txBody>
            <a:bodyPr wrap="none"/>
            <a:lstStyle/>
            <a:p>
              <a:endParaRPr lang="en-US"/>
            </a:p>
          </p:txBody>
        </p:sp>
        <p:sp>
          <p:nvSpPr>
            <p:cNvPr id="361495" name="Line 23"/>
            <p:cNvSpPr>
              <a:spLocks noChangeShapeType="1"/>
            </p:cNvSpPr>
            <p:nvPr/>
          </p:nvSpPr>
          <p:spPr bwMode="auto">
            <a:xfrm>
              <a:off x="4032" y="1728"/>
              <a:ext cx="480" cy="0"/>
            </a:xfrm>
            <a:prstGeom prst="line">
              <a:avLst/>
            </a:prstGeom>
            <a:noFill/>
            <a:ln w="9525">
              <a:solidFill>
                <a:schemeClr val="tx1"/>
              </a:solidFill>
              <a:round/>
              <a:headEnd type="triangle" w="med" len="med"/>
              <a:tailEnd type="triangle" w="med" len="med"/>
            </a:ln>
            <a:effectLst/>
          </p:spPr>
          <p:txBody>
            <a:bodyPr wrap="none"/>
            <a:lstStyle/>
            <a:p>
              <a:endParaRPr lang="en-US"/>
            </a:p>
          </p:txBody>
        </p:sp>
        <p:sp>
          <p:nvSpPr>
            <p:cNvPr id="361496" name="Text Box 24"/>
            <p:cNvSpPr txBox="1">
              <a:spLocks noChangeArrowheads="1"/>
            </p:cNvSpPr>
            <p:nvPr/>
          </p:nvSpPr>
          <p:spPr bwMode="auto">
            <a:xfrm>
              <a:off x="1430" y="1508"/>
              <a:ext cx="187" cy="231"/>
            </a:xfrm>
            <a:prstGeom prst="rect">
              <a:avLst/>
            </a:prstGeom>
            <a:noFill/>
            <a:ln w="9525">
              <a:noFill/>
              <a:miter lim="800000"/>
              <a:headEnd/>
              <a:tailEnd/>
            </a:ln>
            <a:effectLst/>
          </p:spPr>
          <p:txBody>
            <a:bodyPr wrap="none">
              <a:spAutoFit/>
            </a:bodyPr>
            <a:lstStyle/>
            <a:p>
              <a:r>
                <a:rPr lang="en-US" altLang="ko-KR" sz="1800"/>
                <a:t>x</a:t>
              </a:r>
            </a:p>
          </p:txBody>
        </p:sp>
        <p:sp>
          <p:nvSpPr>
            <p:cNvPr id="361497" name="Text Box 25"/>
            <p:cNvSpPr txBox="1">
              <a:spLocks noChangeArrowheads="1"/>
            </p:cNvSpPr>
            <p:nvPr/>
          </p:nvSpPr>
          <p:spPr bwMode="auto">
            <a:xfrm>
              <a:off x="3110" y="1508"/>
              <a:ext cx="196" cy="231"/>
            </a:xfrm>
            <a:prstGeom prst="rect">
              <a:avLst/>
            </a:prstGeom>
            <a:noFill/>
            <a:ln w="9525">
              <a:noFill/>
              <a:miter lim="800000"/>
              <a:headEnd/>
              <a:tailEnd/>
            </a:ln>
            <a:effectLst/>
          </p:spPr>
          <p:txBody>
            <a:bodyPr wrap="none">
              <a:spAutoFit/>
            </a:bodyPr>
            <a:lstStyle/>
            <a:p>
              <a:r>
                <a:rPr lang="en-US" altLang="ko-KR" sz="1800"/>
                <a:t>b</a:t>
              </a:r>
            </a:p>
          </p:txBody>
        </p:sp>
        <p:sp>
          <p:nvSpPr>
            <p:cNvPr id="361498" name="Text Box 26"/>
            <p:cNvSpPr txBox="1">
              <a:spLocks noChangeArrowheads="1"/>
            </p:cNvSpPr>
            <p:nvPr/>
          </p:nvSpPr>
          <p:spPr bwMode="auto">
            <a:xfrm>
              <a:off x="4166" y="1508"/>
              <a:ext cx="195" cy="231"/>
            </a:xfrm>
            <a:prstGeom prst="rect">
              <a:avLst/>
            </a:prstGeom>
            <a:noFill/>
            <a:ln w="9525">
              <a:noFill/>
              <a:miter lim="800000"/>
              <a:headEnd/>
              <a:tailEnd/>
            </a:ln>
            <a:effectLst/>
          </p:spPr>
          <p:txBody>
            <a:bodyPr wrap="none">
              <a:spAutoFit/>
            </a:bodyPr>
            <a:lstStyle/>
            <a:p>
              <a:r>
                <a:rPr lang="en-US" altLang="ko-KR" sz="1800"/>
                <a:t>1</a:t>
              </a:r>
            </a:p>
          </p:txBody>
        </p:sp>
        <p:sp>
          <p:nvSpPr>
            <p:cNvPr id="361499" name="Line 27"/>
            <p:cNvSpPr>
              <a:spLocks noChangeShapeType="1"/>
            </p:cNvSpPr>
            <p:nvPr/>
          </p:nvSpPr>
          <p:spPr bwMode="auto">
            <a:xfrm>
              <a:off x="672" y="2064"/>
              <a:ext cx="0" cy="192"/>
            </a:xfrm>
            <a:prstGeom prst="line">
              <a:avLst/>
            </a:prstGeom>
            <a:noFill/>
            <a:ln w="9525">
              <a:solidFill>
                <a:schemeClr val="tx1"/>
              </a:solidFill>
              <a:round/>
              <a:headEnd/>
              <a:tailEnd/>
            </a:ln>
            <a:effectLst/>
          </p:spPr>
          <p:txBody>
            <a:bodyPr wrap="none"/>
            <a:lstStyle/>
            <a:p>
              <a:endParaRPr lang="en-US"/>
            </a:p>
          </p:txBody>
        </p:sp>
        <p:sp>
          <p:nvSpPr>
            <p:cNvPr id="361500" name="Line 28"/>
            <p:cNvSpPr>
              <a:spLocks noChangeShapeType="1"/>
            </p:cNvSpPr>
            <p:nvPr/>
          </p:nvSpPr>
          <p:spPr bwMode="auto">
            <a:xfrm>
              <a:off x="4512" y="2064"/>
              <a:ext cx="0" cy="192"/>
            </a:xfrm>
            <a:prstGeom prst="line">
              <a:avLst/>
            </a:prstGeom>
            <a:noFill/>
            <a:ln w="9525">
              <a:solidFill>
                <a:schemeClr val="tx1"/>
              </a:solidFill>
              <a:round/>
              <a:headEnd/>
              <a:tailEnd/>
            </a:ln>
            <a:effectLst/>
          </p:spPr>
          <p:txBody>
            <a:bodyPr wrap="none"/>
            <a:lstStyle/>
            <a:p>
              <a:endParaRPr lang="en-US"/>
            </a:p>
          </p:txBody>
        </p:sp>
        <p:sp>
          <p:nvSpPr>
            <p:cNvPr id="361501" name="Line 29"/>
            <p:cNvSpPr>
              <a:spLocks noChangeShapeType="1"/>
            </p:cNvSpPr>
            <p:nvPr/>
          </p:nvSpPr>
          <p:spPr bwMode="auto">
            <a:xfrm>
              <a:off x="672" y="2160"/>
              <a:ext cx="3840" cy="0"/>
            </a:xfrm>
            <a:prstGeom prst="line">
              <a:avLst/>
            </a:prstGeom>
            <a:noFill/>
            <a:ln w="9525">
              <a:solidFill>
                <a:schemeClr val="tx1"/>
              </a:solidFill>
              <a:round/>
              <a:headEnd type="triangle" w="med" len="med"/>
              <a:tailEnd type="triangle" w="med" len="med"/>
            </a:ln>
            <a:effectLst/>
          </p:spPr>
          <p:txBody>
            <a:bodyPr wrap="none"/>
            <a:lstStyle/>
            <a:p>
              <a:endParaRPr lang="en-US"/>
            </a:p>
          </p:txBody>
        </p:sp>
        <p:sp>
          <p:nvSpPr>
            <p:cNvPr id="361502" name="Text Box 30"/>
            <p:cNvSpPr txBox="1">
              <a:spLocks noChangeArrowheads="1"/>
            </p:cNvSpPr>
            <p:nvPr/>
          </p:nvSpPr>
          <p:spPr bwMode="auto">
            <a:xfrm>
              <a:off x="2486" y="1924"/>
              <a:ext cx="209" cy="250"/>
            </a:xfrm>
            <a:prstGeom prst="rect">
              <a:avLst/>
            </a:prstGeom>
            <a:noFill/>
            <a:ln w="9525">
              <a:noFill/>
              <a:miter lim="800000"/>
              <a:headEnd/>
              <a:tailEnd/>
            </a:ln>
            <a:effectLst/>
          </p:spPr>
          <p:txBody>
            <a:bodyPr wrap="none">
              <a:spAutoFit/>
            </a:bodyPr>
            <a:lstStyle/>
            <a:p>
              <a:r>
                <a:rPr lang="en-US" altLang="ko-KR" sz="2000"/>
                <a:t>T</a:t>
              </a:r>
            </a:p>
          </p:txBody>
        </p:sp>
        <p:sp>
          <p:nvSpPr>
            <p:cNvPr id="361503" name="Text Box 31"/>
            <p:cNvSpPr txBox="1">
              <a:spLocks noChangeArrowheads="1"/>
            </p:cNvSpPr>
            <p:nvPr/>
          </p:nvSpPr>
          <p:spPr bwMode="auto">
            <a:xfrm>
              <a:off x="1446" y="2304"/>
              <a:ext cx="2346" cy="250"/>
            </a:xfrm>
            <a:prstGeom prst="rect">
              <a:avLst/>
            </a:prstGeom>
            <a:noFill/>
            <a:ln w="9525">
              <a:noFill/>
              <a:miter lim="800000"/>
              <a:headEnd/>
              <a:tailEnd/>
            </a:ln>
            <a:effectLst/>
          </p:spPr>
          <p:txBody>
            <a:bodyPr wrap="none">
              <a:spAutoFit/>
            </a:bodyPr>
            <a:lstStyle/>
            <a:p>
              <a:r>
                <a:rPr lang="ko-KR" altLang="en-US" sz="2000"/>
                <a:t>프로세서 상호요청 간격 타이밍</a:t>
              </a:r>
            </a:p>
          </p:txBody>
        </p:sp>
      </p:gr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2"/>
          <p:cNvSpPr>
            <a:spLocks noGrp="1" noChangeArrowheads="1"/>
          </p:cNvSpPr>
          <p:nvPr>
            <p:ph type="title"/>
          </p:nvPr>
        </p:nvSpPr>
        <p:spPr/>
        <p:txBody>
          <a:bodyPr/>
          <a:lstStyle/>
          <a:p>
            <a:r>
              <a:rPr lang="en-US" altLang="ko-KR"/>
              <a:t>3. </a:t>
            </a:r>
            <a:r>
              <a:rPr lang="ko-KR" altLang="en-US"/>
              <a:t>근사 분석 모델</a:t>
            </a:r>
          </a:p>
        </p:txBody>
      </p:sp>
      <p:sp>
        <p:nvSpPr>
          <p:cNvPr id="362499" name="Rectangle 3" descr="Rectangle: Click to edit Master text styles&#10;Second level&#10;Third level&#10;Fourth level&#10;Fifth level"/>
          <p:cNvSpPr>
            <a:spLocks noGrp="1" noChangeArrowheads="1"/>
          </p:cNvSpPr>
          <p:nvPr>
            <p:ph type="body" idx="1"/>
          </p:nvPr>
        </p:nvSpPr>
        <p:spPr/>
        <p:txBody>
          <a:bodyPr/>
          <a:lstStyle/>
          <a:p>
            <a:r>
              <a:rPr lang="ko-KR" altLang="en-US"/>
              <a:t>단일 프로세서 요청률</a:t>
            </a:r>
          </a:p>
          <a:p>
            <a:pPr lvl="1"/>
            <a:r>
              <a:rPr lang="en-US" altLang="ko-KR"/>
              <a:t>r=(b+1)/T = (b+1)/(x+b+1)</a:t>
            </a:r>
          </a:p>
          <a:p>
            <a:pPr lvl="1"/>
            <a:r>
              <a:rPr lang="ko-KR" altLang="en-US"/>
              <a:t>분모와 분자를 </a:t>
            </a:r>
            <a:r>
              <a:rPr lang="en-US" altLang="ko-KR"/>
              <a:t>b+1</a:t>
            </a:r>
            <a:r>
              <a:rPr lang="ko-KR" altLang="en-US"/>
              <a:t>로 나누면</a:t>
            </a:r>
          </a:p>
          <a:p>
            <a:pPr lvl="1"/>
            <a:r>
              <a:rPr lang="en-US" altLang="ko-KR"/>
              <a:t>r=1/[1+x/(b+1)]</a:t>
            </a:r>
          </a:p>
          <a:p>
            <a:pPr lvl="1"/>
            <a:r>
              <a:rPr lang="en-US" altLang="ko-KR"/>
              <a:t>b+1=rT : T </a:t>
            </a:r>
            <a:r>
              <a:rPr lang="ko-KR" altLang="en-US"/>
              <a:t>동안에 발생된 요청의 전체 횟수</a:t>
            </a:r>
          </a:p>
          <a:p>
            <a:pPr lvl="1"/>
            <a:r>
              <a:rPr lang="ko-KR" altLang="en-US"/>
              <a:t>프로세서당 요청완료율</a:t>
            </a:r>
            <a:r>
              <a:rPr lang="en-US" altLang="ko-KR"/>
              <a:t>: BW/N</a:t>
            </a:r>
          </a:p>
          <a:p>
            <a:pPr lvl="1"/>
            <a:r>
              <a:rPr lang="en-US" altLang="ko-KR"/>
              <a:t>T=N/BW</a:t>
            </a:r>
          </a:p>
          <a:p>
            <a:pPr lvl="1"/>
            <a:r>
              <a:rPr lang="en-US" altLang="ko-KR"/>
              <a:t>b+1=Nr/BW</a:t>
            </a:r>
          </a:p>
          <a:p>
            <a:pPr lvl="1"/>
            <a:r>
              <a:rPr lang="en-US" altLang="ko-KR" b="1">
                <a:effectLst>
                  <a:outerShdw blurRad="38100" dist="38100" dir="2700000" algn="tl">
                    <a:srgbClr val="C0C0C0"/>
                  </a:outerShdw>
                </a:effectLst>
              </a:rPr>
              <a:t>r= 1/[1+xBW/Nr]</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a:xfrm>
            <a:off x="609600" y="609600"/>
            <a:ext cx="6858000" cy="609600"/>
          </a:xfrm>
        </p:spPr>
        <p:txBody>
          <a:bodyPr/>
          <a:lstStyle/>
          <a:p>
            <a:r>
              <a:rPr lang="en-US" altLang="ko-KR" sz="2400"/>
              <a:t>2.1 Simulation of Queueing Systems (1)</a:t>
            </a:r>
          </a:p>
        </p:txBody>
      </p:sp>
      <p:sp>
        <p:nvSpPr>
          <p:cNvPr id="134147" name="Rectangle 3" descr="Rectangle: Click to edit Master text styles&#10;Second level&#10;Third level&#10;Fourth level&#10;Fifth level"/>
          <p:cNvSpPr>
            <a:spLocks noGrp="1" noChangeArrowheads="1"/>
          </p:cNvSpPr>
          <p:nvPr>
            <p:ph type="body" idx="1"/>
          </p:nvPr>
        </p:nvSpPr>
        <p:spPr>
          <a:xfrm>
            <a:off x="838200" y="4414838"/>
            <a:ext cx="7772400" cy="1444625"/>
          </a:xfrm>
        </p:spPr>
        <p:txBody>
          <a:bodyPr/>
          <a:lstStyle/>
          <a:p>
            <a:r>
              <a:rPr lang="en-US" altLang="ko-KR" sz="2000"/>
              <a:t>A queueing system is described by its calling population, the nature of the arrivals, the service mechanism, the system capacity, and the queueing discipline.</a:t>
            </a:r>
          </a:p>
        </p:txBody>
      </p:sp>
      <p:sp>
        <p:nvSpPr>
          <p:cNvPr id="134148" name="Freeform 4"/>
          <p:cNvSpPr>
            <a:spLocks/>
          </p:cNvSpPr>
          <p:nvPr/>
        </p:nvSpPr>
        <p:spPr bwMode="auto">
          <a:xfrm>
            <a:off x="1600200" y="2209800"/>
            <a:ext cx="1803400" cy="1181100"/>
          </a:xfrm>
          <a:custGeom>
            <a:avLst/>
            <a:gdLst/>
            <a:ahLst/>
            <a:cxnLst>
              <a:cxn ang="0">
                <a:pos x="440" y="160"/>
              </a:cxn>
              <a:cxn ang="0">
                <a:pos x="344" y="208"/>
              </a:cxn>
              <a:cxn ang="0">
                <a:pos x="296" y="304"/>
              </a:cxn>
              <a:cxn ang="0">
                <a:pos x="200" y="352"/>
              </a:cxn>
              <a:cxn ang="0">
                <a:pos x="56" y="400"/>
              </a:cxn>
              <a:cxn ang="0">
                <a:pos x="8" y="496"/>
              </a:cxn>
              <a:cxn ang="0">
                <a:pos x="8" y="592"/>
              </a:cxn>
              <a:cxn ang="0">
                <a:pos x="56" y="688"/>
              </a:cxn>
              <a:cxn ang="0">
                <a:pos x="248" y="736"/>
              </a:cxn>
              <a:cxn ang="0">
                <a:pos x="536" y="640"/>
              </a:cxn>
              <a:cxn ang="0">
                <a:pos x="776" y="736"/>
              </a:cxn>
              <a:cxn ang="0">
                <a:pos x="1016" y="688"/>
              </a:cxn>
              <a:cxn ang="0">
                <a:pos x="1112" y="544"/>
              </a:cxn>
              <a:cxn ang="0">
                <a:pos x="1112" y="400"/>
              </a:cxn>
              <a:cxn ang="0">
                <a:pos x="968" y="256"/>
              </a:cxn>
              <a:cxn ang="0">
                <a:pos x="872" y="112"/>
              </a:cxn>
              <a:cxn ang="0">
                <a:pos x="776" y="64"/>
              </a:cxn>
              <a:cxn ang="0">
                <a:pos x="584" y="64"/>
              </a:cxn>
              <a:cxn ang="0">
                <a:pos x="440" y="16"/>
              </a:cxn>
              <a:cxn ang="0">
                <a:pos x="440" y="160"/>
              </a:cxn>
            </a:cxnLst>
            <a:rect l="0" t="0" r="r" b="b"/>
            <a:pathLst>
              <a:path w="1136" h="744">
                <a:moveTo>
                  <a:pt x="440" y="160"/>
                </a:moveTo>
                <a:cubicBezTo>
                  <a:pt x="424" y="192"/>
                  <a:pt x="368" y="184"/>
                  <a:pt x="344" y="208"/>
                </a:cubicBezTo>
                <a:cubicBezTo>
                  <a:pt x="320" y="232"/>
                  <a:pt x="320" y="280"/>
                  <a:pt x="296" y="304"/>
                </a:cubicBezTo>
                <a:cubicBezTo>
                  <a:pt x="272" y="328"/>
                  <a:pt x="240" y="336"/>
                  <a:pt x="200" y="352"/>
                </a:cubicBezTo>
                <a:cubicBezTo>
                  <a:pt x="160" y="368"/>
                  <a:pt x="88" y="376"/>
                  <a:pt x="56" y="400"/>
                </a:cubicBezTo>
                <a:cubicBezTo>
                  <a:pt x="24" y="424"/>
                  <a:pt x="16" y="464"/>
                  <a:pt x="8" y="496"/>
                </a:cubicBezTo>
                <a:cubicBezTo>
                  <a:pt x="0" y="528"/>
                  <a:pt x="0" y="560"/>
                  <a:pt x="8" y="592"/>
                </a:cubicBezTo>
                <a:cubicBezTo>
                  <a:pt x="16" y="624"/>
                  <a:pt x="16" y="664"/>
                  <a:pt x="56" y="688"/>
                </a:cubicBezTo>
                <a:cubicBezTo>
                  <a:pt x="96" y="712"/>
                  <a:pt x="168" y="744"/>
                  <a:pt x="248" y="736"/>
                </a:cubicBezTo>
                <a:cubicBezTo>
                  <a:pt x="328" y="728"/>
                  <a:pt x="448" y="640"/>
                  <a:pt x="536" y="640"/>
                </a:cubicBezTo>
                <a:cubicBezTo>
                  <a:pt x="624" y="640"/>
                  <a:pt x="696" y="728"/>
                  <a:pt x="776" y="736"/>
                </a:cubicBezTo>
                <a:cubicBezTo>
                  <a:pt x="856" y="744"/>
                  <a:pt x="960" y="720"/>
                  <a:pt x="1016" y="688"/>
                </a:cubicBezTo>
                <a:cubicBezTo>
                  <a:pt x="1072" y="656"/>
                  <a:pt x="1096" y="592"/>
                  <a:pt x="1112" y="544"/>
                </a:cubicBezTo>
                <a:cubicBezTo>
                  <a:pt x="1128" y="496"/>
                  <a:pt x="1136" y="448"/>
                  <a:pt x="1112" y="400"/>
                </a:cubicBezTo>
                <a:cubicBezTo>
                  <a:pt x="1088" y="352"/>
                  <a:pt x="1008" y="304"/>
                  <a:pt x="968" y="256"/>
                </a:cubicBezTo>
                <a:cubicBezTo>
                  <a:pt x="928" y="208"/>
                  <a:pt x="904" y="144"/>
                  <a:pt x="872" y="112"/>
                </a:cubicBezTo>
                <a:cubicBezTo>
                  <a:pt x="840" y="80"/>
                  <a:pt x="824" y="72"/>
                  <a:pt x="776" y="64"/>
                </a:cubicBezTo>
                <a:cubicBezTo>
                  <a:pt x="728" y="56"/>
                  <a:pt x="640" y="72"/>
                  <a:pt x="584" y="64"/>
                </a:cubicBezTo>
                <a:cubicBezTo>
                  <a:pt x="528" y="56"/>
                  <a:pt x="464" y="0"/>
                  <a:pt x="440" y="16"/>
                </a:cubicBezTo>
                <a:cubicBezTo>
                  <a:pt x="416" y="32"/>
                  <a:pt x="456" y="128"/>
                  <a:pt x="440" y="160"/>
                </a:cubicBezTo>
                <a:close/>
              </a:path>
            </a:pathLst>
          </a:custGeom>
          <a:solidFill>
            <a:schemeClr val="accent1"/>
          </a:solidFill>
          <a:ln w="9525">
            <a:solidFill>
              <a:schemeClr val="tx1"/>
            </a:solidFill>
            <a:round/>
            <a:headEnd/>
            <a:tailEnd/>
          </a:ln>
          <a:effectLst/>
        </p:spPr>
        <p:txBody>
          <a:bodyPr wrap="none"/>
          <a:lstStyle/>
          <a:p>
            <a:endParaRPr lang="en-US"/>
          </a:p>
        </p:txBody>
      </p:sp>
      <p:sp>
        <p:nvSpPr>
          <p:cNvPr id="134149" name="Text Box 5"/>
          <p:cNvSpPr txBox="1">
            <a:spLocks noChangeArrowheads="1"/>
          </p:cNvSpPr>
          <p:nvPr/>
        </p:nvSpPr>
        <p:spPr bwMode="auto">
          <a:xfrm>
            <a:off x="1612900" y="3454400"/>
            <a:ext cx="1828800" cy="336550"/>
          </a:xfrm>
          <a:prstGeom prst="rect">
            <a:avLst/>
          </a:prstGeom>
          <a:noFill/>
          <a:ln w="9525">
            <a:noFill/>
            <a:miter lim="800000"/>
            <a:headEnd/>
            <a:tailEnd/>
          </a:ln>
          <a:effectLst/>
        </p:spPr>
        <p:txBody>
          <a:bodyPr>
            <a:spAutoFit/>
          </a:bodyPr>
          <a:lstStyle/>
          <a:p>
            <a:pPr algn="ctr">
              <a:spcBef>
                <a:spcPct val="50000"/>
              </a:spcBef>
            </a:pPr>
            <a:r>
              <a:rPr lang="en-US" altLang="ko-KR" sz="1600"/>
              <a:t>Calling population</a:t>
            </a:r>
          </a:p>
        </p:txBody>
      </p:sp>
      <p:sp>
        <p:nvSpPr>
          <p:cNvPr id="134150" name="Oval 6"/>
          <p:cNvSpPr>
            <a:spLocks noChangeArrowheads="1"/>
          </p:cNvSpPr>
          <p:nvPr/>
        </p:nvSpPr>
        <p:spPr bwMode="auto">
          <a:xfrm>
            <a:off x="4508500" y="2768600"/>
            <a:ext cx="228600" cy="2286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134151" name="Oval 7"/>
          <p:cNvSpPr>
            <a:spLocks noChangeArrowheads="1"/>
          </p:cNvSpPr>
          <p:nvPr/>
        </p:nvSpPr>
        <p:spPr bwMode="auto">
          <a:xfrm>
            <a:off x="5041900" y="2768600"/>
            <a:ext cx="228600" cy="2286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134152" name="Oval 8"/>
          <p:cNvSpPr>
            <a:spLocks noChangeArrowheads="1"/>
          </p:cNvSpPr>
          <p:nvPr/>
        </p:nvSpPr>
        <p:spPr bwMode="auto">
          <a:xfrm>
            <a:off x="5575300" y="2768600"/>
            <a:ext cx="228600" cy="228600"/>
          </a:xfrm>
          <a:prstGeom prst="ellipse">
            <a:avLst/>
          </a:prstGeom>
          <a:solidFill>
            <a:schemeClr val="accent1"/>
          </a:solidFill>
          <a:ln w="9525">
            <a:solidFill>
              <a:schemeClr val="tx1"/>
            </a:solidFill>
            <a:round/>
            <a:headEnd/>
            <a:tailEnd/>
          </a:ln>
          <a:effectLst/>
        </p:spPr>
        <p:txBody>
          <a:bodyPr wrap="none" anchor="ctr"/>
          <a:lstStyle/>
          <a:p>
            <a:endParaRPr lang="en-US"/>
          </a:p>
        </p:txBody>
      </p:sp>
      <p:sp>
        <p:nvSpPr>
          <p:cNvPr id="134153" name="Text Box 9"/>
          <p:cNvSpPr txBox="1">
            <a:spLocks noChangeArrowheads="1"/>
          </p:cNvSpPr>
          <p:nvPr/>
        </p:nvSpPr>
        <p:spPr bwMode="auto">
          <a:xfrm>
            <a:off x="4267200" y="3276600"/>
            <a:ext cx="1828800" cy="336550"/>
          </a:xfrm>
          <a:prstGeom prst="rect">
            <a:avLst/>
          </a:prstGeom>
          <a:noFill/>
          <a:ln w="9525">
            <a:noFill/>
            <a:miter lim="800000"/>
            <a:headEnd/>
            <a:tailEnd/>
          </a:ln>
          <a:effectLst/>
        </p:spPr>
        <p:txBody>
          <a:bodyPr>
            <a:spAutoFit/>
          </a:bodyPr>
          <a:lstStyle/>
          <a:p>
            <a:pPr algn="ctr">
              <a:spcBef>
                <a:spcPct val="50000"/>
              </a:spcBef>
            </a:pPr>
            <a:r>
              <a:rPr lang="en-US" altLang="ko-KR" sz="1600"/>
              <a:t>Waiting Line</a:t>
            </a:r>
          </a:p>
        </p:txBody>
      </p:sp>
      <p:sp>
        <p:nvSpPr>
          <p:cNvPr id="134154" name="Rectangle 10"/>
          <p:cNvSpPr>
            <a:spLocks noChangeArrowheads="1"/>
          </p:cNvSpPr>
          <p:nvPr/>
        </p:nvSpPr>
        <p:spPr bwMode="auto">
          <a:xfrm>
            <a:off x="7099300" y="2692400"/>
            <a:ext cx="304800" cy="3048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134155" name="Text Box 11"/>
          <p:cNvSpPr txBox="1">
            <a:spLocks noChangeArrowheads="1"/>
          </p:cNvSpPr>
          <p:nvPr/>
        </p:nvSpPr>
        <p:spPr bwMode="auto">
          <a:xfrm>
            <a:off x="6858000" y="3124200"/>
            <a:ext cx="838200" cy="336550"/>
          </a:xfrm>
          <a:prstGeom prst="rect">
            <a:avLst/>
          </a:prstGeom>
          <a:noFill/>
          <a:ln w="9525">
            <a:noFill/>
            <a:miter lim="800000"/>
            <a:headEnd/>
            <a:tailEnd/>
          </a:ln>
          <a:effectLst/>
        </p:spPr>
        <p:txBody>
          <a:bodyPr>
            <a:spAutoFit/>
          </a:bodyPr>
          <a:lstStyle/>
          <a:p>
            <a:pPr algn="ctr">
              <a:spcBef>
                <a:spcPct val="50000"/>
              </a:spcBef>
            </a:pPr>
            <a:r>
              <a:rPr lang="en-US" altLang="ko-KR" sz="1600"/>
              <a:t>Server</a:t>
            </a:r>
          </a:p>
        </p:txBody>
      </p:sp>
      <p:sp>
        <p:nvSpPr>
          <p:cNvPr id="134156" name="AutoShape 12"/>
          <p:cNvSpPr>
            <a:spLocks/>
          </p:cNvSpPr>
          <p:nvPr/>
        </p:nvSpPr>
        <p:spPr bwMode="auto">
          <a:xfrm rot="16200000">
            <a:off x="5067300" y="2552700"/>
            <a:ext cx="228600" cy="1371600"/>
          </a:xfrm>
          <a:prstGeom prst="leftBrace">
            <a:avLst>
              <a:gd name="adj1" fmla="val 50000"/>
              <a:gd name="adj2" fmla="val 50000"/>
            </a:avLst>
          </a:prstGeom>
          <a:noFill/>
          <a:ln w="9525">
            <a:solidFill>
              <a:schemeClr val="tx1"/>
            </a:solidFill>
            <a:round/>
            <a:headEnd/>
            <a:tailEnd/>
          </a:ln>
          <a:effectLst/>
        </p:spPr>
        <p:txBody>
          <a:bodyPr wrap="none" anchor="ctr"/>
          <a:lstStyle/>
          <a:p>
            <a:endParaRPr lang="en-US"/>
          </a:p>
        </p:txBody>
      </p:sp>
      <p:sp>
        <p:nvSpPr>
          <p:cNvPr id="134157" name="Freeform 13"/>
          <p:cNvSpPr>
            <a:spLocks/>
          </p:cNvSpPr>
          <p:nvPr/>
        </p:nvSpPr>
        <p:spPr bwMode="auto">
          <a:xfrm>
            <a:off x="3200400" y="1968500"/>
            <a:ext cx="4508500" cy="850900"/>
          </a:xfrm>
          <a:custGeom>
            <a:avLst/>
            <a:gdLst/>
            <a:ahLst/>
            <a:cxnLst>
              <a:cxn ang="0">
                <a:pos x="2640" y="536"/>
              </a:cxn>
              <a:cxn ang="0">
                <a:pos x="2832" y="392"/>
              </a:cxn>
              <a:cxn ang="0">
                <a:pos x="2688" y="56"/>
              </a:cxn>
              <a:cxn ang="0">
                <a:pos x="2256" y="56"/>
              </a:cxn>
              <a:cxn ang="0">
                <a:pos x="0" y="296"/>
              </a:cxn>
            </a:cxnLst>
            <a:rect l="0" t="0" r="r" b="b"/>
            <a:pathLst>
              <a:path w="2840" h="536">
                <a:moveTo>
                  <a:pt x="2640" y="536"/>
                </a:moveTo>
                <a:cubicBezTo>
                  <a:pt x="2732" y="504"/>
                  <a:pt x="2824" y="472"/>
                  <a:pt x="2832" y="392"/>
                </a:cubicBezTo>
                <a:cubicBezTo>
                  <a:pt x="2840" y="312"/>
                  <a:pt x="2784" y="112"/>
                  <a:pt x="2688" y="56"/>
                </a:cubicBezTo>
                <a:cubicBezTo>
                  <a:pt x="2592" y="0"/>
                  <a:pt x="2704" y="16"/>
                  <a:pt x="2256" y="56"/>
                </a:cubicBezTo>
                <a:cubicBezTo>
                  <a:pt x="1808" y="96"/>
                  <a:pt x="904" y="196"/>
                  <a:pt x="0" y="296"/>
                </a:cubicBezTo>
              </a:path>
            </a:pathLst>
          </a:custGeom>
          <a:noFill/>
          <a:ln w="9525">
            <a:solidFill>
              <a:schemeClr val="tx1"/>
            </a:solidFill>
            <a:round/>
            <a:headEnd type="none" w="med" len="med"/>
            <a:tailEnd type="triangle" w="med" len="med"/>
          </a:ln>
          <a:effectLst/>
        </p:spPr>
        <p:txBody>
          <a:bodyPr wrap="none"/>
          <a:lstStyle/>
          <a:p>
            <a:endParaRPr lang="en-US"/>
          </a:p>
        </p:txBody>
      </p:sp>
      <p:sp>
        <p:nvSpPr>
          <p:cNvPr id="134158" name="Text Box 14"/>
          <p:cNvSpPr txBox="1">
            <a:spLocks noChangeArrowheads="1"/>
          </p:cNvSpPr>
          <p:nvPr/>
        </p:nvSpPr>
        <p:spPr bwMode="auto">
          <a:xfrm>
            <a:off x="3276600" y="3962400"/>
            <a:ext cx="2895600" cy="366713"/>
          </a:xfrm>
          <a:prstGeom prst="rect">
            <a:avLst/>
          </a:prstGeom>
          <a:noFill/>
          <a:ln w="9525">
            <a:noFill/>
            <a:miter lim="800000"/>
            <a:headEnd/>
            <a:tailEnd/>
          </a:ln>
          <a:effectLst/>
        </p:spPr>
        <p:txBody>
          <a:bodyPr>
            <a:spAutoFit/>
          </a:bodyPr>
          <a:lstStyle/>
          <a:p>
            <a:pPr>
              <a:spcBef>
                <a:spcPct val="50000"/>
              </a:spcBef>
            </a:pPr>
            <a:r>
              <a:rPr lang="en-US" altLang="ko-KR" sz="1800"/>
              <a:t>Fig. 2.1 Queueing System</a:t>
            </a:r>
          </a:p>
        </p:txBody>
      </p:sp>
    </p:spTree>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2"/>
          <p:cNvSpPr>
            <a:spLocks noGrp="1" noChangeArrowheads="1"/>
          </p:cNvSpPr>
          <p:nvPr>
            <p:ph type="title"/>
          </p:nvPr>
        </p:nvSpPr>
        <p:spPr/>
        <p:txBody>
          <a:bodyPr/>
          <a:lstStyle/>
          <a:p>
            <a:r>
              <a:rPr lang="en-US" altLang="ko-KR"/>
              <a:t>3. </a:t>
            </a:r>
            <a:r>
              <a:rPr lang="ko-KR" altLang="en-US"/>
              <a:t>근사 분석 모델</a:t>
            </a:r>
          </a:p>
        </p:txBody>
      </p:sp>
      <p:sp>
        <p:nvSpPr>
          <p:cNvPr id="363523" name="Rectangle 3" descr="Rectangle: Click to edit Master text styles&#10;Second level&#10;Third level&#10;Fourth level&#10;Fifth level"/>
          <p:cNvSpPr>
            <a:spLocks noGrp="1" noChangeArrowheads="1"/>
          </p:cNvSpPr>
          <p:nvPr>
            <p:ph type="body" idx="1"/>
          </p:nvPr>
        </p:nvSpPr>
        <p:spPr/>
        <p:txBody>
          <a:bodyPr/>
          <a:lstStyle/>
          <a:p>
            <a:pPr marL="457200" indent="-457200"/>
            <a:r>
              <a:rPr lang="en-US" altLang="ko-KR" sz="2000"/>
              <a:t>BW</a:t>
            </a:r>
            <a:r>
              <a:rPr lang="ko-KR" altLang="en-US" sz="2000"/>
              <a:t>를 추정하기 위한 단순 고정 소수점 반복 알고리즘</a:t>
            </a:r>
          </a:p>
          <a:p>
            <a:pPr marL="457200" indent="-457200"/>
            <a:endParaRPr lang="ko-KR" altLang="en-US" sz="2000"/>
          </a:p>
          <a:p>
            <a:pPr marL="457200" indent="-457200">
              <a:buFont typeface="Wingdings" pitchFamily="2" charset="2"/>
              <a:buAutoNum type="arabicPeriod"/>
            </a:pPr>
            <a:r>
              <a:rPr lang="ko-KR" altLang="en-US" sz="2000"/>
              <a:t>식</a:t>
            </a:r>
            <a:r>
              <a:rPr lang="en-US" altLang="ko-KR" sz="2000"/>
              <a:t>(5.1) ~(5.3)</a:t>
            </a:r>
            <a:r>
              <a:rPr lang="ko-KR" altLang="en-US" sz="2000"/>
              <a:t>을 사용하여 초기 대역폭 </a:t>
            </a:r>
            <a:r>
              <a:rPr lang="en-US" altLang="ko-KR" sz="2000"/>
              <a:t>BW</a:t>
            </a:r>
            <a:r>
              <a:rPr lang="en-US" altLang="ko-KR" sz="1200"/>
              <a:t>0</a:t>
            </a:r>
            <a:r>
              <a:rPr lang="ko-KR" altLang="en-US" sz="2000"/>
              <a:t>의 추정값을 계산한다</a:t>
            </a:r>
            <a:r>
              <a:rPr lang="en-US" altLang="ko-KR" sz="2000"/>
              <a:t>.</a:t>
            </a:r>
          </a:p>
          <a:p>
            <a:pPr marL="457200" indent="-457200">
              <a:buFont typeface="Wingdings" pitchFamily="2" charset="2"/>
              <a:buAutoNum type="arabicPeriod"/>
            </a:pPr>
            <a:r>
              <a:rPr lang="ko-KR" altLang="en-US" sz="2000"/>
              <a:t>다음에서 </a:t>
            </a:r>
            <a:r>
              <a:rPr lang="en-US" altLang="ko-KR" sz="2000"/>
              <a:t>r</a:t>
            </a:r>
            <a:r>
              <a:rPr lang="ko-KR" altLang="en-US" sz="2000"/>
              <a:t>의 개선된 추정값을 계산한다</a:t>
            </a:r>
            <a:r>
              <a:rPr lang="en-US" altLang="ko-KR" sz="2000"/>
              <a:t>.</a:t>
            </a:r>
          </a:p>
          <a:p>
            <a:pPr marL="838200" lvl="1" indent="-381000"/>
            <a:r>
              <a:rPr lang="en-US" altLang="ko-KR"/>
              <a:t>r</a:t>
            </a:r>
            <a:r>
              <a:rPr lang="en-US" altLang="ko-KR" sz="1200"/>
              <a:t>i</a:t>
            </a:r>
            <a:r>
              <a:rPr lang="en-US" altLang="ko-KR"/>
              <a:t>= 1/[1+xBW</a:t>
            </a:r>
            <a:r>
              <a:rPr lang="en-US" altLang="ko-KR" sz="1200"/>
              <a:t>i-1</a:t>
            </a:r>
            <a:r>
              <a:rPr lang="en-US" altLang="ko-KR"/>
              <a:t>/Nr</a:t>
            </a:r>
            <a:r>
              <a:rPr lang="en-US" altLang="ko-KR" sz="1200"/>
              <a:t>i-1</a:t>
            </a:r>
            <a:r>
              <a:rPr lang="en-US" altLang="ko-KR"/>
              <a:t>]</a:t>
            </a:r>
          </a:p>
          <a:p>
            <a:pPr marL="457200" indent="-457200">
              <a:buFont typeface="Wingdings" pitchFamily="2" charset="2"/>
              <a:buAutoNum type="arabicPeriod"/>
            </a:pPr>
            <a:r>
              <a:rPr lang="en-US" altLang="ko-KR" sz="2000"/>
              <a:t>q=1-(1-r</a:t>
            </a:r>
            <a:r>
              <a:rPr lang="en-US" altLang="ko-KR" sz="1200"/>
              <a:t>i</a:t>
            </a:r>
            <a:r>
              <a:rPr lang="en-US" altLang="ko-KR" sz="2000"/>
              <a:t>/M)     </a:t>
            </a:r>
            <a:r>
              <a:rPr lang="ko-KR" altLang="en-US" sz="2000"/>
              <a:t>을 계산하고 식</a:t>
            </a:r>
            <a:r>
              <a:rPr lang="en-US" altLang="ko-KR" sz="2000"/>
              <a:t>(5.2)</a:t>
            </a:r>
            <a:r>
              <a:rPr lang="ko-KR" altLang="en-US" sz="2000"/>
              <a:t>와 </a:t>
            </a:r>
            <a:r>
              <a:rPr lang="en-US" altLang="ko-KR" sz="2000"/>
              <a:t>(5.3)</a:t>
            </a:r>
            <a:r>
              <a:rPr lang="ko-KR" altLang="en-US" sz="2000"/>
              <a:t>을 사용하여 새로운 추정값 </a:t>
            </a:r>
            <a:r>
              <a:rPr lang="en-US" altLang="ko-KR" sz="2000"/>
              <a:t>BW</a:t>
            </a:r>
            <a:r>
              <a:rPr lang="en-US" altLang="ko-KR" sz="1200"/>
              <a:t>i</a:t>
            </a:r>
            <a:r>
              <a:rPr lang="ko-KR" altLang="en-US" sz="2000"/>
              <a:t>를 계산한다</a:t>
            </a:r>
            <a:r>
              <a:rPr lang="en-US" altLang="ko-KR" sz="2000"/>
              <a:t>.</a:t>
            </a:r>
          </a:p>
          <a:p>
            <a:pPr marL="457200" indent="-457200">
              <a:buFont typeface="Wingdings" pitchFamily="2" charset="2"/>
              <a:buAutoNum type="arabicPeriod"/>
            </a:pPr>
            <a:r>
              <a:rPr lang="en-US" altLang="ko-KR" sz="2000"/>
              <a:t>|Bw</a:t>
            </a:r>
            <a:r>
              <a:rPr lang="en-US" altLang="ko-KR" sz="1200"/>
              <a:t>i</a:t>
            </a:r>
            <a:r>
              <a:rPr lang="en-US" altLang="ko-KR" sz="2000"/>
              <a:t>-Bw</a:t>
            </a:r>
            <a:r>
              <a:rPr lang="en-US" altLang="ko-KR" sz="1200"/>
              <a:t>i-1</a:t>
            </a:r>
            <a:r>
              <a:rPr lang="en-US" altLang="ko-KR" sz="2000"/>
              <a:t>| &lt; e </a:t>
            </a:r>
            <a:r>
              <a:rPr lang="ko-KR" altLang="en-US" sz="2000"/>
              <a:t>라면 종료하고 그렇지 않으면 단계 </a:t>
            </a:r>
            <a:r>
              <a:rPr lang="en-US" altLang="ko-KR" sz="2000"/>
              <a:t>2</a:t>
            </a:r>
            <a:r>
              <a:rPr lang="ko-KR" altLang="en-US" sz="2000"/>
              <a:t>로 돌아간다</a:t>
            </a:r>
            <a:r>
              <a:rPr lang="en-US" altLang="ko-KR" sz="2000"/>
              <a:t>.</a:t>
            </a:r>
          </a:p>
          <a:p>
            <a:pPr marL="457200" indent="-457200">
              <a:buFont typeface="Wingdings" pitchFamily="2" charset="2"/>
              <a:buAutoNum type="arabicPeriod"/>
            </a:pPr>
            <a:endParaRPr lang="en-US" altLang="ko-KR" sz="2000"/>
          </a:p>
          <a:p>
            <a:pPr marL="457200" indent="-457200">
              <a:buFont typeface="Wingdings" pitchFamily="2" charset="2"/>
              <a:buAutoNum type="arabicPeriod"/>
            </a:pPr>
            <a:endParaRPr lang="en-US" altLang="ko-KR" sz="2000"/>
          </a:p>
          <a:p>
            <a:pPr marL="457200" indent="-457200"/>
            <a:endParaRPr lang="ko-KR" altLang="en-US" sz="2000"/>
          </a:p>
        </p:txBody>
      </p:sp>
      <p:sp>
        <p:nvSpPr>
          <p:cNvPr id="363524" name="Text Box 4"/>
          <p:cNvSpPr txBox="1">
            <a:spLocks noChangeArrowheads="1"/>
          </p:cNvSpPr>
          <p:nvPr/>
        </p:nvSpPr>
        <p:spPr bwMode="auto">
          <a:xfrm>
            <a:off x="2895600" y="3810000"/>
            <a:ext cx="285750" cy="274638"/>
          </a:xfrm>
          <a:prstGeom prst="rect">
            <a:avLst/>
          </a:prstGeom>
          <a:noFill/>
          <a:ln w="9525">
            <a:noFill/>
            <a:miter lim="800000"/>
            <a:headEnd/>
            <a:tailEnd/>
          </a:ln>
          <a:effectLst/>
        </p:spPr>
        <p:txBody>
          <a:bodyPr wrap="none">
            <a:spAutoFit/>
          </a:bodyPr>
          <a:lstStyle/>
          <a:p>
            <a:pPr algn="ctr"/>
            <a:r>
              <a:rPr lang="en-US" altLang="ko-KR" sz="1200"/>
              <a:t>N</a:t>
            </a: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r>
              <a:rPr lang="en-US" altLang="ko-KR"/>
              <a:t>3. </a:t>
            </a:r>
            <a:r>
              <a:rPr lang="ko-KR" altLang="en-US"/>
              <a:t>근사 분석 모델</a:t>
            </a:r>
          </a:p>
        </p:txBody>
      </p:sp>
      <p:sp>
        <p:nvSpPr>
          <p:cNvPr id="364547" name="Rectangle 3" descr="Rectangle: Click to edit Master text styles&#10;Second level&#10;Third level&#10;Fourth level&#10;Fifth level"/>
          <p:cNvSpPr>
            <a:spLocks noGrp="1" noChangeArrowheads="1"/>
          </p:cNvSpPr>
          <p:nvPr>
            <p:ph type="body" idx="1"/>
          </p:nvPr>
        </p:nvSpPr>
        <p:spPr/>
        <p:txBody>
          <a:bodyPr/>
          <a:lstStyle/>
          <a:p>
            <a:r>
              <a:rPr lang="en-US" altLang="ko-KR"/>
              <a:t>e=0.005</a:t>
            </a:r>
            <a:r>
              <a:rPr lang="ko-KR" altLang="en-US"/>
              <a:t>인 경우 </a:t>
            </a:r>
            <a:r>
              <a:rPr lang="en-US" altLang="ko-KR"/>
              <a:t>C </a:t>
            </a:r>
            <a:r>
              <a:rPr lang="ko-KR" altLang="en-US"/>
              <a:t>알고리즘</a:t>
            </a:r>
          </a:p>
          <a:p>
            <a:endParaRPr lang="ko-KR" altLang="en-US"/>
          </a:p>
          <a:p>
            <a:pPr>
              <a:lnSpc>
                <a:spcPct val="80000"/>
              </a:lnSpc>
              <a:buFont typeface="Wingdings" pitchFamily="2" charset="2"/>
              <a:buNone/>
            </a:pPr>
            <a:r>
              <a:rPr lang="en-US" altLang="ko-KR" sz="1600" b="1"/>
              <a:t>real BW(p,B,M,n)</a:t>
            </a:r>
          </a:p>
          <a:p>
            <a:pPr>
              <a:lnSpc>
                <a:spcPct val="80000"/>
              </a:lnSpc>
              <a:buFont typeface="Wingdings" pitchFamily="2" charset="2"/>
              <a:buNone/>
            </a:pPr>
            <a:r>
              <a:rPr lang="en-US" altLang="ko-KR" sz="1600" b="1"/>
              <a:t>   real p; intB, M, N;</a:t>
            </a:r>
          </a:p>
          <a:p>
            <a:pPr>
              <a:lnSpc>
                <a:spcPct val="80000"/>
              </a:lnSpc>
              <a:buFont typeface="Wingdings" pitchFamily="2" charset="2"/>
              <a:buNone/>
            </a:pPr>
            <a:r>
              <a:rPr lang="en-US" altLang="ko-KR" sz="1600" b="1"/>
              <a:t>      { </a:t>
            </a:r>
          </a:p>
          <a:p>
            <a:pPr>
              <a:lnSpc>
                <a:spcPct val="80000"/>
              </a:lnSpc>
              <a:buFont typeface="Wingdings" pitchFamily="2" charset="2"/>
              <a:buNone/>
            </a:pPr>
            <a:r>
              <a:rPr lang="en-US" altLang="ko-KR" sz="1600" b="1"/>
              <a:t>          real bw0, bw1=p*N, r=p, x=1.0/p-1.0, Bwi();</a:t>
            </a:r>
          </a:p>
          <a:p>
            <a:pPr>
              <a:lnSpc>
                <a:spcPct val="80000"/>
              </a:lnSpc>
              <a:buFont typeface="Wingdings" pitchFamily="2" charset="2"/>
              <a:buNone/>
            </a:pPr>
            <a:r>
              <a:rPr lang="en-US" altLang="ko-KR" sz="1600" b="1"/>
              <a:t>          do</a:t>
            </a:r>
          </a:p>
          <a:p>
            <a:pPr>
              <a:lnSpc>
                <a:spcPct val="80000"/>
              </a:lnSpc>
              <a:buFont typeface="Wingdings" pitchFamily="2" charset="2"/>
              <a:buNone/>
            </a:pPr>
            <a:r>
              <a:rPr lang="en-US" altLang="ko-KR" sz="1600" b="1"/>
              <a:t>             {</a:t>
            </a:r>
          </a:p>
          <a:p>
            <a:pPr>
              <a:lnSpc>
                <a:spcPct val="80000"/>
              </a:lnSpc>
              <a:buFont typeface="Wingdings" pitchFamily="2" charset="2"/>
              <a:buNone/>
            </a:pPr>
            <a:r>
              <a:rPr lang="en-US" altLang="ko-KR" sz="1600" b="1"/>
              <a:t>                 bw0 = bw1; r=1.0/(1.0+x*bw0/(N*r));</a:t>
            </a:r>
          </a:p>
          <a:p>
            <a:pPr>
              <a:lnSpc>
                <a:spcPct val="80000"/>
              </a:lnSpc>
              <a:buFont typeface="Wingdings" pitchFamily="2" charset="2"/>
              <a:buNone/>
            </a:pPr>
            <a:r>
              <a:rPr lang="en-US" altLang="ko-KR" sz="1600" b="1"/>
              <a:t>                 bw1=BWi(r,B,M,N);</a:t>
            </a:r>
          </a:p>
          <a:p>
            <a:pPr>
              <a:lnSpc>
                <a:spcPct val="80000"/>
              </a:lnSpc>
              <a:buFont typeface="Wingdings" pitchFamily="2" charset="2"/>
              <a:buNone/>
            </a:pPr>
            <a:r>
              <a:rPr lang="en-US" altLang="ko-KR" sz="1600" b="1"/>
              <a:t>              }   </a:t>
            </a:r>
          </a:p>
          <a:p>
            <a:pPr>
              <a:lnSpc>
                <a:spcPct val="80000"/>
              </a:lnSpc>
              <a:buFont typeface="Wingdings" pitchFamily="2" charset="2"/>
              <a:buNone/>
            </a:pPr>
            <a:r>
              <a:rPr lang="en-US" altLang="ko-KR" sz="1600" b="1"/>
              <a:t>          while (fabs(bw1-bw0) &gt; 0.005);</a:t>
            </a:r>
          </a:p>
          <a:p>
            <a:pPr>
              <a:lnSpc>
                <a:spcPct val="80000"/>
              </a:lnSpc>
              <a:buFont typeface="Wingdings" pitchFamily="2" charset="2"/>
              <a:buNone/>
            </a:pPr>
            <a:r>
              <a:rPr lang="en-US" altLang="ko-KR" sz="1600" b="1"/>
              <a:t>          return(bw1);</a:t>
            </a:r>
          </a:p>
          <a:p>
            <a:pPr>
              <a:lnSpc>
                <a:spcPct val="80000"/>
              </a:lnSpc>
              <a:buFont typeface="Wingdings" pitchFamily="2" charset="2"/>
              <a:buNone/>
            </a:pPr>
            <a:r>
              <a:rPr lang="en-US" altLang="ko-KR" sz="1600" b="1"/>
              <a:t>       } </a:t>
            </a:r>
          </a:p>
          <a:p>
            <a:pPr>
              <a:lnSpc>
                <a:spcPct val="80000"/>
              </a:lnSpc>
              <a:buFont typeface="Wingdings" pitchFamily="2" charset="2"/>
              <a:buNone/>
            </a:pPr>
            <a:r>
              <a:rPr lang="en-US" altLang="ko-KR" sz="1600"/>
              <a:t> </a:t>
            </a:r>
          </a:p>
          <a:p>
            <a:pPr>
              <a:buFont typeface="Wingdings" pitchFamily="2" charset="2"/>
              <a:buNone/>
            </a:pPr>
            <a:endParaRPr lang="ko-KR" altLang="en-US" sz="1600"/>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2"/>
          <p:cNvSpPr>
            <a:spLocks noGrp="1" noChangeArrowheads="1"/>
          </p:cNvSpPr>
          <p:nvPr>
            <p:ph type="title"/>
          </p:nvPr>
        </p:nvSpPr>
        <p:spPr/>
        <p:txBody>
          <a:bodyPr/>
          <a:lstStyle/>
          <a:p>
            <a:r>
              <a:rPr lang="en-US" altLang="ko-KR"/>
              <a:t>3. </a:t>
            </a:r>
            <a:r>
              <a:rPr lang="ko-KR" altLang="en-US"/>
              <a:t>근사 분석 모델</a:t>
            </a:r>
          </a:p>
        </p:txBody>
      </p:sp>
      <p:sp>
        <p:nvSpPr>
          <p:cNvPr id="365571" name="Rectangle 3" descr="Rectangle: Click to edit Master text styles&#10;Second level&#10;Third level&#10;Fourth level&#10;Fifth level"/>
          <p:cNvSpPr>
            <a:spLocks noGrp="1" noChangeArrowheads="1"/>
          </p:cNvSpPr>
          <p:nvPr>
            <p:ph type="body" idx="1"/>
          </p:nvPr>
        </p:nvSpPr>
        <p:spPr>
          <a:xfrm>
            <a:off x="838200" y="1676400"/>
            <a:ext cx="7772400" cy="4648200"/>
          </a:xfrm>
        </p:spPr>
        <p:txBody>
          <a:bodyPr/>
          <a:lstStyle/>
          <a:p>
            <a:pPr>
              <a:lnSpc>
                <a:spcPct val="80000"/>
              </a:lnSpc>
              <a:buFont typeface="Wingdings" pitchFamily="2" charset="2"/>
              <a:buNone/>
            </a:pPr>
            <a:r>
              <a:rPr lang="en-US" altLang="ko-KR" sz="1600" b="1"/>
              <a:t>real Bwi (r,B,M,N)</a:t>
            </a:r>
          </a:p>
          <a:p>
            <a:pPr>
              <a:lnSpc>
                <a:spcPct val="80000"/>
              </a:lnSpc>
              <a:buFont typeface="Wingdings" pitchFamily="2" charset="2"/>
              <a:buNone/>
            </a:pPr>
            <a:r>
              <a:rPr lang="en-US" altLang="ko-KR" sz="1600" b="1"/>
              <a:t>   real r; intB, M, N;</a:t>
            </a:r>
          </a:p>
          <a:p>
            <a:pPr>
              <a:lnSpc>
                <a:spcPct val="80000"/>
              </a:lnSpc>
              <a:buFont typeface="Wingdings" pitchFamily="2" charset="2"/>
              <a:buNone/>
            </a:pPr>
            <a:r>
              <a:rPr lang="en-US" altLang="ko-KR" sz="1600" b="1"/>
              <a:t>      { /* compute bandwidth for request rate r */</a:t>
            </a:r>
          </a:p>
          <a:p>
            <a:pPr>
              <a:lnSpc>
                <a:spcPct val="80000"/>
              </a:lnSpc>
              <a:buFont typeface="Wingdings" pitchFamily="2" charset="2"/>
              <a:buNone/>
            </a:pPr>
            <a:r>
              <a:rPr lang="en-US" altLang="ko-KR" sz="1600" b="1"/>
              <a:t>          int I; real q, bw=0.0, f();</a:t>
            </a:r>
          </a:p>
          <a:p>
            <a:pPr>
              <a:lnSpc>
                <a:spcPct val="80000"/>
              </a:lnSpc>
              <a:buFont typeface="Wingdings" pitchFamily="2" charset="2"/>
              <a:buNone/>
            </a:pPr>
            <a:r>
              <a:rPr lang="en-US" altLang="ko-KR" sz="1600" b="1"/>
              <a:t>          q=1.0-pow(1.0-r/M, (real)N);</a:t>
            </a:r>
          </a:p>
          <a:p>
            <a:pPr>
              <a:lnSpc>
                <a:spcPct val="80000"/>
              </a:lnSpc>
              <a:buFont typeface="Wingdings" pitchFamily="2" charset="2"/>
              <a:buNone/>
            </a:pPr>
            <a:r>
              <a:rPr lang="en-US" altLang="ko-KR" sz="1600" b="1"/>
              <a:t>          for(i=1; i&lt;B; i++) bw += i*f(i,M,q);</a:t>
            </a:r>
          </a:p>
          <a:p>
            <a:pPr>
              <a:lnSpc>
                <a:spcPct val="80000"/>
              </a:lnSpc>
              <a:buFont typeface="Wingdings" pitchFamily="2" charset="2"/>
              <a:buNone/>
            </a:pPr>
            <a:r>
              <a:rPr lang="en-US" altLang="ko-KR" sz="1600" b="1"/>
              <a:t>          for(i=B; i&lt;=M; i++) bw += B*f(i,M,q);</a:t>
            </a:r>
          </a:p>
          <a:p>
            <a:pPr>
              <a:lnSpc>
                <a:spcPct val="80000"/>
              </a:lnSpc>
              <a:buFont typeface="Wingdings" pitchFamily="2" charset="2"/>
              <a:buNone/>
            </a:pPr>
            <a:r>
              <a:rPr lang="en-US" altLang="ko-KR" sz="1600" b="1"/>
              <a:t>          return (bw);</a:t>
            </a:r>
          </a:p>
          <a:p>
            <a:pPr>
              <a:lnSpc>
                <a:spcPct val="80000"/>
              </a:lnSpc>
              <a:buFont typeface="Wingdings" pitchFamily="2" charset="2"/>
              <a:buNone/>
            </a:pPr>
            <a:r>
              <a:rPr lang="en-US" altLang="ko-KR" sz="1600" b="1"/>
              <a:t>       }</a:t>
            </a:r>
          </a:p>
          <a:p>
            <a:pPr>
              <a:lnSpc>
                <a:spcPct val="80000"/>
              </a:lnSpc>
              <a:buFont typeface="Wingdings" pitchFamily="2" charset="2"/>
              <a:buNone/>
            </a:pPr>
            <a:endParaRPr lang="en-US" altLang="ko-KR" sz="1600" b="1"/>
          </a:p>
          <a:p>
            <a:pPr>
              <a:lnSpc>
                <a:spcPct val="80000"/>
              </a:lnSpc>
              <a:buFont typeface="Wingdings" pitchFamily="2" charset="2"/>
              <a:buNone/>
            </a:pPr>
            <a:r>
              <a:rPr lang="en-US" altLang="ko-KR" sz="1600" b="1"/>
              <a:t>real Fact(n)</a:t>
            </a:r>
          </a:p>
          <a:p>
            <a:pPr>
              <a:lnSpc>
                <a:spcPct val="80000"/>
              </a:lnSpc>
              <a:buFont typeface="Wingdings" pitchFamily="2" charset="2"/>
              <a:buNone/>
            </a:pPr>
            <a:r>
              <a:rPr lang="en-US" altLang="ko-KR" sz="1600" b="1"/>
              <a:t>   int n;</a:t>
            </a:r>
          </a:p>
          <a:p>
            <a:pPr>
              <a:lnSpc>
                <a:spcPct val="80000"/>
              </a:lnSpc>
              <a:buFont typeface="Wingdings" pitchFamily="2" charset="2"/>
              <a:buNone/>
            </a:pPr>
            <a:r>
              <a:rPr lang="en-US" altLang="ko-KR" sz="1600" b="1"/>
              <a:t>      { /* compute n factorial */</a:t>
            </a:r>
          </a:p>
          <a:p>
            <a:pPr>
              <a:lnSpc>
                <a:spcPct val="80000"/>
              </a:lnSpc>
              <a:buFont typeface="Wingdings" pitchFamily="2" charset="2"/>
              <a:buNone/>
            </a:pPr>
            <a:r>
              <a:rPr lang="en-US" altLang="ko-KR" sz="1600" b="1"/>
              <a:t>         real z=1.0;</a:t>
            </a:r>
          </a:p>
          <a:p>
            <a:pPr>
              <a:lnSpc>
                <a:spcPct val="80000"/>
              </a:lnSpc>
              <a:buFont typeface="Wingdings" pitchFamily="2" charset="2"/>
              <a:buNone/>
            </a:pPr>
            <a:r>
              <a:rPr lang="en-US" altLang="ko-KR" sz="1600" b="1"/>
              <a:t>         while (n) {z*=n; n--;}</a:t>
            </a:r>
          </a:p>
          <a:p>
            <a:pPr>
              <a:lnSpc>
                <a:spcPct val="80000"/>
              </a:lnSpc>
              <a:buFont typeface="Wingdings" pitchFamily="2" charset="2"/>
              <a:buNone/>
            </a:pPr>
            <a:r>
              <a:rPr lang="en-US" altLang="ko-KR" sz="1600" b="1"/>
              <a:t>         return (z);</a:t>
            </a:r>
          </a:p>
          <a:p>
            <a:pPr>
              <a:lnSpc>
                <a:spcPct val="80000"/>
              </a:lnSpc>
              <a:buFont typeface="Wingdings" pitchFamily="2" charset="2"/>
              <a:buNone/>
            </a:pPr>
            <a:r>
              <a:rPr lang="en-US" altLang="ko-KR" sz="1600" b="1"/>
              <a:t>       }</a:t>
            </a:r>
          </a:p>
          <a:p>
            <a:pPr>
              <a:lnSpc>
                <a:spcPct val="80000"/>
              </a:lnSpc>
              <a:buFont typeface="Wingdings" pitchFamily="2" charset="2"/>
              <a:buNone/>
            </a:pPr>
            <a:endParaRPr lang="en-US" altLang="ko-KR" sz="1600" b="1"/>
          </a:p>
          <a:p>
            <a:pPr>
              <a:buFont typeface="Wingdings" pitchFamily="2" charset="2"/>
              <a:buNone/>
            </a:pPr>
            <a:endParaRPr lang="en-US" altLang="ko-KR" sz="1600" b="1"/>
          </a:p>
          <a:p>
            <a:pPr>
              <a:buFont typeface="Wingdings" pitchFamily="2" charset="2"/>
              <a:buNone/>
            </a:pPr>
            <a:endParaRPr lang="en-US" altLang="ko-KR" sz="1600" b="1"/>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2"/>
          <p:cNvSpPr>
            <a:spLocks noGrp="1" noChangeArrowheads="1"/>
          </p:cNvSpPr>
          <p:nvPr>
            <p:ph type="title"/>
          </p:nvPr>
        </p:nvSpPr>
        <p:spPr/>
        <p:txBody>
          <a:bodyPr/>
          <a:lstStyle/>
          <a:p>
            <a:r>
              <a:rPr lang="en-US" altLang="ko-KR"/>
              <a:t>3. </a:t>
            </a:r>
            <a:r>
              <a:rPr lang="ko-KR" altLang="en-US"/>
              <a:t>근사 분석 모델</a:t>
            </a:r>
          </a:p>
        </p:txBody>
      </p:sp>
      <p:sp>
        <p:nvSpPr>
          <p:cNvPr id="366595" name="Rectangle 3" descr="Rectangle: Click to edit Master text styles&#10;Second level&#10;Third level&#10;Fourth level&#10;Fifth level"/>
          <p:cNvSpPr>
            <a:spLocks noGrp="1" noChangeArrowheads="1"/>
          </p:cNvSpPr>
          <p:nvPr>
            <p:ph type="body" idx="1"/>
          </p:nvPr>
        </p:nvSpPr>
        <p:spPr/>
        <p:txBody>
          <a:bodyPr/>
          <a:lstStyle/>
          <a:p>
            <a:pPr>
              <a:buFont typeface="Wingdings" pitchFamily="2" charset="2"/>
              <a:buNone/>
            </a:pPr>
            <a:r>
              <a:rPr lang="en-US" altLang="ko-KR" sz="1600" b="1"/>
              <a:t>real C(n,k)</a:t>
            </a:r>
          </a:p>
          <a:p>
            <a:pPr>
              <a:buFont typeface="Wingdings" pitchFamily="2" charset="2"/>
              <a:buNone/>
            </a:pPr>
            <a:r>
              <a:rPr lang="en-US" altLang="ko-KR" sz="1600" b="1"/>
              <a:t>   int n,k;</a:t>
            </a:r>
          </a:p>
          <a:p>
            <a:pPr>
              <a:buFont typeface="Wingdings" pitchFamily="2" charset="2"/>
              <a:buNone/>
            </a:pPr>
            <a:r>
              <a:rPr lang="en-US" altLang="ko-KR" sz="1600" b="1"/>
              <a:t>      { /* compute binomial coefficient */</a:t>
            </a:r>
          </a:p>
          <a:p>
            <a:pPr>
              <a:buFont typeface="Wingdings" pitchFamily="2" charset="2"/>
              <a:buNone/>
            </a:pPr>
            <a:r>
              <a:rPr lang="en-US" altLang="ko-KR" sz="1600" b="1"/>
              <a:t>          return (Fact (n)/Fact(k) * Fact(n-k)));</a:t>
            </a:r>
          </a:p>
          <a:p>
            <a:pPr>
              <a:buFont typeface="Wingdings" pitchFamily="2" charset="2"/>
              <a:buNone/>
            </a:pPr>
            <a:r>
              <a:rPr lang="en-US" altLang="ko-KR" sz="1600" b="1"/>
              <a:t>       }</a:t>
            </a:r>
          </a:p>
          <a:p>
            <a:pPr>
              <a:buFont typeface="Wingdings" pitchFamily="2" charset="2"/>
              <a:buNone/>
            </a:pPr>
            <a:endParaRPr lang="en-US" altLang="ko-KR" sz="1600" b="1"/>
          </a:p>
          <a:p>
            <a:pPr>
              <a:buFont typeface="Wingdings" pitchFamily="2" charset="2"/>
              <a:buNone/>
            </a:pPr>
            <a:r>
              <a:rPr lang="en-US" altLang="ko-KR" sz="1600" b="1"/>
              <a:t>real f(i,M,q)</a:t>
            </a:r>
          </a:p>
          <a:p>
            <a:pPr>
              <a:buFont typeface="Wingdings" pitchFamily="2" charset="2"/>
              <a:buNone/>
            </a:pPr>
            <a:r>
              <a:rPr lang="en-US" altLang="ko-KR" sz="1600" b="1"/>
              <a:t>   int i, M; real q;</a:t>
            </a:r>
          </a:p>
          <a:p>
            <a:pPr>
              <a:buFont typeface="Wingdings" pitchFamily="2" charset="2"/>
              <a:buNone/>
            </a:pPr>
            <a:r>
              <a:rPr lang="en-US" altLang="ko-KR" sz="1600" b="1"/>
              <a:t>      { /* compute binomial probability */</a:t>
            </a:r>
          </a:p>
          <a:p>
            <a:pPr>
              <a:buFont typeface="Wingdings" pitchFamily="2" charset="2"/>
              <a:buNone/>
            </a:pPr>
            <a:r>
              <a:rPr lang="en-US" altLang="ko-KR" sz="1600" b="1"/>
              <a:t>          real z;</a:t>
            </a:r>
          </a:p>
          <a:p>
            <a:pPr>
              <a:buFont typeface="Wingdings" pitchFamily="2" charset="2"/>
              <a:buNone/>
            </a:pPr>
            <a:r>
              <a:rPr lang="en-US" altLang="ko-KR" sz="1600" b="1"/>
              <a:t>          z=C(M,i)*pow(q,(real)i)*pow(1.0-q,(real)(M-i));</a:t>
            </a:r>
          </a:p>
          <a:p>
            <a:pPr>
              <a:buFont typeface="Wingdings" pitchFamily="2" charset="2"/>
              <a:buNone/>
            </a:pPr>
            <a:r>
              <a:rPr lang="en-US" altLang="ko-KR" sz="1600" b="1"/>
              <a:t>          return(z);</a:t>
            </a:r>
          </a:p>
          <a:p>
            <a:pPr>
              <a:buFont typeface="Wingdings" pitchFamily="2" charset="2"/>
              <a:buNone/>
            </a:pPr>
            <a:r>
              <a:rPr lang="en-US" altLang="ko-KR" sz="1600" b="1"/>
              <a:t>       }</a:t>
            </a:r>
          </a:p>
          <a:p>
            <a:pPr>
              <a:buFont typeface="Wingdings" pitchFamily="2" charset="2"/>
              <a:buNone/>
            </a:pPr>
            <a:r>
              <a:rPr lang="en-US" altLang="ko-KR" sz="1600" b="1"/>
              <a:t>       </a:t>
            </a: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p:txBody>
          <a:bodyPr/>
          <a:lstStyle/>
          <a:p>
            <a:r>
              <a:rPr lang="en-US" altLang="ko-KR"/>
              <a:t>3.1 </a:t>
            </a:r>
            <a:r>
              <a:rPr lang="ko-KR" altLang="en-US"/>
              <a:t>활용과 대기시간</a:t>
            </a:r>
          </a:p>
        </p:txBody>
      </p:sp>
      <p:sp>
        <p:nvSpPr>
          <p:cNvPr id="367619" name="Rectangle 3" descr="Rectangle: Click to edit Master text styles&#10;Second level&#10;Third level&#10;Fourth level&#10;Fifth level"/>
          <p:cNvSpPr>
            <a:spLocks noGrp="1" noChangeArrowheads="1"/>
          </p:cNvSpPr>
          <p:nvPr>
            <p:ph type="body" idx="1"/>
          </p:nvPr>
        </p:nvSpPr>
        <p:spPr/>
        <p:txBody>
          <a:bodyPr/>
          <a:lstStyle/>
          <a:p>
            <a:r>
              <a:rPr lang="ko-KR" altLang="en-US" sz="2000"/>
              <a:t>단일 버스</a:t>
            </a:r>
            <a:r>
              <a:rPr lang="en-US" altLang="ko-KR" sz="2000"/>
              <a:t>, </a:t>
            </a:r>
            <a:r>
              <a:rPr lang="ko-KR" altLang="en-US" sz="2000"/>
              <a:t>단일 메모리 모듈 그리고 단일 프로세서의 평균 활용은 각각 </a:t>
            </a:r>
            <a:r>
              <a:rPr lang="en-US" altLang="ko-KR" sz="2000"/>
              <a:t>U</a:t>
            </a:r>
            <a:r>
              <a:rPr lang="en-US" altLang="ko-KR" sz="1200"/>
              <a:t>b</a:t>
            </a:r>
            <a:r>
              <a:rPr lang="en-US" altLang="ko-KR" sz="2000"/>
              <a:t>=BW/B, U</a:t>
            </a:r>
            <a:r>
              <a:rPr lang="en-US" altLang="ko-KR" sz="1200"/>
              <a:t>m</a:t>
            </a:r>
            <a:r>
              <a:rPr lang="en-US" altLang="ko-KR" sz="2000"/>
              <a:t> </a:t>
            </a:r>
            <a:r>
              <a:rPr lang="ko-KR" altLang="en-US" sz="2000"/>
              <a:t>그리고 </a:t>
            </a:r>
            <a:r>
              <a:rPr lang="en-US" altLang="ko-KR" sz="2000"/>
              <a:t>U</a:t>
            </a:r>
            <a:r>
              <a:rPr lang="en-US" altLang="ko-KR" sz="1200"/>
              <a:t>p</a:t>
            </a:r>
            <a:r>
              <a:rPr lang="en-US" altLang="ko-KR" sz="2000"/>
              <a:t>=xBW/N </a:t>
            </a:r>
            <a:r>
              <a:rPr lang="ko-KR" altLang="en-US" sz="2000"/>
              <a:t>이다</a:t>
            </a:r>
            <a:r>
              <a:rPr lang="en-US" altLang="ko-KR" sz="2000"/>
              <a:t>.</a:t>
            </a:r>
          </a:p>
          <a:p>
            <a:endParaRPr lang="en-US" altLang="ko-KR" sz="2000"/>
          </a:p>
          <a:p>
            <a:r>
              <a:rPr lang="ko-KR" altLang="en-US" sz="2000"/>
              <a:t>요청당 평균 대기 시간은 </a:t>
            </a:r>
            <a:r>
              <a:rPr lang="en-US" altLang="ko-KR" sz="2000"/>
              <a:t>b</a:t>
            </a:r>
            <a:r>
              <a:rPr lang="ko-KR" altLang="en-US" sz="2000"/>
              <a:t>이고 </a:t>
            </a:r>
            <a:r>
              <a:rPr lang="en-US" altLang="ko-KR" sz="2000"/>
              <a:t>b</a:t>
            </a:r>
            <a:r>
              <a:rPr lang="ko-KR" altLang="en-US" sz="2000"/>
              <a:t>는 </a:t>
            </a:r>
            <a:r>
              <a:rPr lang="en-US" altLang="ko-KR" sz="2000"/>
              <a:t>T-x-1</a:t>
            </a:r>
            <a:r>
              <a:rPr lang="ko-KR" altLang="en-US" sz="2000"/>
              <a:t>이다</a:t>
            </a:r>
            <a:r>
              <a:rPr lang="en-US" altLang="ko-KR" sz="2000"/>
              <a:t>.</a:t>
            </a:r>
          </a:p>
          <a:p>
            <a:endParaRPr lang="en-US" altLang="ko-KR" sz="2000"/>
          </a:p>
          <a:p>
            <a:r>
              <a:rPr lang="en-US" altLang="ko-KR" sz="2000"/>
              <a:t>T=N/BW </a:t>
            </a:r>
            <a:r>
              <a:rPr lang="ko-KR" altLang="en-US" sz="2000"/>
              <a:t>이고 </a:t>
            </a:r>
            <a:r>
              <a:rPr lang="en-US" altLang="ko-KR" sz="2000"/>
              <a:t>x+1=1/p </a:t>
            </a:r>
            <a:r>
              <a:rPr lang="ko-KR" altLang="en-US" sz="2000"/>
              <a:t>이므로 </a:t>
            </a:r>
            <a:r>
              <a:rPr lang="en-US" altLang="ko-KR" sz="2000"/>
              <a:t>b</a:t>
            </a:r>
            <a:r>
              <a:rPr lang="ko-KR" altLang="en-US" sz="2000"/>
              <a:t>는 다음과 같다</a:t>
            </a:r>
            <a:r>
              <a:rPr lang="en-US" altLang="ko-KR" sz="2000"/>
              <a:t>.</a:t>
            </a:r>
          </a:p>
          <a:p>
            <a:endParaRPr lang="en-US" altLang="ko-KR" sz="2000"/>
          </a:p>
          <a:p>
            <a:r>
              <a:rPr lang="en-US" altLang="ko-KR" sz="2000"/>
              <a:t>b=(N/BW)-(1/p)</a:t>
            </a: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Rectangle 2"/>
          <p:cNvSpPr>
            <a:spLocks noGrp="1" noChangeArrowheads="1"/>
          </p:cNvSpPr>
          <p:nvPr>
            <p:ph type="title"/>
          </p:nvPr>
        </p:nvSpPr>
        <p:spPr/>
        <p:txBody>
          <a:bodyPr/>
          <a:lstStyle/>
          <a:p>
            <a:r>
              <a:rPr lang="en-US" altLang="ko-KR"/>
              <a:t>3.2 </a:t>
            </a:r>
            <a:r>
              <a:rPr lang="ko-KR" altLang="en-US"/>
              <a:t>평균 큐 길이</a:t>
            </a:r>
          </a:p>
        </p:txBody>
      </p:sp>
      <p:sp>
        <p:nvSpPr>
          <p:cNvPr id="368643" name="Rectangle 3" descr="Rectangle: Click to edit Master text styles&#10;Second level&#10;Third level&#10;Fourth level&#10;Fifth level"/>
          <p:cNvSpPr>
            <a:spLocks noGrp="1" noChangeArrowheads="1"/>
          </p:cNvSpPr>
          <p:nvPr>
            <p:ph type="body" idx="1"/>
          </p:nvPr>
        </p:nvSpPr>
        <p:spPr/>
        <p:txBody>
          <a:bodyPr/>
          <a:lstStyle/>
          <a:p>
            <a:r>
              <a:rPr lang="en-US" altLang="ko-KR"/>
              <a:t>L</a:t>
            </a:r>
            <a:r>
              <a:rPr lang="en-US" altLang="ko-KR" sz="1200"/>
              <a:t>b</a:t>
            </a:r>
            <a:r>
              <a:rPr lang="ko-KR" altLang="en-US"/>
              <a:t>를 프로세서당 블럭된 요청의 평균 숫자라고 하자</a:t>
            </a:r>
            <a:r>
              <a:rPr lang="en-US" altLang="ko-KR"/>
              <a:t>. </a:t>
            </a:r>
            <a:r>
              <a:rPr lang="ko-KR" altLang="en-US"/>
              <a:t>리틀의 법칙으로부터</a:t>
            </a:r>
          </a:p>
          <a:p>
            <a:endParaRPr lang="ko-KR" altLang="en-US"/>
          </a:p>
          <a:p>
            <a:pPr algn="ctr">
              <a:buFont typeface="Wingdings" pitchFamily="2" charset="2"/>
              <a:buNone/>
            </a:pPr>
            <a:r>
              <a:rPr lang="en-US" altLang="ko-KR" b="1"/>
              <a:t>L</a:t>
            </a:r>
            <a:r>
              <a:rPr lang="en-US" altLang="ko-KR" sz="1200" b="1"/>
              <a:t>b</a:t>
            </a:r>
            <a:r>
              <a:rPr lang="en-US" altLang="ko-KR" sz="2000" b="1"/>
              <a:t>=bBW / N</a:t>
            </a:r>
          </a:p>
          <a:p>
            <a:endParaRPr lang="en-US" altLang="ko-KR" sz="2000" b="1"/>
          </a:p>
          <a:p>
            <a:r>
              <a:rPr lang="ko-KR" altLang="en-US"/>
              <a:t>얻어지며</a:t>
            </a:r>
            <a:r>
              <a:rPr lang="en-US" altLang="ko-KR"/>
              <a:t>, </a:t>
            </a:r>
            <a:r>
              <a:rPr lang="ko-KR" altLang="en-US"/>
              <a:t>이것으로부터 다음을 구할 수 있다</a:t>
            </a:r>
            <a:r>
              <a:rPr lang="en-US" altLang="ko-KR"/>
              <a:t>.</a:t>
            </a:r>
          </a:p>
          <a:p>
            <a:endParaRPr lang="en-US" altLang="ko-KR"/>
          </a:p>
          <a:p>
            <a:pPr algn="ctr">
              <a:buFont typeface="Wingdings" pitchFamily="2" charset="2"/>
              <a:buNone/>
            </a:pPr>
            <a:r>
              <a:rPr lang="en-US" altLang="ko-KR" b="1"/>
              <a:t>L</a:t>
            </a:r>
            <a:r>
              <a:rPr lang="en-US" altLang="ko-KR" sz="1200" b="1"/>
              <a:t>b</a:t>
            </a:r>
            <a:r>
              <a:rPr lang="en-US" altLang="ko-KR" sz="2000" b="1"/>
              <a:t>=1-BW / Np</a:t>
            </a: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2"/>
          <p:cNvSpPr>
            <a:spLocks noGrp="1" noChangeArrowheads="1"/>
          </p:cNvSpPr>
          <p:nvPr>
            <p:ph type="title"/>
          </p:nvPr>
        </p:nvSpPr>
        <p:spPr/>
        <p:txBody>
          <a:bodyPr/>
          <a:lstStyle/>
          <a:p>
            <a:r>
              <a:rPr lang="en-US" altLang="ko-KR"/>
              <a:t>3.3 </a:t>
            </a:r>
            <a:r>
              <a:rPr lang="ko-KR" altLang="en-US"/>
              <a:t>시스템 처리량</a:t>
            </a:r>
          </a:p>
        </p:txBody>
      </p:sp>
      <p:sp>
        <p:nvSpPr>
          <p:cNvPr id="369667" name="Rectangle 3" descr="Rectangle: Click to edit Master text styles&#10;Second level&#10;Third level&#10;Fourth level&#10;Fifth level"/>
          <p:cNvSpPr>
            <a:spLocks noGrp="1" noChangeArrowheads="1"/>
          </p:cNvSpPr>
          <p:nvPr>
            <p:ph type="body" idx="1"/>
          </p:nvPr>
        </p:nvSpPr>
        <p:spPr/>
        <p:txBody>
          <a:bodyPr/>
          <a:lstStyle/>
          <a:p>
            <a:r>
              <a:rPr lang="ko-KR" altLang="en-US" sz="2000"/>
              <a:t>시스템에서 작업의 단위를 태스크라고 하고 각 태스크는 평균 </a:t>
            </a:r>
            <a:r>
              <a:rPr lang="en-US" altLang="ko-KR" sz="2000"/>
              <a:t>n </a:t>
            </a:r>
            <a:r>
              <a:rPr lang="ko-KR" altLang="en-US" sz="2000"/>
              <a:t>실행시간 간격을 요구한다고 하면</a:t>
            </a:r>
            <a:r>
              <a:rPr lang="en-US" altLang="ko-KR" sz="2000"/>
              <a:t>, </a:t>
            </a:r>
            <a:r>
              <a:rPr lang="ko-KR" altLang="en-US" sz="2000"/>
              <a:t>태스크당 평균 서비스 시간은 </a:t>
            </a:r>
            <a:r>
              <a:rPr lang="en-US" altLang="ko-KR" sz="2000"/>
              <a:t>nx</a:t>
            </a:r>
            <a:r>
              <a:rPr lang="ko-KR" altLang="en-US" sz="2000"/>
              <a:t>이다</a:t>
            </a:r>
            <a:r>
              <a:rPr lang="en-US" altLang="ko-KR" sz="2000"/>
              <a:t>.</a:t>
            </a:r>
          </a:p>
          <a:p>
            <a:r>
              <a:rPr lang="ko-KR" altLang="en-US" sz="2000"/>
              <a:t>활용 법칙으로부터 시스템 처리량은 </a:t>
            </a:r>
            <a:r>
              <a:rPr lang="en-US" altLang="ko-KR" sz="2000"/>
              <a:t>U</a:t>
            </a:r>
            <a:r>
              <a:rPr lang="en-US" altLang="ko-KR" sz="1200"/>
              <a:t>p</a:t>
            </a:r>
            <a:r>
              <a:rPr lang="en-US" altLang="ko-KR" sz="2000"/>
              <a:t> </a:t>
            </a:r>
            <a:r>
              <a:rPr lang="ko-KR" altLang="en-US" sz="2000"/>
              <a:t>태스크임을 알 수 있다</a:t>
            </a:r>
            <a:r>
              <a:rPr lang="en-US" altLang="ko-KR" sz="2000"/>
              <a:t>.</a:t>
            </a:r>
          </a:p>
          <a:p>
            <a:endParaRPr lang="en-US" altLang="ko-KR" sz="2000"/>
          </a:p>
          <a:p>
            <a:r>
              <a:rPr lang="ko-KR" altLang="en-US" sz="2000"/>
              <a:t>설계 비교를 위하여 </a:t>
            </a:r>
            <a:r>
              <a:rPr lang="en-US" altLang="ko-KR" sz="2000"/>
              <a:t>nx=1</a:t>
            </a:r>
            <a:r>
              <a:rPr lang="ko-KR" altLang="en-US" sz="2000"/>
              <a:t>을 취함으로써 얻어진 정규화된 시스템 처리량 </a:t>
            </a:r>
            <a:r>
              <a:rPr lang="en-US" altLang="ko-KR" sz="2000"/>
              <a:t>XP</a:t>
            </a:r>
            <a:r>
              <a:rPr lang="ko-KR" altLang="en-US" sz="2000"/>
              <a:t>를 이용하는 것이 유용하다</a:t>
            </a:r>
            <a:r>
              <a:rPr lang="en-US" altLang="ko-KR" sz="2000"/>
              <a:t>.</a:t>
            </a:r>
          </a:p>
          <a:p>
            <a:endParaRPr lang="en-US" altLang="ko-KR" sz="2000"/>
          </a:p>
          <a:p>
            <a:pPr algn="ctr">
              <a:buFont typeface="Wingdings" pitchFamily="2" charset="2"/>
              <a:buNone/>
            </a:pPr>
            <a:r>
              <a:rPr lang="en-US" altLang="ko-KR" sz="2000" b="1"/>
              <a:t>XP = NU</a:t>
            </a:r>
            <a:r>
              <a:rPr lang="en-US" altLang="ko-KR" sz="1200" b="1"/>
              <a:t>p</a:t>
            </a:r>
            <a:r>
              <a:rPr lang="en-US" altLang="ko-KR" sz="2000" b="1"/>
              <a:t> = N[xBW/N] = BW[(1/p)-1]</a:t>
            </a: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p:cNvSpPr>
            <a:spLocks noGrp="1" noChangeArrowheads="1"/>
          </p:cNvSpPr>
          <p:nvPr>
            <p:ph type="title"/>
          </p:nvPr>
        </p:nvSpPr>
        <p:spPr/>
        <p:txBody>
          <a:bodyPr/>
          <a:lstStyle/>
          <a:p>
            <a:r>
              <a:rPr lang="en-US" altLang="ko-KR"/>
              <a:t>4. </a:t>
            </a:r>
            <a:r>
              <a:rPr lang="ko-KR" altLang="en-US"/>
              <a:t>시뮬레이션 모델</a:t>
            </a:r>
          </a:p>
        </p:txBody>
      </p:sp>
      <p:sp>
        <p:nvSpPr>
          <p:cNvPr id="370691" name="Rectangle 3" descr="Rectangle: Click to edit Master text styles&#10;Second level&#10;Third level&#10;Fourth level&#10;Fifth level"/>
          <p:cNvSpPr>
            <a:spLocks noGrp="1" noChangeArrowheads="1"/>
          </p:cNvSpPr>
          <p:nvPr>
            <p:ph type="body" idx="1"/>
          </p:nvPr>
        </p:nvSpPr>
        <p:spPr/>
        <p:txBody>
          <a:bodyPr/>
          <a:lstStyle/>
          <a:p>
            <a:r>
              <a:rPr lang="ko-KR" altLang="en-US"/>
              <a:t>분석 모델 검증에 대해 개발하고자 하는 시뮬레이션 모델의 종류는 목적에 따라 달라진다</a:t>
            </a:r>
            <a:r>
              <a:rPr lang="en-US" altLang="ko-KR"/>
              <a:t>.</a:t>
            </a:r>
          </a:p>
          <a:p>
            <a:endParaRPr lang="en-US" altLang="ko-KR"/>
          </a:p>
          <a:p>
            <a:r>
              <a:rPr lang="ko-KR" altLang="en-US"/>
              <a:t>다중 프로세서 시스템에 있어서 목적은 분석 모델이 시스템의 행위를 적절하게 표현하는가를 검증하는 것이다</a:t>
            </a:r>
            <a:r>
              <a:rPr lang="en-US" altLang="ko-KR"/>
              <a:t>.</a:t>
            </a:r>
          </a:p>
        </p:txBody>
      </p:sp>
      <p:pic>
        <p:nvPicPr>
          <p:cNvPr id="370692" name="Picture 4" descr="Click To Preview"/>
          <p:cNvPicPr>
            <a:picLocks noChangeAspect="1" noChangeArrowheads="1" noCrop="1"/>
          </p:cNvPicPr>
          <p:nvPr/>
        </p:nvPicPr>
        <p:blipFill>
          <a:blip r:embed="rId2"/>
          <a:srcRect/>
          <a:stretch>
            <a:fillRect/>
          </a:stretch>
        </p:blipFill>
        <p:spPr bwMode="auto">
          <a:xfrm>
            <a:off x="7010400" y="4724400"/>
            <a:ext cx="1143000" cy="1143000"/>
          </a:xfrm>
          <a:prstGeom prst="rect">
            <a:avLst/>
          </a:prstGeom>
          <a:noFill/>
        </p:spPr>
      </p:pic>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p:txBody>
          <a:bodyPr/>
          <a:lstStyle/>
          <a:p>
            <a:r>
              <a:rPr lang="en-US" altLang="ko-KR"/>
              <a:t>4.1 </a:t>
            </a:r>
            <a:r>
              <a:rPr lang="ko-KR" altLang="en-US"/>
              <a:t>시뮬레이션 모델 </a:t>
            </a:r>
            <a:r>
              <a:rPr lang="en-US" altLang="ko-KR"/>
              <a:t>1</a:t>
            </a:r>
          </a:p>
        </p:txBody>
      </p:sp>
      <p:sp>
        <p:nvSpPr>
          <p:cNvPr id="371715" name="Rectangle 3" descr="Rectangle: Click to edit Master text styles&#10;Second level&#10;Third level&#10;Fourth level&#10;Fifth level"/>
          <p:cNvSpPr>
            <a:spLocks noGrp="1" noChangeArrowheads="1"/>
          </p:cNvSpPr>
          <p:nvPr>
            <p:ph type="body" idx="1"/>
          </p:nvPr>
        </p:nvSpPr>
        <p:spPr/>
        <p:txBody>
          <a:bodyPr/>
          <a:lstStyle/>
          <a:p>
            <a:pPr algn="just">
              <a:buFont typeface="Wingdings" pitchFamily="2" charset="2"/>
              <a:buNone/>
            </a:pPr>
            <a:r>
              <a:rPr lang="en-US" altLang="ko-KR" sz="1600" b="1">
                <a:latin typeface="바탕" pitchFamily="18" charset="-127"/>
                <a:ea typeface="바탕" pitchFamily="18" charset="-127"/>
              </a:rPr>
              <a:t>#include &lt;smpl.h&gt;</a:t>
            </a:r>
          </a:p>
          <a:p>
            <a:pPr algn="just">
              <a:buFont typeface="Wingdings" pitchFamily="2" charset="2"/>
              <a:buNone/>
            </a:pPr>
            <a:r>
              <a:rPr lang="en-US" altLang="ko-KR" sz="1600" b="1">
                <a:latin typeface="바탕" pitchFamily="18" charset="-127"/>
                <a:ea typeface="바탕" pitchFamily="18" charset="-127"/>
              </a:rPr>
              <a:t>#define busy 1</a:t>
            </a:r>
          </a:p>
          <a:p>
            <a:pPr algn="just">
              <a:buFont typeface="Wingdings" pitchFamily="2" charset="2"/>
              <a:buNone/>
            </a:pPr>
            <a:r>
              <a:rPr lang="en-US" altLang="ko-KR" sz="1600" b="1">
                <a:latin typeface="Times New Roman"/>
                <a:ea typeface="바탕" pitchFamily="18" charset="-127"/>
              </a:rPr>
              <a:t> </a:t>
            </a:r>
            <a:endParaRPr lang="en-US" altLang="ko-KR" sz="1600" b="1">
              <a:latin typeface="바탕" pitchFamily="18" charset="-127"/>
              <a:ea typeface="바탕" pitchFamily="18" charset="-127"/>
            </a:endParaRPr>
          </a:p>
          <a:p>
            <a:pPr algn="just">
              <a:buFont typeface="Wingdings" pitchFamily="2" charset="2"/>
              <a:buNone/>
            </a:pPr>
            <a:r>
              <a:rPr lang="en-US" altLang="ko-KR" sz="1600" b="1">
                <a:latin typeface="바탕" pitchFamily="18" charset="-127"/>
                <a:ea typeface="바탕" pitchFamily="18" charset="-127"/>
              </a:rPr>
              <a:t>real</a:t>
            </a:r>
          </a:p>
          <a:p>
            <a:pPr algn="just">
              <a:buFont typeface="Wingdings" pitchFamily="2" charset="2"/>
              <a:buNone/>
            </a:pPr>
            <a:r>
              <a:rPr lang="en-US" altLang="ko-KR" sz="1600" b="1">
                <a:latin typeface="바탕" pitchFamily="18" charset="-127"/>
                <a:ea typeface="바탕" pitchFamily="18" charset="-127"/>
              </a:rPr>
              <a:t>   p=0.250,           /* local memory miss rate              */</a:t>
            </a:r>
          </a:p>
          <a:p>
            <a:pPr algn="just">
              <a:buFont typeface="Wingdings" pitchFamily="2" charset="2"/>
              <a:buNone/>
            </a:pPr>
            <a:r>
              <a:rPr lang="en-US" altLang="ko-KR" sz="1600" b="1">
                <a:latin typeface="바탕" pitchFamily="18" charset="-127"/>
                <a:ea typeface="바탕" pitchFamily="18" charset="-127"/>
              </a:rPr>
              <a:t>   treq[17]           /* next request time for processor      */</a:t>
            </a:r>
          </a:p>
          <a:p>
            <a:pPr algn="just">
              <a:buFont typeface="Wingdings" pitchFamily="2" charset="2"/>
              <a:buNone/>
            </a:pPr>
            <a:r>
              <a:rPr lang="en-US" altLang="ko-KR" sz="1600" b="1">
                <a:latin typeface="바탕" pitchFamily="18" charset="-127"/>
                <a:ea typeface="바탕" pitchFamily="18" charset="-127"/>
              </a:rPr>
              <a:t>   tn=1.0E6;          /* earliest-occurring request time      */</a:t>
            </a:r>
          </a:p>
          <a:p>
            <a:pPr algn="just">
              <a:buFont typeface="Wingdings" pitchFamily="2" charset="2"/>
              <a:buNone/>
            </a:pPr>
            <a:r>
              <a:rPr lang="en-US" altLang="ko-KR" sz="1600" b="1">
                <a:latin typeface="바탕" pitchFamily="18" charset="-127"/>
                <a:ea typeface="바탕" pitchFamily="18" charset="-127"/>
              </a:rPr>
              <a:t>int                           </a:t>
            </a:r>
          </a:p>
          <a:p>
            <a:pPr algn="just">
              <a:buFont typeface="Wingdings" pitchFamily="2" charset="2"/>
              <a:buNone/>
            </a:pPr>
            <a:r>
              <a:rPr lang="en-US" altLang="ko-KR" sz="1600" b="1">
                <a:latin typeface="바탕" pitchFamily="18" charset="-127"/>
                <a:ea typeface="바탕" pitchFamily="18" charset="-127"/>
              </a:rPr>
              <a:t>   N=8, M=4, nB=2,   /* no. processors, memories, &amp; buses   */</a:t>
            </a:r>
          </a:p>
          <a:p>
            <a:pPr algn="just">
              <a:buFont typeface="Wingdings" pitchFamily="2" charset="2"/>
              <a:buNone/>
            </a:pPr>
            <a:r>
              <a:rPr lang="en-US" altLang="ko-KR" sz="1600" b="1">
                <a:latin typeface="바탕" pitchFamily="18" charset="-127"/>
                <a:ea typeface="바탕" pitchFamily="18" charset="-127"/>
              </a:rPr>
              <a:t>   modole[17],bus,    /* memory &amp; bus facility descriptors    */</a:t>
            </a:r>
          </a:p>
          <a:p>
            <a:pPr algn="just">
              <a:buFont typeface="Wingdings" pitchFamily="2" charset="2"/>
              <a:buNone/>
            </a:pPr>
            <a:r>
              <a:rPr lang="en-US" altLang="ko-KR" sz="1600" b="1">
                <a:latin typeface="바탕" pitchFamily="18" charset="-127"/>
                <a:ea typeface="바탕" pitchFamily="18" charset="-127"/>
              </a:rPr>
              <a:t>   nbs=0,             /* no. busy buses current cycle          */</a:t>
            </a:r>
          </a:p>
          <a:p>
            <a:pPr algn="just">
              <a:buFont typeface="Wingdings" pitchFamily="2" charset="2"/>
              <a:buNone/>
            </a:pPr>
            <a:r>
              <a:rPr lang="en-US" altLang="ko-KR" sz="1600" b="1">
                <a:latin typeface="바탕" pitchFamily="18" charset="-127"/>
                <a:ea typeface="바탕" pitchFamily="18" charset="-127"/>
              </a:rPr>
              <a:t>   req[17],     /* currently-requested memory module */</a:t>
            </a:r>
          </a:p>
          <a:p>
            <a:pPr algn="just">
              <a:buFont typeface="Wingdings" pitchFamily="2" charset="2"/>
              <a:buNone/>
            </a:pPr>
            <a:r>
              <a:rPr lang="en-US" altLang="ko-KR" sz="1600" b="1">
                <a:latin typeface="바탕" pitchFamily="18" charset="-127"/>
                <a:ea typeface="바탕" pitchFamily="18" charset="-127"/>
              </a:rPr>
              <a:t>   next=1,      /* arbitration scan starting point */</a:t>
            </a:r>
          </a:p>
          <a:p>
            <a:endParaRPr lang="en-US" altLang="ko-KR" sz="1600" b="1"/>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Rectangle 2"/>
          <p:cNvSpPr>
            <a:spLocks noGrp="1" noChangeArrowheads="1"/>
          </p:cNvSpPr>
          <p:nvPr>
            <p:ph type="title"/>
          </p:nvPr>
        </p:nvSpPr>
        <p:spPr/>
        <p:txBody>
          <a:bodyPr/>
          <a:lstStyle/>
          <a:p>
            <a:r>
              <a:rPr lang="en-US" altLang="ko-KR"/>
              <a:t>4.1 </a:t>
            </a:r>
            <a:r>
              <a:rPr lang="ko-KR" altLang="en-US"/>
              <a:t>시뮬레이션 모델 </a:t>
            </a:r>
            <a:r>
              <a:rPr lang="en-US" altLang="ko-KR"/>
              <a:t>1</a:t>
            </a:r>
          </a:p>
        </p:txBody>
      </p:sp>
      <p:sp>
        <p:nvSpPr>
          <p:cNvPr id="372739" name="Rectangle 3" descr="Rectangle: Click to edit Master text styles&#10;Second level&#10;Third level&#10;Fourth level&#10;Fifth level"/>
          <p:cNvSpPr>
            <a:spLocks noGrp="1" noChangeArrowheads="1"/>
          </p:cNvSpPr>
          <p:nvPr>
            <p:ph type="body" idx="1"/>
          </p:nvPr>
        </p:nvSpPr>
        <p:spPr/>
        <p:txBody>
          <a:bodyPr/>
          <a:lstStyle/>
          <a:p>
            <a:pPr algn="just">
              <a:lnSpc>
                <a:spcPct val="90000"/>
              </a:lnSpc>
              <a:buFont typeface="Wingdings" pitchFamily="2" charset="2"/>
              <a:buNone/>
            </a:pPr>
            <a:r>
              <a:rPr lang="en-US" altLang="ko-KR" sz="1400" b="1">
                <a:latin typeface="바탕" pitchFamily="18" charset="-127"/>
                <a:ea typeface="바탕" pitchFamily="18" charset="-127"/>
              </a:rPr>
              <a:t>/*----------- MEMORY-BUS BANDWIDTH MODEL-----*/</a:t>
            </a:r>
          </a:p>
          <a:p>
            <a:pPr algn="just">
              <a:lnSpc>
                <a:spcPct val="90000"/>
              </a:lnSpc>
              <a:buFont typeface="Wingdings" pitchFamily="2" charset="2"/>
              <a:buNone/>
            </a:pPr>
            <a:r>
              <a:rPr lang="en-US" altLang="ko-KR" sz="1400" b="1">
                <a:latin typeface="바탕" pitchFamily="18" charset="-127"/>
                <a:ea typeface="바탕" pitchFamily="18" charset="-127"/>
              </a:rPr>
              <a:t>main() {</a:t>
            </a:r>
          </a:p>
          <a:p>
            <a:pPr algn="just">
              <a:lnSpc>
                <a:spcPct val="90000"/>
              </a:lnSpc>
              <a:buFont typeface="Wingdings" pitchFamily="2" charset="2"/>
              <a:buNone/>
            </a:pPr>
            <a:r>
              <a:rPr lang="en-US" altLang="ko-KR" sz="1400" b="1">
                <a:latin typeface="바탕" pitchFamily="18" charset="-127"/>
                <a:ea typeface="바탕" pitchFamily="18" charset="-127"/>
              </a:rPr>
              <a:t>    int event, i,n;</a:t>
            </a:r>
          </a:p>
          <a:p>
            <a:pPr algn="just">
              <a:lnSpc>
                <a:spcPct val="90000"/>
              </a:lnSpc>
              <a:buFont typeface="Wingdings" pitchFamily="2" charset="2"/>
              <a:buNone/>
            </a:pPr>
            <a:r>
              <a:rPr lang="en-US" altLang="ko-KR" sz="1400" b="1">
                <a:latin typeface="바탕" pitchFamily="18" charset="-127"/>
                <a:ea typeface="바탕" pitchFamily="18" charset="-127"/>
              </a:rPr>
              <a:t>    smpl  (0, </a:t>
            </a:r>
            <a:r>
              <a:rPr lang="en-US" altLang="ko-KR" sz="1400" b="1">
                <a:latin typeface="Times New Roman"/>
                <a:ea typeface="바탕" pitchFamily="18" charset="-127"/>
              </a:rPr>
              <a:t>“</a:t>
            </a:r>
            <a:r>
              <a:rPr lang="en-US" altLang="ko-KR" sz="1400" b="1">
                <a:latin typeface="바탕" pitchFamily="18" charset="-127"/>
                <a:ea typeface="바탕" pitchFamily="18" charset="-127"/>
              </a:rPr>
              <a:t>bandwidth Model</a:t>
            </a:r>
            <a:r>
              <a:rPr lang="en-US" altLang="ko-KR" sz="1400" b="1">
                <a:latin typeface="Times New Roman"/>
                <a:ea typeface="바탕" pitchFamily="18" charset="-127"/>
              </a:rPr>
              <a:t>”</a:t>
            </a:r>
            <a:r>
              <a:rPr lang="en-US" altLang="ko-KR" sz="1400" b="1">
                <a:latin typeface="바탕" pitchFamily="18" charset="-127"/>
                <a:ea typeface="바탕" pitchFamily="18" charset="-127"/>
              </a:rPr>
              <a:t>);</a:t>
            </a:r>
          </a:p>
          <a:p>
            <a:pPr algn="just">
              <a:lnSpc>
                <a:spcPct val="90000"/>
              </a:lnSpc>
              <a:buFont typeface="Wingdings" pitchFamily="2" charset="2"/>
              <a:buNone/>
            </a:pPr>
            <a:r>
              <a:rPr lang="en-US" altLang="ko-KR" sz="1400" b="1">
                <a:latin typeface="바탕" pitchFamily="18" charset="-127"/>
                <a:ea typeface="바탕" pitchFamily="18" charset="-127"/>
              </a:rPr>
              <a:t>    for (i=1; i&lt;=M, i++)  module [i]=facility(</a:t>
            </a:r>
            <a:r>
              <a:rPr lang="en-US" altLang="ko-KR" sz="1400" b="1">
                <a:latin typeface="Times New Roman"/>
                <a:ea typeface="바탕" pitchFamily="18" charset="-127"/>
              </a:rPr>
              <a:t>“</a:t>
            </a:r>
            <a:r>
              <a:rPr lang="en-US" altLang="ko-KR" sz="1400" b="1">
                <a:latin typeface="바탕" pitchFamily="18" charset="-127"/>
                <a:ea typeface="바탕" pitchFamily="18" charset="-127"/>
              </a:rPr>
              <a:t>module</a:t>
            </a:r>
            <a:r>
              <a:rPr lang="en-US" altLang="ko-KR" sz="1400" b="1">
                <a:latin typeface="Times New Roman"/>
                <a:ea typeface="바탕" pitchFamily="18" charset="-127"/>
              </a:rPr>
              <a:t>”</a:t>
            </a:r>
            <a:r>
              <a:rPr lang="en-US" altLang="ko-KR" sz="1400" b="1">
                <a:latin typeface="바탕" pitchFamily="18" charset="-127"/>
                <a:ea typeface="바탕" pitchFamily="18" charset="-127"/>
              </a:rPr>
              <a:t>,1);</a:t>
            </a:r>
          </a:p>
          <a:p>
            <a:pPr algn="just">
              <a:lnSpc>
                <a:spcPct val="90000"/>
              </a:lnSpc>
              <a:buFont typeface="Wingdings" pitchFamily="2" charset="2"/>
              <a:buNone/>
            </a:pPr>
            <a:r>
              <a:rPr lang="en-US" altLang="ko-KR" sz="1400" b="1">
                <a:latin typeface="바탕" pitchFamily="18" charset="-127"/>
                <a:ea typeface="바탕" pitchFamily="18" charset="-127"/>
              </a:rPr>
              <a:t>    for (n=1; n&lt;=N; n++) {req[n++] {req[n]=0; next_access  (n) ;}</a:t>
            </a:r>
          </a:p>
          <a:p>
            <a:pPr algn="just">
              <a:lnSpc>
                <a:spcPct val="90000"/>
              </a:lnSpc>
              <a:buFont typeface="Wingdings" pitchFamily="2" charset="2"/>
              <a:buNone/>
            </a:pPr>
            <a:r>
              <a:rPr lang="en-US" altLang="ko-KR" sz="1400" b="1">
                <a:latin typeface="바탕" pitchFamily="18" charset="-127"/>
                <a:ea typeface="바탕" pitchFamily="18" charset="-127"/>
              </a:rPr>
              <a:t>    schedule(1,tn,0);</a:t>
            </a:r>
          </a:p>
          <a:p>
            <a:pPr algn="just">
              <a:lnSpc>
                <a:spcPct val="90000"/>
              </a:lnSpc>
              <a:buFont typeface="Wingdings" pitchFamily="2" charset="2"/>
              <a:buNone/>
            </a:pPr>
            <a:r>
              <a:rPr lang="en-US" altLang="ko-KR" sz="1400" b="1">
                <a:latin typeface="바탕" pitchFamily="18" charset="-127"/>
                <a:ea typeface="바탕" pitchFamily="18" charset="-127"/>
              </a:rPr>
              <a:t>    while (time() &lt; 10000.0)</a:t>
            </a:r>
          </a:p>
          <a:p>
            <a:pPr algn="just">
              <a:lnSpc>
                <a:spcPct val="90000"/>
              </a:lnSpc>
              <a:buFont typeface="Wingdings" pitchFamily="2" charset="2"/>
              <a:buNone/>
            </a:pPr>
            <a:r>
              <a:rPr lang="en-US" altLang="ko-KR" sz="1400" b="1">
                <a:latin typeface="바탕" pitchFamily="18" charset="-127"/>
                <a:ea typeface="바탕" pitchFamily="18" charset="-127"/>
              </a:rPr>
              <a:t>      {</a:t>
            </a:r>
          </a:p>
          <a:p>
            <a:pPr algn="just">
              <a:lnSpc>
                <a:spcPct val="90000"/>
              </a:lnSpc>
              <a:buFont typeface="Wingdings" pitchFamily="2" charset="2"/>
              <a:buNone/>
            </a:pPr>
            <a:r>
              <a:rPr lang="en-US" altLang="ko-KR" sz="1400" b="1">
                <a:latin typeface="바탕" pitchFamily="18" charset="-127"/>
                <a:ea typeface="바탕" pitchFamily="18" charset="-127"/>
              </a:rPr>
              <a:t>         cause (&amp;event,&amp;n) ;</a:t>
            </a:r>
          </a:p>
          <a:p>
            <a:pPr algn="just">
              <a:lnSpc>
                <a:spcPct val="90000"/>
              </a:lnSpc>
              <a:buFont typeface="Wingdings" pitchFamily="2" charset="2"/>
              <a:buNone/>
            </a:pPr>
            <a:r>
              <a:rPr lang="en-US" altLang="ko-KR" sz="1400" b="1">
                <a:latin typeface="바탕" pitchFamily="18" charset="-127"/>
                <a:ea typeface="바탕" pitchFamily="18" charset="-127"/>
              </a:rPr>
              <a:t>         switch (event) {</a:t>
            </a:r>
          </a:p>
          <a:p>
            <a:pPr algn="just">
              <a:lnSpc>
                <a:spcPct val="90000"/>
              </a:lnSpc>
              <a:buFont typeface="Wingdings" pitchFamily="2" charset="2"/>
              <a:buNone/>
            </a:pPr>
            <a:r>
              <a:rPr lang="en-US" altLang="ko-KR" sz="1400" b="1">
                <a:latin typeface="바탕" pitchFamily="18" charset="-127"/>
                <a:ea typeface="바탕" pitchFamily="18" charset="-127"/>
              </a:rPr>
              <a:t>            case 1: begin_cycle() ; break;</a:t>
            </a:r>
          </a:p>
          <a:p>
            <a:pPr algn="just">
              <a:lnSpc>
                <a:spcPct val="90000"/>
              </a:lnSpc>
              <a:buFont typeface="Wingdings" pitchFamily="2" charset="2"/>
              <a:buNone/>
            </a:pPr>
            <a:r>
              <a:rPr lang="en-US" altLang="ko-KR" sz="1400" b="1">
                <a:latin typeface="바탕" pitchFamily="18" charset="-127"/>
                <a:ea typeface="바탕" pitchFamily="18" charset="-127"/>
              </a:rPr>
              <a:t>            case 2: req_module(n) : break;</a:t>
            </a:r>
          </a:p>
          <a:p>
            <a:pPr algn="just">
              <a:lnSpc>
                <a:spcPct val="90000"/>
              </a:lnSpc>
              <a:buFont typeface="Wingdings" pitchFamily="2" charset="2"/>
              <a:buNone/>
            </a:pPr>
            <a:r>
              <a:rPr lang="en-US" altLang="ko-KR" sz="1400" b="1">
                <a:latin typeface="바탕" pitchFamily="18" charset="-127"/>
                <a:ea typeface="바탕" pitchFamily="18" charset="-127"/>
              </a:rPr>
              <a:t>            case 3: end cycle(n); break;</a:t>
            </a:r>
          </a:p>
          <a:p>
            <a:pPr algn="just">
              <a:lnSpc>
                <a:spcPct val="90000"/>
              </a:lnSpc>
              <a:buFont typeface="Wingdings" pitchFamily="2" charset="2"/>
              <a:buNone/>
            </a:pPr>
            <a:r>
              <a:rPr lang="en-US" altLang="ko-KR" sz="1400" b="1">
                <a:latin typeface="바탕" pitchFamily="18" charset="-127"/>
                <a:ea typeface="바탕" pitchFamily="18" charset="-127"/>
              </a:rPr>
              <a:t>         }</a:t>
            </a:r>
          </a:p>
          <a:p>
            <a:pPr algn="just">
              <a:lnSpc>
                <a:spcPct val="90000"/>
              </a:lnSpc>
              <a:buFont typeface="Wingdings" pitchFamily="2" charset="2"/>
              <a:buNone/>
            </a:pPr>
            <a:r>
              <a:rPr lang="en-US" altLang="ko-KR" sz="1400" b="1">
                <a:latin typeface="바탕" pitchFamily="18" charset="-127"/>
                <a:ea typeface="바탕" pitchFamily="18" charset="-127"/>
              </a:rPr>
              <a:t>      }</a:t>
            </a:r>
          </a:p>
          <a:p>
            <a:pPr algn="just">
              <a:lnSpc>
                <a:spcPct val="90000"/>
              </a:lnSpc>
              <a:buFont typeface="Wingdings" pitchFamily="2" charset="2"/>
              <a:buNone/>
            </a:pPr>
            <a:r>
              <a:rPr lang="en-US" altLang="ko-KR" sz="1400" b="1">
                <a:latin typeface="바탕" pitchFamily="18" charset="-127"/>
                <a:ea typeface="바탕" pitchFamily="18" charset="-127"/>
              </a:rPr>
              <a:t>   printf(</a:t>
            </a:r>
            <a:r>
              <a:rPr lang="en-US" altLang="ko-KR" sz="1400" b="1">
                <a:latin typeface="Times New Roman"/>
                <a:ea typeface="바탕" pitchFamily="18" charset="-127"/>
              </a:rPr>
              <a:t>“</a:t>
            </a:r>
            <a:r>
              <a:rPr lang="en-US" altLang="ko-KR" sz="1400" b="1">
                <a:latin typeface="바탕" pitchFamily="18" charset="-127"/>
                <a:ea typeface="바탕" pitchFamily="18" charset="-127"/>
              </a:rPr>
              <a:t>BW=%.3f\n</a:t>
            </a:r>
            <a:r>
              <a:rPr lang="en-US" altLang="ko-KR" sz="1400" b="1">
                <a:latin typeface="Times New Roman"/>
                <a:ea typeface="바탕" pitchFamily="18" charset="-127"/>
              </a:rPr>
              <a:t>”</a:t>
            </a:r>
            <a:r>
              <a:rPr lang="en-US" altLang="ko-KR" sz="1400" b="1">
                <a:latin typeface="바탕" pitchFamily="18" charset="-127"/>
                <a:ea typeface="바탕" pitchFamily="18" charset="-127"/>
              </a:rPr>
              <a:t>, U(bus));</a:t>
            </a:r>
            <a:endParaRPr lang="en-US" altLang="ko-KR" sz="1400" b="1"/>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xfrm>
            <a:off x="609600" y="609600"/>
            <a:ext cx="6858000" cy="609600"/>
          </a:xfrm>
        </p:spPr>
        <p:txBody>
          <a:bodyPr/>
          <a:lstStyle/>
          <a:p>
            <a:r>
              <a:rPr lang="en-US" altLang="ko-KR" sz="2400"/>
              <a:t>2.1 Simulation of Queueing Systems (2)</a:t>
            </a:r>
          </a:p>
        </p:txBody>
      </p:sp>
      <p:sp>
        <p:nvSpPr>
          <p:cNvPr id="135171" name="Rectangle 3" descr="Rectangle: Click to edit Master text styles&#10;Second level&#10;Third level&#10;Fourth level&#10;Fifth level"/>
          <p:cNvSpPr>
            <a:spLocks noGrp="1" noChangeArrowheads="1"/>
          </p:cNvSpPr>
          <p:nvPr>
            <p:ph type="body" idx="1"/>
          </p:nvPr>
        </p:nvSpPr>
        <p:spPr>
          <a:xfrm>
            <a:off x="838200" y="1676400"/>
            <a:ext cx="7924800" cy="4343400"/>
          </a:xfrm>
        </p:spPr>
        <p:txBody>
          <a:bodyPr/>
          <a:lstStyle/>
          <a:p>
            <a:r>
              <a:rPr lang="en-US" altLang="ko-KR" sz="2000"/>
              <a:t>In the single-channel queue, the calling population is infinite. </a:t>
            </a:r>
          </a:p>
          <a:p>
            <a:pPr lvl="1"/>
            <a:r>
              <a:rPr lang="en-US" altLang="ko-KR" sz="1800"/>
              <a:t>If a unit leaves the calling population and joins the waiting line or enters service, there is no change in the arrival rate of other units that may need service.</a:t>
            </a:r>
          </a:p>
          <a:p>
            <a:r>
              <a:rPr lang="en-US" altLang="ko-KR" sz="2000"/>
              <a:t>Arrivals for service occur one at a time in a random fashion. </a:t>
            </a:r>
          </a:p>
          <a:p>
            <a:pPr lvl="1"/>
            <a:r>
              <a:rPr lang="en-US" altLang="ko-KR" sz="1800"/>
              <a:t>Once they join the waiting line, they are eventually served. </a:t>
            </a:r>
          </a:p>
          <a:p>
            <a:r>
              <a:rPr lang="en-US" altLang="ko-KR" sz="2000"/>
              <a:t>Service times are of some random length according to a probability distribution which does not change over time. </a:t>
            </a:r>
          </a:p>
          <a:p>
            <a:r>
              <a:rPr lang="en-US" altLang="ko-KR" sz="2000"/>
              <a:t>The system capacity has no limit, meaning that any number of units can wait in line. </a:t>
            </a:r>
          </a:p>
          <a:p>
            <a:r>
              <a:rPr lang="en-US" altLang="ko-KR" sz="2000"/>
              <a:t>Finally, units are served in the order of their arrival (often called FIFO: First In, First out) by a single server or channel.</a:t>
            </a:r>
          </a:p>
          <a:p>
            <a:endParaRPr lang="en-US" altLang="ko-KR" sz="2000"/>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2"/>
          <p:cNvSpPr>
            <a:spLocks noGrp="1" noChangeArrowheads="1"/>
          </p:cNvSpPr>
          <p:nvPr>
            <p:ph type="title"/>
          </p:nvPr>
        </p:nvSpPr>
        <p:spPr/>
        <p:txBody>
          <a:bodyPr/>
          <a:lstStyle/>
          <a:p>
            <a:r>
              <a:rPr lang="en-US" altLang="ko-KR"/>
              <a:t>4.1 </a:t>
            </a:r>
            <a:r>
              <a:rPr lang="ko-KR" altLang="en-US"/>
              <a:t>시뮬레이션 모델 </a:t>
            </a:r>
            <a:r>
              <a:rPr lang="en-US" altLang="ko-KR"/>
              <a:t>1</a:t>
            </a:r>
          </a:p>
        </p:txBody>
      </p:sp>
      <p:sp>
        <p:nvSpPr>
          <p:cNvPr id="373763" name="Rectangle 3" descr="Rectangle: Click to edit Master text styles&#10;Second level&#10;Third level&#10;Fourth level&#10;Fifth level"/>
          <p:cNvSpPr>
            <a:spLocks noGrp="1" noChangeArrowheads="1"/>
          </p:cNvSpPr>
          <p:nvPr>
            <p:ph type="body" idx="1"/>
          </p:nvPr>
        </p:nvSpPr>
        <p:spPr/>
        <p:txBody>
          <a:bodyPr/>
          <a:lstStyle/>
          <a:p>
            <a:pPr algn="just">
              <a:buFont typeface="Wingdings" pitchFamily="2" charset="2"/>
              <a:buNone/>
            </a:pPr>
            <a:r>
              <a:rPr lang="en-US" altLang="ko-KR" sz="1600" b="1">
                <a:latin typeface="바탕" pitchFamily="18" charset="-127"/>
                <a:ea typeface="바탕" pitchFamily="18" charset="-127"/>
              </a:rPr>
              <a:t>/-----------COMPUTE NEXT ACCESS TIME---------*/</a:t>
            </a:r>
          </a:p>
          <a:p>
            <a:pPr algn="just">
              <a:buFont typeface="Wingdings" pitchFamily="2" charset="2"/>
              <a:buNone/>
            </a:pPr>
            <a:r>
              <a:rPr lang="en-US" altLang="ko-KR" sz="1600" b="1">
                <a:latin typeface="바탕" pitchFamily="18" charset="-127"/>
                <a:ea typeface="바탕" pitchFamily="18" charset="-127"/>
              </a:rPr>
              <a:t>nest_access(n)</a:t>
            </a:r>
          </a:p>
          <a:p>
            <a:pPr algn="just">
              <a:buFont typeface="Wingdings" pitchFamily="2" charset="2"/>
              <a:buNone/>
            </a:pPr>
            <a:r>
              <a:rPr lang="en-US" altLang="ko-KR" sz="1600" b="1">
                <a:latin typeface="바탕" pitchFamily="18" charset="-127"/>
                <a:ea typeface="바탕" pitchFamily="18" charset="-127"/>
              </a:rPr>
              <a:t>int n;</a:t>
            </a:r>
          </a:p>
          <a:p>
            <a:pPr algn="just">
              <a:buFont typeface="Wingdings" pitchFamily="2" charset="2"/>
              <a:buNone/>
            </a:pPr>
            <a:r>
              <a:rPr lang="en-US" altLang="ko-KR" sz="1600" b="1">
                <a:latin typeface="바탕" pitchFamily="18" charset="-127"/>
                <a:ea typeface="바탕" pitchFamily="18" charset="-127"/>
              </a:rPr>
              <a:t>{</a:t>
            </a:r>
          </a:p>
          <a:p>
            <a:pPr algn="just">
              <a:buFont typeface="Wingdings" pitchFamily="2" charset="2"/>
              <a:buNone/>
            </a:pPr>
            <a:r>
              <a:rPr lang="en-US" altLang="ko-KR" sz="1600" b="1">
                <a:latin typeface="바탕" pitchFamily="18" charset="-127"/>
                <a:ea typeface="바탕" pitchFamily="18" charset="-127"/>
              </a:rPr>
              <a:t>   real t;</a:t>
            </a:r>
          </a:p>
          <a:p>
            <a:pPr algn="just">
              <a:buFont typeface="Wingdings" pitchFamily="2" charset="2"/>
              <a:buNone/>
            </a:pPr>
            <a:r>
              <a:rPr lang="en-US" altLang="ko-KR" sz="1600" b="1">
                <a:latin typeface="바탕" pitchFamily="18" charset="-127"/>
                <a:ea typeface="바탕" pitchFamily="18" charset="-127"/>
              </a:rPr>
              <a:t>   t=floor(log(ranf())/log(1.0-p))+time();</a:t>
            </a:r>
          </a:p>
          <a:p>
            <a:pPr algn="just">
              <a:buFont typeface="Wingdings" pitchFamily="2" charset="2"/>
              <a:buNone/>
            </a:pPr>
            <a:r>
              <a:rPr lang="en-US" altLang="ko-KR" sz="1600" b="1">
                <a:latin typeface="바탕" pitchFamily="18" charset="-127"/>
                <a:ea typeface="바탕" pitchFamily="18" charset="-127"/>
              </a:rPr>
              <a:t>   treq[n]=t; if(t&lt;tn) then tn=t;</a:t>
            </a:r>
          </a:p>
          <a:p>
            <a:pPr algn="just">
              <a:buFont typeface="Wingdings" pitchFamily="2" charset="2"/>
              <a:buNone/>
            </a:pPr>
            <a:r>
              <a:rPr lang="en-US" altLang="ko-KR" sz="1600" b="1">
                <a:latin typeface="바탕" pitchFamily="18" charset="-127"/>
                <a:ea typeface="바탕" pitchFamily="18" charset="-127"/>
              </a:rPr>
              <a:t>}</a:t>
            </a:r>
          </a:p>
          <a:p>
            <a:pPr algn="just">
              <a:buFont typeface="Wingdings" pitchFamily="2" charset="2"/>
              <a:buNone/>
            </a:pPr>
            <a:endParaRPr lang="en-US" altLang="ko-KR" sz="1600" b="1">
              <a:latin typeface="바탕" pitchFamily="18" charset="-127"/>
              <a:ea typeface="바탕" pitchFamily="18" charset="-127"/>
            </a:endParaRPr>
          </a:p>
          <a:p>
            <a:pPr algn="just"/>
            <a:r>
              <a:rPr lang="en-US" altLang="ko-KR" sz="1800"/>
              <a:t>next_access() </a:t>
            </a:r>
            <a:r>
              <a:rPr lang="ko-KR" altLang="en-US" sz="1800"/>
              <a:t>함수가 각 프로세서에 대한 초기 접근 시간을 결정하고 </a:t>
            </a:r>
            <a:r>
              <a:rPr lang="en-US" altLang="ko-KR" sz="1800"/>
              <a:t>tn</a:t>
            </a:r>
            <a:r>
              <a:rPr lang="ko-KR" altLang="en-US" sz="1800"/>
              <a:t>을 계산하기 위하여 호출</a:t>
            </a:r>
          </a:p>
          <a:p>
            <a:pPr algn="just"/>
            <a:r>
              <a:rPr lang="en-US" altLang="ko-KR" sz="1800"/>
              <a:t>treq[n]</a:t>
            </a:r>
            <a:r>
              <a:rPr lang="ko-KR" altLang="en-US" sz="1800"/>
              <a:t>은 사건 발생 시간이지 사건간 시간은 아님</a:t>
            </a:r>
            <a:r>
              <a:rPr lang="en-US" altLang="ko-KR" sz="1800"/>
              <a:t>, </a:t>
            </a:r>
            <a:r>
              <a:rPr lang="ko-KR" altLang="en-US" sz="1800"/>
              <a:t>프로세서 </a:t>
            </a:r>
            <a:r>
              <a:rPr lang="en-US" altLang="ko-KR" sz="1800"/>
              <a:t>n</a:t>
            </a:r>
            <a:r>
              <a:rPr lang="ko-KR" altLang="en-US" sz="1800"/>
              <a:t>의 다음 요청 발생 시간</a:t>
            </a:r>
          </a:p>
          <a:p>
            <a:pPr algn="just"/>
            <a:r>
              <a:rPr lang="en-US" altLang="ko-KR" sz="1800"/>
              <a:t>tn</a:t>
            </a:r>
            <a:r>
              <a:rPr lang="ko-KR" altLang="en-US" sz="1800"/>
              <a:t>은 최초로 발생한 요청의 발생시간 </a:t>
            </a:r>
            <a:endParaRPr lang="ko-KR" altLang="en-US" sz="1600" b="1"/>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p:txBody>
          <a:bodyPr/>
          <a:lstStyle/>
          <a:p>
            <a:r>
              <a:rPr lang="en-US" altLang="ko-KR"/>
              <a:t>4.1 </a:t>
            </a:r>
            <a:r>
              <a:rPr lang="ko-KR" altLang="en-US"/>
              <a:t>시뮬레이션 모델 </a:t>
            </a:r>
            <a:r>
              <a:rPr lang="en-US" altLang="ko-KR"/>
              <a:t>1</a:t>
            </a:r>
          </a:p>
        </p:txBody>
      </p:sp>
      <p:sp>
        <p:nvSpPr>
          <p:cNvPr id="374787" name="Rectangle 3" descr="Rectangle: Click to edit Master text styles&#10;Second level&#10;Third level&#10;Fourth level&#10;Fifth level"/>
          <p:cNvSpPr>
            <a:spLocks noGrp="1" noChangeArrowheads="1"/>
          </p:cNvSpPr>
          <p:nvPr>
            <p:ph type="body" idx="1"/>
          </p:nvPr>
        </p:nvSpPr>
        <p:spPr/>
        <p:txBody>
          <a:bodyPr/>
          <a:lstStyle/>
          <a:p>
            <a:pPr algn="just"/>
            <a:r>
              <a:rPr lang="ko-KR" altLang="en-US" sz="2000"/>
              <a:t>이 모델에서는 시간의 단위가 버스 싸이클이므로</a:t>
            </a:r>
            <a:r>
              <a:rPr lang="en-US" altLang="ko-KR" sz="2000"/>
              <a:t>, </a:t>
            </a:r>
            <a:r>
              <a:rPr lang="ko-KR" altLang="en-US" sz="2000"/>
              <a:t>시간은 이 단위의 정수배로 진행하고</a:t>
            </a:r>
            <a:r>
              <a:rPr lang="en-US" altLang="ko-KR" sz="2000"/>
              <a:t>, </a:t>
            </a:r>
            <a:r>
              <a:rPr lang="ko-KR" altLang="en-US" sz="2000"/>
              <a:t>사건은 싸이클의 시작이나 끝에서 발생한다</a:t>
            </a:r>
            <a:r>
              <a:rPr lang="en-US" altLang="ko-KR" sz="2000"/>
              <a:t>.</a:t>
            </a:r>
          </a:p>
          <a:p>
            <a:pPr algn="just"/>
            <a:endParaRPr lang="en-US" altLang="ko-KR" sz="2000"/>
          </a:p>
          <a:p>
            <a:pPr algn="just"/>
            <a:r>
              <a:rPr lang="en-US" altLang="ko-KR" sz="2000"/>
              <a:t>begin_cycle()</a:t>
            </a:r>
            <a:r>
              <a:rPr lang="ko-KR" altLang="en-US" sz="2000"/>
              <a:t>은 시간 </a:t>
            </a:r>
            <a:r>
              <a:rPr lang="en-US" altLang="ko-KR" sz="2000"/>
              <a:t>tn</a:t>
            </a:r>
            <a:r>
              <a:rPr lang="ko-KR" altLang="en-US" sz="2000"/>
              <a:t>에 발생하는 요청에 대해 </a:t>
            </a:r>
            <a:r>
              <a:rPr lang="en-US" altLang="ko-KR" sz="2000"/>
              <a:t>N</a:t>
            </a:r>
            <a:r>
              <a:rPr lang="ko-KR" altLang="en-US" sz="2000"/>
              <a:t>개 프로세서들을 스캔하여 이러한 각 프로세서에 대해서 임의 메모리 모듈을 요청 목적지로서 할당하고 메모리 </a:t>
            </a:r>
            <a:r>
              <a:rPr lang="en-US" altLang="ko-KR" sz="2000"/>
              <a:t>(</a:t>
            </a:r>
            <a:r>
              <a:rPr lang="ko-KR" altLang="en-US" sz="2000"/>
              <a:t>그리고 버스</a:t>
            </a:r>
            <a:r>
              <a:rPr lang="en-US" altLang="ko-KR" sz="2000"/>
              <a:t>) </a:t>
            </a:r>
            <a:r>
              <a:rPr lang="ko-KR" altLang="en-US" sz="2000"/>
              <a:t>요청 즉</a:t>
            </a:r>
            <a:r>
              <a:rPr lang="en-US" altLang="ko-KR" sz="2000"/>
              <a:t>, </a:t>
            </a:r>
            <a:r>
              <a:rPr lang="ko-KR" altLang="en-US" sz="2000"/>
              <a:t>사건 </a:t>
            </a:r>
            <a:r>
              <a:rPr lang="en-US" altLang="ko-KR" sz="2000"/>
              <a:t>2</a:t>
            </a:r>
            <a:r>
              <a:rPr lang="ko-KR" altLang="en-US" sz="2000"/>
              <a:t>를 스케줄한다</a:t>
            </a:r>
            <a:r>
              <a:rPr lang="en-US" altLang="ko-KR" sz="2000"/>
              <a:t>.</a:t>
            </a:r>
          </a:p>
          <a:p>
            <a:pPr algn="just"/>
            <a:endParaRPr lang="ko-KR" altLang="en-US" sz="2000"/>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p:txBody>
          <a:bodyPr/>
          <a:lstStyle/>
          <a:p>
            <a:r>
              <a:rPr lang="en-US" altLang="ko-KR"/>
              <a:t>4.1 </a:t>
            </a:r>
            <a:r>
              <a:rPr lang="ko-KR" altLang="en-US"/>
              <a:t>시뮬레이션 모델 </a:t>
            </a:r>
            <a:r>
              <a:rPr lang="en-US" altLang="ko-KR"/>
              <a:t>1</a:t>
            </a:r>
          </a:p>
        </p:txBody>
      </p:sp>
      <p:sp>
        <p:nvSpPr>
          <p:cNvPr id="375811" name="Rectangle 3" descr="Rectangle: Click to edit Master text styles&#10;Second level&#10;Third level&#10;Fourth level&#10;Fifth level"/>
          <p:cNvSpPr>
            <a:spLocks noGrp="1" noChangeArrowheads="1"/>
          </p:cNvSpPr>
          <p:nvPr>
            <p:ph type="body" idx="1"/>
          </p:nvPr>
        </p:nvSpPr>
        <p:spPr/>
        <p:txBody>
          <a:bodyPr/>
          <a:lstStyle/>
          <a:p>
            <a:pPr algn="just"/>
            <a:r>
              <a:rPr lang="en-US" altLang="ko-KR" sz="2000"/>
              <a:t>req_module()</a:t>
            </a:r>
            <a:r>
              <a:rPr lang="ko-KR" altLang="en-US" sz="2000"/>
              <a:t>은 요청된 메모리 모듈이 사용 가능하고</a:t>
            </a:r>
            <a:r>
              <a:rPr lang="en-US" altLang="ko-KR" sz="2000"/>
              <a:t>, </a:t>
            </a:r>
            <a:r>
              <a:rPr lang="ko-KR" altLang="en-US" sz="2000"/>
              <a:t>버스가 사용 가능한가를 보기 위해 검사한다</a:t>
            </a:r>
            <a:r>
              <a:rPr lang="en-US" altLang="ko-KR" sz="2000"/>
              <a:t>. </a:t>
            </a:r>
          </a:p>
          <a:p>
            <a:pPr algn="just"/>
            <a:r>
              <a:rPr lang="ko-KR" altLang="en-US" sz="2000"/>
              <a:t>이들 조건이 만족되면 모듈과 버스는 점유되고 이 싸이클에서의 사용중인 </a:t>
            </a:r>
            <a:r>
              <a:rPr lang="en-US" altLang="ko-KR" sz="2000"/>
              <a:t>bus</a:t>
            </a:r>
            <a:r>
              <a:rPr lang="ko-KR" altLang="en-US" sz="2000"/>
              <a:t>의 숫자</a:t>
            </a:r>
            <a:r>
              <a:rPr lang="en-US" altLang="ko-KR" sz="2000"/>
              <a:t>, </a:t>
            </a:r>
            <a:r>
              <a:rPr lang="ko-KR" altLang="en-US" sz="2000"/>
              <a:t>즉 </a:t>
            </a:r>
            <a:r>
              <a:rPr lang="en-US" altLang="ko-KR" sz="2000"/>
              <a:t>nbs</a:t>
            </a:r>
            <a:r>
              <a:rPr lang="ko-KR" altLang="en-US" sz="2000"/>
              <a:t>가 증가된다</a:t>
            </a:r>
            <a:r>
              <a:rPr lang="en-US" altLang="ko-KR" sz="2000"/>
              <a:t>. </a:t>
            </a:r>
            <a:r>
              <a:rPr lang="ko-KR" altLang="en-US" sz="2000"/>
              <a:t>요청의 완료는 그 싸이클의 끝에서 발생되도록 스케줄 된다</a:t>
            </a:r>
            <a:r>
              <a:rPr lang="en-US" altLang="ko-KR" sz="2000"/>
              <a:t>. </a:t>
            </a:r>
          </a:p>
          <a:p>
            <a:pPr algn="just"/>
            <a:r>
              <a:rPr lang="ko-KR" altLang="en-US" sz="2000"/>
              <a:t>요청된 모듈이 사용 중이거나 버스가 얻어질 수 없다면</a:t>
            </a:r>
            <a:r>
              <a:rPr lang="en-US" altLang="ko-KR" sz="2000"/>
              <a:t>, </a:t>
            </a:r>
            <a:r>
              <a:rPr lang="ko-KR" altLang="en-US" sz="2000"/>
              <a:t>요청은 다음 싸이클의 시작에서 재발생되기 위해 블럭된다</a:t>
            </a:r>
            <a:r>
              <a:rPr lang="en-US" altLang="ko-KR" sz="2000"/>
              <a:t>.</a:t>
            </a:r>
          </a:p>
          <a:p>
            <a:pPr algn="just"/>
            <a:endParaRPr lang="en-US" altLang="ko-KR" sz="2000"/>
          </a:p>
          <a:p>
            <a:r>
              <a:rPr lang="ko-KR" altLang="en-US" sz="2000"/>
              <a:t>사건 </a:t>
            </a:r>
            <a:r>
              <a:rPr lang="en-US" altLang="ko-KR" sz="2000"/>
              <a:t>3</a:t>
            </a:r>
            <a:r>
              <a:rPr lang="ko-KR" altLang="en-US" sz="2000"/>
              <a:t>은 한 버스 싸이클의 끝에서 요청의 완료를 표시한다</a:t>
            </a:r>
            <a:r>
              <a:rPr lang="en-US" altLang="ko-KR" sz="2000"/>
              <a:t>. </a:t>
            </a:r>
            <a:r>
              <a:rPr lang="ko-KR" altLang="en-US" sz="2000"/>
              <a:t>버스와 메모리 모듈이 해제되고</a:t>
            </a:r>
            <a:r>
              <a:rPr lang="en-US" altLang="ko-KR" sz="2000"/>
              <a:t>, req[n] </a:t>
            </a:r>
            <a:r>
              <a:rPr lang="ko-KR" altLang="en-US" sz="2000"/>
              <a:t>은 </a:t>
            </a:r>
            <a:r>
              <a:rPr lang="en-US" altLang="ko-KR" sz="2000"/>
              <a:t>0</a:t>
            </a:r>
            <a:r>
              <a:rPr lang="ko-KR" altLang="en-US" sz="2000"/>
              <a:t>으로 설정되며 </a:t>
            </a:r>
            <a:r>
              <a:rPr lang="en-US" altLang="ko-KR" sz="2000"/>
              <a:t>next_access()</a:t>
            </a:r>
            <a:r>
              <a:rPr lang="ko-KR" altLang="en-US" sz="2000"/>
              <a:t>는 프로세서에 대한 다음 요청 발생 시간을 계산하기 위하여 호출된다</a:t>
            </a:r>
            <a:r>
              <a:rPr lang="en-US" altLang="ko-KR" sz="2000"/>
              <a:t>. </a:t>
            </a:r>
          </a:p>
          <a:p>
            <a:endParaRPr lang="ko-KR" altLang="en-US"/>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2"/>
          <p:cNvSpPr>
            <a:spLocks noGrp="1" noChangeArrowheads="1"/>
          </p:cNvSpPr>
          <p:nvPr>
            <p:ph type="title"/>
          </p:nvPr>
        </p:nvSpPr>
        <p:spPr/>
        <p:txBody>
          <a:bodyPr/>
          <a:lstStyle/>
          <a:p>
            <a:r>
              <a:rPr lang="en-US" altLang="ko-KR"/>
              <a:t>4.1 </a:t>
            </a:r>
            <a:r>
              <a:rPr lang="ko-KR" altLang="en-US"/>
              <a:t>시뮬레이션 모델 </a:t>
            </a:r>
            <a:r>
              <a:rPr lang="en-US" altLang="ko-KR"/>
              <a:t>1</a:t>
            </a:r>
          </a:p>
        </p:txBody>
      </p:sp>
      <p:sp>
        <p:nvSpPr>
          <p:cNvPr id="376835" name="Rectangle 3" descr="Rectangle: Click to edit Master text styles&#10;Second level&#10;Third level&#10;Fourth level&#10;Fifth level"/>
          <p:cNvSpPr>
            <a:spLocks noGrp="1" noChangeArrowheads="1"/>
          </p:cNvSpPr>
          <p:nvPr>
            <p:ph type="body" idx="1"/>
          </p:nvPr>
        </p:nvSpPr>
        <p:spPr/>
        <p:txBody>
          <a:bodyPr/>
          <a:lstStyle/>
          <a:p>
            <a:pPr algn="just">
              <a:buFont typeface="Wingdings" pitchFamily="2" charset="2"/>
              <a:buNone/>
            </a:pPr>
            <a:r>
              <a:rPr lang="en-US" altLang="ko-KR" sz="1600" b="1">
                <a:latin typeface="바탕" pitchFamily="18" charset="-127"/>
                <a:ea typeface="바탕" pitchFamily="18" charset="-127"/>
              </a:rPr>
              <a:t>/*----EVENT 1: BEGIN CYCLE-------*/</a:t>
            </a:r>
          </a:p>
          <a:p>
            <a:pPr algn="just">
              <a:buFont typeface="Wingdings" pitchFamily="2" charset="2"/>
              <a:buNone/>
            </a:pPr>
            <a:r>
              <a:rPr lang="en-US" altLang="ko-KR" sz="1600" b="1">
                <a:latin typeface="바탕" pitchFamily="18" charset="-127"/>
                <a:ea typeface="바탕" pitchFamily="18" charset="-127"/>
              </a:rPr>
              <a:t>begin_cycle() {</a:t>
            </a:r>
          </a:p>
          <a:p>
            <a:pPr algn="just">
              <a:buFont typeface="Wingdings" pitchFamily="2" charset="2"/>
              <a:buNone/>
            </a:pPr>
            <a:r>
              <a:rPr lang="en-US" altLang="ko-KR" sz="1600" b="1">
                <a:latin typeface="바탕" pitchFamily="18" charset="-127"/>
                <a:ea typeface="바탕" pitchFamily="18" charset="-127"/>
              </a:rPr>
              <a:t>   int i,n=next: real t, tmin=1.0E6;</a:t>
            </a:r>
          </a:p>
          <a:p>
            <a:pPr algn="just">
              <a:buFont typeface="Wingdings" pitchFamily="2" charset="2"/>
              <a:buNone/>
            </a:pPr>
            <a:r>
              <a:rPr lang="en-US" altLang="ko-KR" sz="1600" b="1">
                <a:latin typeface="바탕" pitchFamily="18" charset="-127"/>
                <a:ea typeface="바탕" pitchFamily="18" charset="-127"/>
              </a:rPr>
              <a:t>   for (i=0; i&lt;N; i++) {</a:t>
            </a:r>
          </a:p>
          <a:p>
            <a:pPr algn="just">
              <a:buFont typeface="Wingdings" pitchFamily="2" charset="2"/>
              <a:buNone/>
            </a:pPr>
            <a:r>
              <a:rPr lang="en-US" altLang="ko-KR" sz="1600" b="1">
                <a:latin typeface="바탕" pitchFamily="18" charset="-127"/>
                <a:ea typeface="바탕" pitchFamily="18" charset="-127"/>
              </a:rPr>
              <a:t>      if (!req[n]) then {/* in this version, req[n] always is 0 here */</a:t>
            </a:r>
          </a:p>
          <a:p>
            <a:pPr algn="just">
              <a:buFont typeface="Wingdings" pitchFamily="2" charset="2"/>
              <a:buNone/>
            </a:pPr>
            <a:r>
              <a:rPr lang="en-US" altLang="ko-KR" sz="1600" b="1">
                <a:latin typeface="바탕" pitchFamily="18" charset="-127"/>
                <a:ea typeface="바탕" pitchFamily="18" charset="-127"/>
              </a:rPr>
              <a:t>         if ((t=treq[n])==tn)</a:t>
            </a:r>
          </a:p>
          <a:p>
            <a:pPr algn="just">
              <a:buFont typeface="Wingdings" pitchFamily="2" charset="2"/>
              <a:buNone/>
            </a:pPr>
            <a:r>
              <a:rPr lang="en-US" altLang="ko-KR" sz="1600" b="1">
                <a:latin typeface="바탕" pitchFamily="18" charset="-127"/>
                <a:ea typeface="바탕" pitchFamily="18" charset="-127"/>
              </a:rPr>
              <a:t>            then</a:t>
            </a:r>
          </a:p>
          <a:p>
            <a:pPr algn="just">
              <a:buFont typeface="Wingdings" pitchFamily="2" charset="2"/>
              <a:buNone/>
            </a:pPr>
            <a:r>
              <a:rPr lang="en-US" altLang="ko-KR" sz="1600" b="1">
                <a:latin typeface="바탕" pitchFamily="18" charset="-127"/>
                <a:ea typeface="바탕" pitchFamily="18" charset="-127"/>
              </a:rPr>
              <a:t>               {req[n]=random(1,M); schedule(2,0.0n);}</a:t>
            </a:r>
          </a:p>
          <a:p>
            <a:pPr algn="just">
              <a:buFont typeface="Wingdings" pitchFamily="2" charset="2"/>
              <a:buNone/>
            </a:pPr>
            <a:r>
              <a:rPr lang="en-US" altLang="ko-KR" sz="1600" b="1">
                <a:latin typeface="바탕" pitchFamily="18" charset="-127"/>
                <a:ea typeface="바탕" pitchFamily="18" charset="-127"/>
              </a:rPr>
              <a:t>            else if (t&lt;tmin) then tmin=t;</a:t>
            </a:r>
          </a:p>
          <a:p>
            <a:pPr algn="just">
              <a:buFont typeface="Wingdings" pitchFamily="2" charset="2"/>
              <a:buNone/>
            </a:pPr>
            <a:r>
              <a:rPr lang="en-US" altLang="ko-KR" sz="1600" b="1">
                <a:latin typeface="바탕" pitchFamily="18" charset="-127"/>
                <a:ea typeface="바탕" pitchFamily="18" charset="-127"/>
              </a:rPr>
              <a:t>      }</a:t>
            </a:r>
          </a:p>
          <a:p>
            <a:pPr algn="just">
              <a:buFont typeface="Wingdings" pitchFamily="2" charset="2"/>
              <a:buNone/>
            </a:pPr>
            <a:r>
              <a:rPr lang="en-US" altLang="ko-KR" sz="1600" b="1">
                <a:latin typeface="바탕" pitchFamily="18" charset="-127"/>
                <a:ea typeface="바탕" pitchFamily="18" charset="-127"/>
              </a:rPr>
              <a:t>   n=(n%N)+1;</a:t>
            </a:r>
          </a:p>
          <a:p>
            <a:pPr algn="just">
              <a:buFont typeface="Wingdings" pitchFamily="2" charset="2"/>
              <a:buNone/>
            </a:pPr>
            <a:r>
              <a:rPr lang="en-US" altLang="ko-KR" sz="1600" b="1">
                <a:latin typeface="바탕" pitchFamily="18" charset="-127"/>
                <a:ea typeface="바탕" pitchFamily="18" charset="-127"/>
              </a:rPr>
              <a:t>   }</a:t>
            </a:r>
          </a:p>
          <a:p>
            <a:pPr algn="just">
              <a:buFont typeface="Wingdings" pitchFamily="2" charset="2"/>
              <a:buNone/>
            </a:pPr>
            <a:r>
              <a:rPr lang="en-US" altLang="ko-KR" sz="1600" b="1">
                <a:latin typeface="바탕" pitchFamily="18" charset="-127"/>
                <a:ea typeface="바탕" pitchFamily="18" charset="-127"/>
              </a:rPr>
              <a:t>next=(next%N)+1; tn=tmin;</a:t>
            </a:r>
          </a:p>
          <a:p>
            <a:pPr algn="just">
              <a:buFont typeface="Wingdings" pitchFamily="2" charset="2"/>
              <a:buNone/>
            </a:pPr>
            <a:r>
              <a:rPr lang="en-US" altLang="ko-KR" sz="1600" b="1">
                <a:latin typeface="바탕" pitchFamily="18" charset="-127"/>
                <a:ea typeface="바탕" pitchFamily="18" charset="-127"/>
              </a:rPr>
              <a:t>}</a:t>
            </a:r>
          </a:p>
          <a:p>
            <a:pPr>
              <a:buFont typeface="Wingdings" pitchFamily="2" charset="2"/>
              <a:buNone/>
            </a:pPr>
            <a:endParaRPr lang="en-US" altLang="ko-KR" sz="1600" b="1"/>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ChangeArrowheads="1"/>
          </p:cNvSpPr>
          <p:nvPr>
            <p:ph type="title"/>
          </p:nvPr>
        </p:nvSpPr>
        <p:spPr/>
        <p:txBody>
          <a:bodyPr/>
          <a:lstStyle/>
          <a:p>
            <a:r>
              <a:rPr lang="en-US" altLang="ko-KR"/>
              <a:t>4.1 </a:t>
            </a:r>
            <a:r>
              <a:rPr lang="ko-KR" altLang="en-US"/>
              <a:t>시뮬레이션 모델 </a:t>
            </a:r>
            <a:r>
              <a:rPr lang="en-US" altLang="ko-KR"/>
              <a:t>1</a:t>
            </a:r>
          </a:p>
        </p:txBody>
      </p:sp>
      <p:sp>
        <p:nvSpPr>
          <p:cNvPr id="377859" name="Rectangle 3" descr="Rectangle: Click to edit Master text styles&#10;Second level&#10;Third level&#10;Fourth level&#10;Fifth level"/>
          <p:cNvSpPr>
            <a:spLocks noGrp="1" noChangeArrowheads="1"/>
          </p:cNvSpPr>
          <p:nvPr>
            <p:ph type="body" idx="1"/>
          </p:nvPr>
        </p:nvSpPr>
        <p:spPr/>
        <p:txBody>
          <a:bodyPr/>
          <a:lstStyle/>
          <a:p>
            <a:pPr algn="just">
              <a:buFont typeface="Wingdings" pitchFamily="2" charset="2"/>
              <a:buNone/>
            </a:pPr>
            <a:r>
              <a:rPr lang="en-US" altLang="ko-KR" sz="1600" b="1">
                <a:latin typeface="바탕" pitchFamily="18" charset="-127"/>
                <a:ea typeface="바탕" pitchFamily="18" charset="-127"/>
              </a:rPr>
              <a:t>/*------EVENT 2: REQUEST MEMORY AND BUS----------*/</a:t>
            </a:r>
          </a:p>
          <a:p>
            <a:pPr algn="just">
              <a:buFont typeface="Wingdings" pitchFamily="2" charset="2"/>
              <a:buNone/>
            </a:pPr>
            <a:r>
              <a:rPr lang="en-US" altLang="ko-KR" sz="1600" b="1">
                <a:latin typeface="바탕" pitchFamily="18" charset="-127"/>
                <a:ea typeface="바탕" pitchFamily="18" charset="-127"/>
              </a:rPr>
              <a:t>req_module(n)</a:t>
            </a:r>
          </a:p>
          <a:p>
            <a:pPr algn="just">
              <a:buFont typeface="Wingdings" pitchFamily="2" charset="2"/>
              <a:buNone/>
            </a:pPr>
            <a:r>
              <a:rPr lang="en-US" altLang="ko-KR" sz="1600" b="1">
                <a:latin typeface="바탕" pitchFamily="18" charset="-127"/>
                <a:ea typeface="바탕" pitchFamily="18" charset="-127"/>
              </a:rPr>
              <a:t>int n;</a:t>
            </a:r>
          </a:p>
          <a:p>
            <a:pPr algn="just">
              <a:buFont typeface="Wingdings" pitchFamily="2" charset="2"/>
              <a:buNone/>
            </a:pPr>
            <a:r>
              <a:rPr lang="en-US" altLang="ko-KR" sz="1600" b="1">
                <a:latin typeface="바탕" pitchFamily="18" charset="-127"/>
                <a:ea typeface="바탕" pitchFamily="18" charset="-127"/>
              </a:rPr>
              <a:t>{</a:t>
            </a:r>
          </a:p>
          <a:p>
            <a:pPr algn="just">
              <a:buFont typeface="Wingdings" pitchFamily="2" charset="2"/>
              <a:buNone/>
            </a:pPr>
            <a:r>
              <a:rPr lang="en-US" altLang="ko-KR" sz="1600" b="1">
                <a:latin typeface="바탕" pitchFamily="18" charset="-127"/>
                <a:ea typeface="바탕" pitchFamily="18" charset="-127"/>
              </a:rPr>
              <a:t>   if (status (module[req[n]]!=busy&amp;&amp;status(bus)!=busy)</a:t>
            </a:r>
          </a:p>
          <a:p>
            <a:pPr algn="just">
              <a:buFont typeface="Wingdings" pitchFamily="2" charset="2"/>
              <a:buNone/>
            </a:pPr>
            <a:r>
              <a:rPr lang="en-US" altLang="ko-KR" sz="1600" b="1">
                <a:latin typeface="바탕" pitchFamily="18" charset="-127"/>
                <a:ea typeface="바탕" pitchFamily="18" charset="-127"/>
              </a:rPr>
              <a:t>      then {</a:t>
            </a:r>
          </a:p>
          <a:p>
            <a:pPr algn="just">
              <a:buFont typeface="Wingdings" pitchFamily="2" charset="2"/>
              <a:buNone/>
            </a:pPr>
            <a:r>
              <a:rPr lang="en-US" altLang="ko-KR" sz="1600" b="1">
                <a:latin typeface="바탕" pitchFamily="18" charset="-127"/>
                <a:ea typeface="바탕" pitchFamily="18" charset="-127"/>
              </a:rPr>
              <a:t>         request(module[req[n]],n,0); request(bus,n,0);</a:t>
            </a:r>
          </a:p>
          <a:p>
            <a:pPr algn="just">
              <a:buFont typeface="Wingdings" pitchFamily="2" charset="2"/>
              <a:buNone/>
            </a:pPr>
            <a:r>
              <a:rPr lang="en-US" altLang="ko-KR" sz="1600" b="1">
                <a:latin typeface="바탕" pitchFamily="18" charset="-127"/>
                <a:ea typeface="바탕" pitchFamily="18" charset="-127"/>
              </a:rPr>
              <a:t>         nbs++; schedule(3,1.0,n);</a:t>
            </a:r>
          </a:p>
          <a:p>
            <a:pPr algn="just">
              <a:buFont typeface="Wingdings" pitchFamily="2" charset="2"/>
              <a:buNone/>
            </a:pPr>
            <a:r>
              <a:rPr lang="en-US" altLang="ko-KR" sz="1600" b="1">
                <a:latin typeface="바탕" pitchFamily="18" charset="-127"/>
                <a:ea typeface="바탕" pitchFamily="18" charset="-127"/>
              </a:rPr>
              <a:t>      }</a:t>
            </a:r>
          </a:p>
          <a:p>
            <a:pPr algn="just">
              <a:buFont typeface="Wingdings" pitchFamily="2" charset="2"/>
              <a:buNone/>
            </a:pPr>
            <a:r>
              <a:rPr lang="en-US" altLang="ko-KR" sz="1600" b="1">
                <a:latin typeface="바탕" pitchFamily="18" charset="-127"/>
                <a:ea typeface="바탕" pitchFamily="18" charset="-127"/>
              </a:rPr>
              <a:t>   else</a:t>
            </a:r>
          </a:p>
          <a:p>
            <a:pPr algn="just">
              <a:buFont typeface="Wingdings" pitchFamily="2" charset="2"/>
              <a:buNone/>
            </a:pPr>
            <a:r>
              <a:rPr lang="en-US" altLang="ko-KR" sz="1600" b="1">
                <a:latin typeface="바탕" pitchFamily="18" charset="-127"/>
                <a:ea typeface="바탕" pitchFamily="18" charset="-127"/>
              </a:rPr>
              <a:t>      {req[n]=0; if (++treq[n]&lt;tn) then tn=treq[n];}</a:t>
            </a:r>
          </a:p>
          <a:p>
            <a:pPr algn="just">
              <a:buFont typeface="Wingdings" pitchFamily="2" charset="2"/>
              <a:buNone/>
            </a:pPr>
            <a:r>
              <a:rPr lang="en-US" altLang="ko-KR" sz="1600" b="1">
                <a:latin typeface="바탕" pitchFamily="18" charset="-127"/>
                <a:ea typeface="바탕" pitchFamily="18" charset="-127"/>
              </a:rPr>
              <a:t>}</a:t>
            </a:r>
          </a:p>
          <a:p>
            <a:pPr>
              <a:buFont typeface="Wingdings" pitchFamily="2" charset="2"/>
              <a:buNone/>
            </a:pPr>
            <a:endParaRPr lang="en-US" altLang="ko-KR" sz="1600" b="1"/>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2"/>
          <p:cNvSpPr>
            <a:spLocks noGrp="1" noChangeArrowheads="1"/>
          </p:cNvSpPr>
          <p:nvPr>
            <p:ph type="title"/>
          </p:nvPr>
        </p:nvSpPr>
        <p:spPr/>
        <p:txBody>
          <a:bodyPr/>
          <a:lstStyle/>
          <a:p>
            <a:r>
              <a:rPr lang="en-US" altLang="ko-KR"/>
              <a:t>4.1 </a:t>
            </a:r>
            <a:r>
              <a:rPr lang="ko-KR" altLang="en-US"/>
              <a:t>시뮬레이션 모델 </a:t>
            </a:r>
            <a:r>
              <a:rPr lang="en-US" altLang="ko-KR"/>
              <a:t>1</a:t>
            </a:r>
          </a:p>
        </p:txBody>
      </p:sp>
      <p:sp>
        <p:nvSpPr>
          <p:cNvPr id="378883" name="Rectangle 3" descr="Rectangle: Click to edit Master text styles&#10;Second level&#10;Third level&#10;Fourth level&#10;Fifth level"/>
          <p:cNvSpPr>
            <a:spLocks noGrp="1" noChangeArrowheads="1"/>
          </p:cNvSpPr>
          <p:nvPr>
            <p:ph type="body" idx="1"/>
          </p:nvPr>
        </p:nvSpPr>
        <p:spPr/>
        <p:txBody>
          <a:bodyPr/>
          <a:lstStyle/>
          <a:p>
            <a:pPr algn="just">
              <a:buFont typeface="Wingdings" pitchFamily="2" charset="2"/>
              <a:buNone/>
            </a:pPr>
            <a:r>
              <a:rPr lang="en-US" altLang="ko-KR" sz="1600" b="1">
                <a:latin typeface="바탕" pitchFamily="18" charset="-127"/>
                <a:ea typeface="바탕" pitchFamily="18" charset="-127"/>
              </a:rPr>
              <a:t>/*---------EVENT 3: END CYCLE---------*/</a:t>
            </a:r>
          </a:p>
          <a:p>
            <a:pPr algn="just">
              <a:buFont typeface="Wingdings" pitchFamily="2" charset="2"/>
              <a:buNone/>
            </a:pPr>
            <a:r>
              <a:rPr lang="en-US" altLang="ko-KR" sz="1600" b="1">
                <a:latin typeface="바탕" pitchFamily="18" charset="-127"/>
                <a:ea typeface="바탕" pitchFamily="18" charset="-127"/>
              </a:rPr>
              <a:t>end-cycle(n)</a:t>
            </a:r>
          </a:p>
          <a:p>
            <a:pPr algn="just">
              <a:buFont typeface="Wingdings" pitchFamily="2" charset="2"/>
              <a:buNone/>
            </a:pPr>
            <a:r>
              <a:rPr lang="en-US" altLang="ko-KR" sz="1600" b="1">
                <a:latin typeface="바탕" pitchFamily="18" charset="-127"/>
                <a:ea typeface="바탕" pitchFamily="18" charset="-127"/>
              </a:rPr>
              <a:t>{</a:t>
            </a:r>
          </a:p>
          <a:p>
            <a:pPr algn="just">
              <a:buFont typeface="Wingdings" pitchFamily="2" charset="2"/>
              <a:buNone/>
            </a:pPr>
            <a:r>
              <a:rPr lang="en-US" altLang="ko-KR" sz="1600" b="1">
                <a:latin typeface="바탕" pitchFamily="18" charset="-127"/>
                <a:ea typeface="바탕" pitchFamily="18" charset="-127"/>
              </a:rPr>
              <a:t>   release(bus,n); </a:t>
            </a:r>
          </a:p>
          <a:p>
            <a:pPr algn="just">
              <a:buFont typeface="Wingdings" pitchFamily="2" charset="2"/>
              <a:buNone/>
            </a:pPr>
            <a:r>
              <a:rPr lang="en-US" altLang="ko-KR" sz="1600" b="1">
                <a:latin typeface="바탕" pitchFamily="18" charset="-127"/>
                <a:ea typeface="바탕" pitchFamily="18" charset="-127"/>
              </a:rPr>
              <a:t>   release(module[req[n]].n);</a:t>
            </a:r>
          </a:p>
          <a:p>
            <a:pPr algn="just">
              <a:buFont typeface="Wingdings" pitchFamily="2" charset="2"/>
              <a:buNone/>
            </a:pPr>
            <a:r>
              <a:rPr lang="en-US" altLang="ko-KR" sz="1600" b="1">
                <a:latin typeface="바탕" pitchFamily="18" charset="-127"/>
                <a:ea typeface="바탕" pitchFamily="18" charset="-127"/>
              </a:rPr>
              <a:t>   req[n]=0; </a:t>
            </a:r>
          </a:p>
          <a:p>
            <a:pPr algn="just">
              <a:buFont typeface="Wingdings" pitchFamily="2" charset="2"/>
              <a:buNone/>
            </a:pPr>
            <a:r>
              <a:rPr lang="en-US" altLang="ko-KR" sz="1600" b="1">
                <a:latin typeface="바탕" pitchFamily="18" charset="-127"/>
                <a:ea typeface="바탕" pitchFamily="18" charset="-127"/>
              </a:rPr>
              <a:t>   next_access(n);</a:t>
            </a:r>
          </a:p>
          <a:p>
            <a:pPr algn="just">
              <a:buFont typeface="Wingdings" pitchFamily="2" charset="2"/>
              <a:buNone/>
            </a:pPr>
            <a:r>
              <a:rPr lang="en-US" altLang="ko-KR" sz="1600" b="1">
                <a:latin typeface="바탕" pitchFamily="18" charset="-127"/>
                <a:ea typeface="바탕" pitchFamily="18" charset="-127"/>
              </a:rPr>
              <a:t>   if (--nbs==0) then schedule(1, tn-time(),0);</a:t>
            </a:r>
          </a:p>
          <a:p>
            <a:pPr algn="just">
              <a:buFont typeface="Wingdings" pitchFamily="2" charset="2"/>
              <a:buNone/>
            </a:pPr>
            <a:r>
              <a:rPr lang="en-US" altLang="ko-KR" sz="1600" b="1">
                <a:latin typeface="바탕" pitchFamily="18" charset="-127"/>
                <a:ea typeface="바탕" pitchFamily="18" charset="-127"/>
              </a:rPr>
              <a:t>}</a:t>
            </a:r>
          </a:p>
          <a:p>
            <a:pPr>
              <a:buFont typeface="Wingdings" pitchFamily="2" charset="2"/>
              <a:buNone/>
            </a:pPr>
            <a:endParaRPr lang="ko-KR" altLang="en-US" sz="1600" b="1"/>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r>
              <a:rPr lang="en-US" altLang="ko-KR"/>
              <a:t>4.2 </a:t>
            </a:r>
            <a:r>
              <a:rPr lang="ko-KR" altLang="en-US"/>
              <a:t>시뮬레이션 모델 </a:t>
            </a:r>
            <a:r>
              <a:rPr lang="en-US" altLang="ko-KR"/>
              <a:t>2</a:t>
            </a:r>
          </a:p>
        </p:txBody>
      </p:sp>
      <p:sp>
        <p:nvSpPr>
          <p:cNvPr id="379907" name="Rectangle 3" descr="Rectangle: Click to edit Master text styles&#10;Second level&#10;Third level&#10;Fourth level&#10;Fifth level"/>
          <p:cNvSpPr>
            <a:spLocks noGrp="1" noChangeArrowheads="1"/>
          </p:cNvSpPr>
          <p:nvPr>
            <p:ph type="body" idx="1"/>
          </p:nvPr>
        </p:nvSpPr>
        <p:spPr/>
        <p:txBody>
          <a:bodyPr/>
          <a:lstStyle/>
          <a:p>
            <a:r>
              <a:rPr lang="ko-KR" altLang="en-US" sz="2000"/>
              <a:t>분석 모델에서 블럭된 요청은 재발생될 때 </a:t>
            </a:r>
            <a:r>
              <a:rPr lang="en-US" altLang="ko-KR" sz="2000"/>
              <a:t>M</a:t>
            </a:r>
            <a:r>
              <a:rPr lang="ko-KR" altLang="en-US" sz="2000"/>
              <a:t>개 모듈중의 어느 하나에 임으로 재할당된다고 가정하고 시뮬레이션 모델 </a:t>
            </a:r>
            <a:r>
              <a:rPr lang="en-US" altLang="ko-KR" sz="2000"/>
              <a:t>1</a:t>
            </a:r>
            <a:r>
              <a:rPr lang="ko-KR" altLang="en-US" sz="2000"/>
              <a:t>에 반영하였으나 쉽게 제거될 수 있다</a:t>
            </a:r>
            <a:r>
              <a:rPr lang="en-US" altLang="ko-KR" sz="2000"/>
              <a:t>.</a:t>
            </a:r>
          </a:p>
          <a:p>
            <a:endParaRPr lang="en-US" altLang="ko-KR" sz="2000"/>
          </a:p>
          <a:p>
            <a:r>
              <a:rPr lang="ko-KR" altLang="en-US" sz="2000"/>
              <a:t>실제 시스템은 요청 큐잉의 몇몇 타입을 제공할 수 있는데 반하여</a:t>
            </a:r>
            <a:r>
              <a:rPr lang="en-US" altLang="ko-KR" sz="2000"/>
              <a:t>, </a:t>
            </a:r>
            <a:r>
              <a:rPr lang="ko-KR" altLang="en-US" sz="2000"/>
              <a:t>결과 모델은 큐와 버스에 대한 요청에 대해 다소 임의적인 선택을 제공한다</a:t>
            </a:r>
            <a:r>
              <a:rPr lang="en-US" altLang="ko-KR" sz="2000"/>
              <a:t>.</a:t>
            </a:r>
          </a:p>
          <a:p>
            <a:endParaRPr lang="en-US" altLang="ko-KR" sz="2000"/>
          </a:p>
          <a:p>
            <a:r>
              <a:rPr lang="ko-KR" altLang="en-US" sz="2000"/>
              <a:t>이것이 성능에 얼마나 영향을 주는가를 보기 위하여</a:t>
            </a:r>
            <a:r>
              <a:rPr lang="en-US" altLang="ko-KR" sz="2000"/>
              <a:t>, </a:t>
            </a:r>
            <a:r>
              <a:rPr lang="ko-KR" altLang="en-US" sz="2000"/>
              <a:t>모듈과 버스 요청이 선입선출에 기반해서 큐잉되는 시스템의 모델을 살펴본다</a:t>
            </a:r>
            <a:r>
              <a:rPr lang="en-US" altLang="ko-KR" sz="2000"/>
              <a:t>.</a:t>
            </a:r>
          </a:p>
          <a:p>
            <a:endParaRPr lang="ko-KR" altLang="en-US" sz="2000"/>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2"/>
          <p:cNvSpPr>
            <a:spLocks noGrp="1" noChangeArrowheads="1"/>
          </p:cNvSpPr>
          <p:nvPr>
            <p:ph type="title"/>
          </p:nvPr>
        </p:nvSpPr>
        <p:spPr/>
        <p:txBody>
          <a:bodyPr/>
          <a:lstStyle/>
          <a:p>
            <a:r>
              <a:rPr lang="en-US" altLang="ko-KR"/>
              <a:t>4.2 </a:t>
            </a:r>
            <a:r>
              <a:rPr lang="ko-KR" altLang="en-US"/>
              <a:t>시뮬레이션 모델 </a:t>
            </a:r>
            <a:r>
              <a:rPr lang="en-US" altLang="ko-KR"/>
              <a:t>2</a:t>
            </a:r>
          </a:p>
        </p:txBody>
      </p:sp>
      <p:sp>
        <p:nvSpPr>
          <p:cNvPr id="380931" name="Rectangle 3" descr="Rectangle: Click to edit Master text styles&#10;Second level&#10;Third level&#10;Fourth level&#10;Fifth level"/>
          <p:cNvSpPr>
            <a:spLocks noGrp="1" noChangeArrowheads="1"/>
          </p:cNvSpPr>
          <p:nvPr>
            <p:ph type="body" idx="1"/>
          </p:nvPr>
        </p:nvSpPr>
        <p:spPr/>
        <p:txBody>
          <a:bodyPr/>
          <a:lstStyle/>
          <a:p>
            <a:r>
              <a:rPr lang="ko-KR" altLang="en-US" sz="2000"/>
              <a:t>프로세서는 원의 집합인 지연서버에 의해 표현된다</a:t>
            </a:r>
            <a:r>
              <a:rPr lang="en-US" altLang="ko-KR" sz="2000"/>
              <a:t>. </a:t>
            </a:r>
            <a:r>
              <a:rPr lang="ko-KR" altLang="en-US" sz="2000"/>
              <a:t>지연 서버는 항상 요청을 지원하기 위한 충분한 서버를 가지고 있어서 큐가 필요 없다</a:t>
            </a:r>
            <a:r>
              <a:rPr lang="en-US" altLang="ko-KR" sz="2000"/>
              <a:t>.</a:t>
            </a:r>
          </a:p>
          <a:p>
            <a:endParaRPr lang="en-US" altLang="ko-KR" sz="2000"/>
          </a:p>
          <a:p>
            <a:r>
              <a:rPr lang="ko-KR" altLang="en-US" sz="2000"/>
              <a:t>프로세서가 메모리 요청을 발생시키면</a:t>
            </a:r>
            <a:r>
              <a:rPr lang="en-US" altLang="ko-KR" sz="2000"/>
              <a:t>, </a:t>
            </a:r>
            <a:r>
              <a:rPr lang="ko-KR" altLang="en-US" sz="2000"/>
              <a:t>요청은 선택된 메모리 모듈에 대해 큐잉되고</a:t>
            </a:r>
            <a:r>
              <a:rPr lang="en-US" altLang="ko-KR" sz="2000"/>
              <a:t>, </a:t>
            </a:r>
            <a:r>
              <a:rPr lang="ko-KR" altLang="en-US" sz="2000"/>
              <a:t>그것을 점유하고</a:t>
            </a:r>
            <a:r>
              <a:rPr lang="en-US" altLang="ko-KR" sz="2000"/>
              <a:t>, </a:t>
            </a:r>
            <a:r>
              <a:rPr lang="ko-KR" altLang="en-US" sz="2000"/>
              <a:t>버스에 대해서 큐잉되고</a:t>
            </a:r>
            <a:r>
              <a:rPr lang="en-US" altLang="ko-KR" sz="2000"/>
              <a:t>, </a:t>
            </a:r>
            <a:r>
              <a:rPr lang="ko-KR" altLang="en-US" sz="2000"/>
              <a:t>버스를 점유한다</a:t>
            </a:r>
            <a:r>
              <a:rPr lang="en-US" altLang="ko-KR" sz="2000"/>
              <a:t>.</a:t>
            </a:r>
          </a:p>
          <a:p>
            <a:endParaRPr lang="en-US" altLang="ko-KR" sz="2000"/>
          </a:p>
          <a:p>
            <a:r>
              <a:rPr lang="ko-KR" altLang="en-US" sz="2000"/>
              <a:t>메모리 모듈과 버스는 전송을 수행하기 위하여 동시에 점유되어야 한다</a:t>
            </a:r>
            <a:r>
              <a:rPr lang="en-US" altLang="ko-KR" sz="2000"/>
              <a:t>. </a:t>
            </a:r>
          </a:p>
          <a:p>
            <a:endParaRPr lang="ko-KR" altLang="en-US" sz="2000"/>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r>
              <a:rPr lang="en-US" altLang="ko-KR"/>
              <a:t>4.2 </a:t>
            </a:r>
            <a:r>
              <a:rPr lang="ko-KR" altLang="en-US"/>
              <a:t>시뮬레이션 모델 </a:t>
            </a:r>
            <a:r>
              <a:rPr lang="en-US" altLang="ko-KR"/>
              <a:t>2</a:t>
            </a:r>
          </a:p>
        </p:txBody>
      </p:sp>
      <p:grpSp>
        <p:nvGrpSpPr>
          <p:cNvPr id="381955" name="Group 3"/>
          <p:cNvGrpSpPr>
            <a:grpSpLocks/>
          </p:cNvGrpSpPr>
          <p:nvPr/>
        </p:nvGrpSpPr>
        <p:grpSpPr bwMode="auto">
          <a:xfrm>
            <a:off x="1133475" y="2057400"/>
            <a:ext cx="6280150" cy="3454400"/>
            <a:chOff x="624" y="1200"/>
            <a:chExt cx="4159" cy="2525"/>
          </a:xfrm>
        </p:grpSpPr>
        <p:sp>
          <p:nvSpPr>
            <p:cNvPr id="381956" name="Oval 4"/>
            <p:cNvSpPr>
              <a:spLocks noChangeArrowheads="1"/>
            </p:cNvSpPr>
            <p:nvPr/>
          </p:nvSpPr>
          <p:spPr bwMode="auto">
            <a:xfrm>
              <a:off x="864" y="2003"/>
              <a:ext cx="240" cy="240"/>
            </a:xfrm>
            <a:prstGeom prst="ellipse">
              <a:avLst/>
            </a:prstGeom>
            <a:solidFill>
              <a:schemeClr val="accent1"/>
            </a:solidFill>
            <a:ln w="9525">
              <a:solidFill>
                <a:schemeClr val="tx1"/>
              </a:solidFill>
              <a:round/>
              <a:headEnd/>
              <a:tailEnd/>
            </a:ln>
            <a:effectLst/>
          </p:spPr>
          <p:txBody>
            <a:bodyPr wrap="none" anchor="ctr"/>
            <a:lstStyle/>
            <a:p>
              <a:pPr algn="ctr"/>
              <a:r>
                <a:rPr lang="en-US" altLang="ko-KR" sz="1800"/>
                <a:t>1</a:t>
              </a:r>
            </a:p>
          </p:txBody>
        </p:sp>
        <p:sp>
          <p:nvSpPr>
            <p:cNvPr id="381957" name="Oval 5"/>
            <p:cNvSpPr>
              <a:spLocks noChangeArrowheads="1"/>
            </p:cNvSpPr>
            <p:nvPr/>
          </p:nvSpPr>
          <p:spPr bwMode="auto">
            <a:xfrm>
              <a:off x="864" y="2435"/>
              <a:ext cx="240" cy="240"/>
            </a:xfrm>
            <a:prstGeom prst="ellipse">
              <a:avLst/>
            </a:prstGeom>
            <a:solidFill>
              <a:schemeClr val="accent1"/>
            </a:solidFill>
            <a:ln w="9525">
              <a:solidFill>
                <a:schemeClr val="tx1"/>
              </a:solidFill>
              <a:round/>
              <a:headEnd/>
              <a:tailEnd/>
            </a:ln>
            <a:effectLst/>
          </p:spPr>
          <p:txBody>
            <a:bodyPr wrap="none" anchor="ctr"/>
            <a:lstStyle/>
            <a:p>
              <a:pPr algn="ctr"/>
              <a:r>
                <a:rPr lang="en-US" altLang="ko-KR" sz="1800"/>
                <a:t>2</a:t>
              </a:r>
            </a:p>
          </p:txBody>
        </p:sp>
        <p:sp>
          <p:nvSpPr>
            <p:cNvPr id="381958" name="Oval 6"/>
            <p:cNvSpPr>
              <a:spLocks noChangeArrowheads="1"/>
            </p:cNvSpPr>
            <p:nvPr/>
          </p:nvSpPr>
          <p:spPr bwMode="auto">
            <a:xfrm>
              <a:off x="864" y="3251"/>
              <a:ext cx="240" cy="240"/>
            </a:xfrm>
            <a:prstGeom prst="ellipse">
              <a:avLst/>
            </a:prstGeom>
            <a:solidFill>
              <a:schemeClr val="accent1"/>
            </a:solidFill>
            <a:ln w="9525">
              <a:solidFill>
                <a:schemeClr val="tx1"/>
              </a:solidFill>
              <a:round/>
              <a:headEnd/>
              <a:tailEnd/>
            </a:ln>
            <a:effectLst/>
          </p:spPr>
          <p:txBody>
            <a:bodyPr wrap="none" anchor="ctr"/>
            <a:lstStyle/>
            <a:p>
              <a:pPr algn="ctr"/>
              <a:r>
                <a:rPr lang="en-US" altLang="ko-KR" sz="1800"/>
                <a:t>N</a:t>
              </a:r>
            </a:p>
          </p:txBody>
        </p:sp>
        <p:sp>
          <p:nvSpPr>
            <p:cNvPr id="381959" name="Line 7"/>
            <p:cNvSpPr>
              <a:spLocks noChangeShapeType="1"/>
            </p:cNvSpPr>
            <p:nvPr/>
          </p:nvSpPr>
          <p:spPr bwMode="auto">
            <a:xfrm>
              <a:off x="984" y="2867"/>
              <a:ext cx="0" cy="192"/>
            </a:xfrm>
            <a:prstGeom prst="line">
              <a:avLst/>
            </a:prstGeom>
            <a:noFill/>
            <a:ln w="38100">
              <a:solidFill>
                <a:schemeClr val="tx1"/>
              </a:solidFill>
              <a:prstDash val="sysDot"/>
              <a:round/>
              <a:headEnd/>
              <a:tailEnd/>
            </a:ln>
            <a:effectLst/>
          </p:spPr>
          <p:txBody>
            <a:bodyPr wrap="none"/>
            <a:lstStyle/>
            <a:p>
              <a:endParaRPr lang="en-US"/>
            </a:p>
          </p:txBody>
        </p:sp>
        <p:grpSp>
          <p:nvGrpSpPr>
            <p:cNvPr id="381960" name="Group 8"/>
            <p:cNvGrpSpPr>
              <a:grpSpLocks/>
            </p:cNvGrpSpPr>
            <p:nvPr/>
          </p:nvGrpSpPr>
          <p:grpSpPr bwMode="auto">
            <a:xfrm>
              <a:off x="2016" y="2051"/>
              <a:ext cx="624" cy="1392"/>
              <a:chOff x="1392" y="1440"/>
              <a:chExt cx="624" cy="1392"/>
            </a:xfrm>
          </p:grpSpPr>
          <p:grpSp>
            <p:nvGrpSpPr>
              <p:cNvPr id="381961" name="Group 9"/>
              <p:cNvGrpSpPr>
                <a:grpSpLocks/>
              </p:cNvGrpSpPr>
              <p:nvPr/>
            </p:nvGrpSpPr>
            <p:grpSpPr bwMode="auto">
              <a:xfrm>
                <a:off x="1392" y="1440"/>
                <a:ext cx="336" cy="192"/>
                <a:chOff x="1392" y="1440"/>
                <a:chExt cx="336" cy="192"/>
              </a:xfrm>
            </p:grpSpPr>
            <p:sp>
              <p:nvSpPr>
                <p:cNvPr id="381962" name="Line 10"/>
                <p:cNvSpPr>
                  <a:spLocks noChangeShapeType="1"/>
                </p:cNvSpPr>
                <p:nvPr/>
              </p:nvSpPr>
              <p:spPr bwMode="auto">
                <a:xfrm>
                  <a:off x="1392" y="1440"/>
                  <a:ext cx="336" cy="0"/>
                </a:xfrm>
                <a:prstGeom prst="line">
                  <a:avLst/>
                </a:prstGeom>
                <a:noFill/>
                <a:ln w="9525">
                  <a:solidFill>
                    <a:schemeClr val="tx1"/>
                  </a:solidFill>
                  <a:round/>
                  <a:headEnd/>
                  <a:tailEnd/>
                </a:ln>
                <a:effectLst/>
              </p:spPr>
              <p:txBody>
                <a:bodyPr wrap="none"/>
                <a:lstStyle/>
                <a:p>
                  <a:endParaRPr lang="en-US"/>
                </a:p>
              </p:txBody>
            </p:sp>
            <p:sp>
              <p:nvSpPr>
                <p:cNvPr id="381963" name="Line 11"/>
                <p:cNvSpPr>
                  <a:spLocks noChangeShapeType="1"/>
                </p:cNvSpPr>
                <p:nvPr/>
              </p:nvSpPr>
              <p:spPr bwMode="auto">
                <a:xfrm>
                  <a:off x="1728" y="1440"/>
                  <a:ext cx="0" cy="192"/>
                </a:xfrm>
                <a:prstGeom prst="line">
                  <a:avLst/>
                </a:prstGeom>
                <a:noFill/>
                <a:ln w="9525">
                  <a:solidFill>
                    <a:schemeClr val="tx1"/>
                  </a:solidFill>
                  <a:round/>
                  <a:headEnd/>
                  <a:tailEnd/>
                </a:ln>
                <a:effectLst/>
              </p:spPr>
              <p:txBody>
                <a:bodyPr wrap="none"/>
                <a:lstStyle/>
                <a:p>
                  <a:endParaRPr lang="en-US"/>
                </a:p>
              </p:txBody>
            </p:sp>
            <p:sp>
              <p:nvSpPr>
                <p:cNvPr id="381964" name="Line 12"/>
                <p:cNvSpPr>
                  <a:spLocks noChangeShapeType="1"/>
                </p:cNvSpPr>
                <p:nvPr/>
              </p:nvSpPr>
              <p:spPr bwMode="auto">
                <a:xfrm>
                  <a:off x="1392" y="1632"/>
                  <a:ext cx="336" cy="0"/>
                </a:xfrm>
                <a:prstGeom prst="line">
                  <a:avLst/>
                </a:prstGeom>
                <a:noFill/>
                <a:ln w="9525">
                  <a:solidFill>
                    <a:schemeClr val="tx1"/>
                  </a:solidFill>
                  <a:round/>
                  <a:headEnd/>
                  <a:tailEnd/>
                </a:ln>
                <a:effectLst/>
              </p:spPr>
              <p:txBody>
                <a:bodyPr wrap="none"/>
                <a:lstStyle/>
                <a:p>
                  <a:endParaRPr lang="en-US"/>
                </a:p>
              </p:txBody>
            </p:sp>
            <p:sp>
              <p:nvSpPr>
                <p:cNvPr id="381965" name="Line 13"/>
                <p:cNvSpPr>
                  <a:spLocks noChangeShapeType="1"/>
                </p:cNvSpPr>
                <p:nvPr/>
              </p:nvSpPr>
              <p:spPr bwMode="auto">
                <a:xfrm>
                  <a:off x="1680" y="1440"/>
                  <a:ext cx="0" cy="192"/>
                </a:xfrm>
                <a:prstGeom prst="line">
                  <a:avLst/>
                </a:prstGeom>
                <a:noFill/>
                <a:ln w="9525">
                  <a:solidFill>
                    <a:schemeClr val="tx1"/>
                  </a:solidFill>
                  <a:round/>
                  <a:headEnd/>
                  <a:tailEnd/>
                </a:ln>
                <a:effectLst/>
              </p:spPr>
              <p:txBody>
                <a:bodyPr wrap="none"/>
                <a:lstStyle/>
                <a:p>
                  <a:endParaRPr lang="en-US"/>
                </a:p>
              </p:txBody>
            </p:sp>
            <p:sp>
              <p:nvSpPr>
                <p:cNvPr id="381966" name="Line 14"/>
                <p:cNvSpPr>
                  <a:spLocks noChangeShapeType="1"/>
                </p:cNvSpPr>
                <p:nvPr/>
              </p:nvSpPr>
              <p:spPr bwMode="auto">
                <a:xfrm>
                  <a:off x="1632" y="1440"/>
                  <a:ext cx="0" cy="192"/>
                </a:xfrm>
                <a:prstGeom prst="line">
                  <a:avLst/>
                </a:prstGeom>
                <a:noFill/>
                <a:ln w="9525">
                  <a:solidFill>
                    <a:schemeClr val="tx1"/>
                  </a:solidFill>
                  <a:round/>
                  <a:headEnd/>
                  <a:tailEnd/>
                </a:ln>
                <a:effectLst/>
              </p:spPr>
              <p:txBody>
                <a:bodyPr wrap="none"/>
                <a:lstStyle/>
                <a:p>
                  <a:endParaRPr lang="en-US"/>
                </a:p>
              </p:txBody>
            </p:sp>
            <p:sp>
              <p:nvSpPr>
                <p:cNvPr id="381967" name="Line 15"/>
                <p:cNvSpPr>
                  <a:spLocks noChangeShapeType="1"/>
                </p:cNvSpPr>
                <p:nvPr/>
              </p:nvSpPr>
              <p:spPr bwMode="auto">
                <a:xfrm>
                  <a:off x="1584" y="1440"/>
                  <a:ext cx="0" cy="192"/>
                </a:xfrm>
                <a:prstGeom prst="line">
                  <a:avLst/>
                </a:prstGeom>
                <a:noFill/>
                <a:ln w="9525">
                  <a:solidFill>
                    <a:schemeClr val="tx1"/>
                  </a:solidFill>
                  <a:round/>
                  <a:headEnd/>
                  <a:tailEnd/>
                </a:ln>
                <a:effectLst/>
              </p:spPr>
              <p:txBody>
                <a:bodyPr wrap="none"/>
                <a:lstStyle/>
                <a:p>
                  <a:endParaRPr lang="en-US"/>
                </a:p>
              </p:txBody>
            </p:sp>
            <p:sp>
              <p:nvSpPr>
                <p:cNvPr id="381968" name="Line 16"/>
                <p:cNvSpPr>
                  <a:spLocks noChangeShapeType="1"/>
                </p:cNvSpPr>
                <p:nvPr/>
              </p:nvSpPr>
              <p:spPr bwMode="auto">
                <a:xfrm>
                  <a:off x="1536" y="1440"/>
                  <a:ext cx="0" cy="192"/>
                </a:xfrm>
                <a:prstGeom prst="line">
                  <a:avLst/>
                </a:prstGeom>
                <a:noFill/>
                <a:ln w="9525">
                  <a:solidFill>
                    <a:schemeClr val="tx1"/>
                  </a:solidFill>
                  <a:round/>
                  <a:headEnd/>
                  <a:tailEnd/>
                </a:ln>
                <a:effectLst/>
              </p:spPr>
              <p:txBody>
                <a:bodyPr wrap="none"/>
                <a:lstStyle/>
                <a:p>
                  <a:endParaRPr lang="en-US"/>
                </a:p>
              </p:txBody>
            </p:sp>
          </p:grpSp>
          <p:grpSp>
            <p:nvGrpSpPr>
              <p:cNvPr id="381969" name="Group 17"/>
              <p:cNvGrpSpPr>
                <a:grpSpLocks/>
              </p:cNvGrpSpPr>
              <p:nvPr/>
            </p:nvGrpSpPr>
            <p:grpSpPr bwMode="auto">
              <a:xfrm>
                <a:off x="1392" y="1824"/>
                <a:ext cx="336" cy="192"/>
                <a:chOff x="1392" y="1440"/>
                <a:chExt cx="336" cy="192"/>
              </a:xfrm>
            </p:grpSpPr>
            <p:sp>
              <p:nvSpPr>
                <p:cNvPr id="381970" name="Line 18"/>
                <p:cNvSpPr>
                  <a:spLocks noChangeShapeType="1"/>
                </p:cNvSpPr>
                <p:nvPr/>
              </p:nvSpPr>
              <p:spPr bwMode="auto">
                <a:xfrm>
                  <a:off x="1392" y="1440"/>
                  <a:ext cx="336" cy="0"/>
                </a:xfrm>
                <a:prstGeom prst="line">
                  <a:avLst/>
                </a:prstGeom>
                <a:noFill/>
                <a:ln w="9525">
                  <a:solidFill>
                    <a:schemeClr val="tx1"/>
                  </a:solidFill>
                  <a:round/>
                  <a:headEnd/>
                  <a:tailEnd/>
                </a:ln>
                <a:effectLst/>
              </p:spPr>
              <p:txBody>
                <a:bodyPr wrap="none"/>
                <a:lstStyle/>
                <a:p>
                  <a:endParaRPr lang="en-US"/>
                </a:p>
              </p:txBody>
            </p:sp>
            <p:sp>
              <p:nvSpPr>
                <p:cNvPr id="381971" name="Line 19"/>
                <p:cNvSpPr>
                  <a:spLocks noChangeShapeType="1"/>
                </p:cNvSpPr>
                <p:nvPr/>
              </p:nvSpPr>
              <p:spPr bwMode="auto">
                <a:xfrm>
                  <a:off x="1728" y="1440"/>
                  <a:ext cx="0" cy="192"/>
                </a:xfrm>
                <a:prstGeom prst="line">
                  <a:avLst/>
                </a:prstGeom>
                <a:noFill/>
                <a:ln w="9525">
                  <a:solidFill>
                    <a:schemeClr val="tx1"/>
                  </a:solidFill>
                  <a:round/>
                  <a:headEnd/>
                  <a:tailEnd/>
                </a:ln>
                <a:effectLst/>
              </p:spPr>
              <p:txBody>
                <a:bodyPr wrap="none"/>
                <a:lstStyle/>
                <a:p>
                  <a:endParaRPr lang="en-US"/>
                </a:p>
              </p:txBody>
            </p:sp>
            <p:sp>
              <p:nvSpPr>
                <p:cNvPr id="381972" name="Line 20"/>
                <p:cNvSpPr>
                  <a:spLocks noChangeShapeType="1"/>
                </p:cNvSpPr>
                <p:nvPr/>
              </p:nvSpPr>
              <p:spPr bwMode="auto">
                <a:xfrm>
                  <a:off x="1392" y="1632"/>
                  <a:ext cx="336" cy="0"/>
                </a:xfrm>
                <a:prstGeom prst="line">
                  <a:avLst/>
                </a:prstGeom>
                <a:noFill/>
                <a:ln w="9525">
                  <a:solidFill>
                    <a:schemeClr val="tx1"/>
                  </a:solidFill>
                  <a:round/>
                  <a:headEnd/>
                  <a:tailEnd/>
                </a:ln>
                <a:effectLst/>
              </p:spPr>
              <p:txBody>
                <a:bodyPr wrap="none"/>
                <a:lstStyle/>
                <a:p>
                  <a:endParaRPr lang="en-US"/>
                </a:p>
              </p:txBody>
            </p:sp>
            <p:sp>
              <p:nvSpPr>
                <p:cNvPr id="381973" name="Line 21"/>
                <p:cNvSpPr>
                  <a:spLocks noChangeShapeType="1"/>
                </p:cNvSpPr>
                <p:nvPr/>
              </p:nvSpPr>
              <p:spPr bwMode="auto">
                <a:xfrm>
                  <a:off x="1680" y="1440"/>
                  <a:ext cx="0" cy="192"/>
                </a:xfrm>
                <a:prstGeom prst="line">
                  <a:avLst/>
                </a:prstGeom>
                <a:noFill/>
                <a:ln w="9525">
                  <a:solidFill>
                    <a:schemeClr val="tx1"/>
                  </a:solidFill>
                  <a:round/>
                  <a:headEnd/>
                  <a:tailEnd/>
                </a:ln>
                <a:effectLst/>
              </p:spPr>
              <p:txBody>
                <a:bodyPr wrap="none"/>
                <a:lstStyle/>
                <a:p>
                  <a:endParaRPr lang="en-US"/>
                </a:p>
              </p:txBody>
            </p:sp>
            <p:sp>
              <p:nvSpPr>
                <p:cNvPr id="381974" name="Line 22"/>
                <p:cNvSpPr>
                  <a:spLocks noChangeShapeType="1"/>
                </p:cNvSpPr>
                <p:nvPr/>
              </p:nvSpPr>
              <p:spPr bwMode="auto">
                <a:xfrm>
                  <a:off x="1632" y="1440"/>
                  <a:ext cx="0" cy="192"/>
                </a:xfrm>
                <a:prstGeom prst="line">
                  <a:avLst/>
                </a:prstGeom>
                <a:noFill/>
                <a:ln w="9525">
                  <a:solidFill>
                    <a:schemeClr val="tx1"/>
                  </a:solidFill>
                  <a:round/>
                  <a:headEnd/>
                  <a:tailEnd/>
                </a:ln>
                <a:effectLst/>
              </p:spPr>
              <p:txBody>
                <a:bodyPr wrap="none"/>
                <a:lstStyle/>
                <a:p>
                  <a:endParaRPr lang="en-US"/>
                </a:p>
              </p:txBody>
            </p:sp>
            <p:sp>
              <p:nvSpPr>
                <p:cNvPr id="381975" name="Line 23"/>
                <p:cNvSpPr>
                  <a:spLocks noChangeShapeType="1"/>
                </p:cNvSpPr>
                <p:nvPr/>
              </p:nvSpPr>
              <p:spPr bwMode="auto">
                <a:xfrm>
                  <a:off x="1584" y="1440"/>
                  <a:ext cx="0" cy="192"/>
                </a:xfrm>
                <a:prstGeom prst="line">
                  <a:avLst/>
                </a:prstGeom>
                <a:noFill/>
                <a:ln w="9525">
                  <a:solidFill>
                    <a:schemeClr val="tx1"/>
                  </a:solidFill>
                  <a:round/>
                  <a:headEnd/>
                  <a:tailEnd/>
                </a:ln>
                <a:effectLst/>
              </p:spPr>
              <p:txBody>
                <a:bodyPr wrap="none"/>
                <a:lstStyle/>
                <a:p>
                  <a:endParaRPr lang="en-US"/>
                </a:p>
              </p:txBody>
            </p:sp>
            <p:sp>
              <p:nvSpPr>
                <p:cNvPr id="381976" name="Line 24"/>
                <p:cNvSpPr>
                  <a:spLocks noChangeShapeType="1"/>
                </p:cNvSpPr>
                <p:nvPr/>
              </p:nvSpPr>
              <p:spPr bwMode="auto">
                <a:xfrm>
                  <a:off x="1536" y="1440"/>
                  <a:ext cx="0" cy="192"/>
                </a:xfrm>
                <a:prstGeom prst="line">
                  <a:avLst/>
                </a:prstGeom>
                <a:noFill/>
                <a:ln w="9525">
                  <a:solidFill>
                    <a:schemeClr val="tx1"/>
                  </a:solidFill>
                  <a:round/>
                  <a:headEnd/>
                  <a:tailEnd/>
                </a:ln>
                <a:effectLst/>
              </p:spPr>
              <p:txBody>
                <a:bodyPr wrap="none"/>
                <a:lstStyle/>
                <a:p>
                  <a:endParaRPr lang="en-US"/>
                </a:p>
              </p:txBody>
            </p:sp>
          </p:grpSp>
          <p:grpSp>
            <p:nvGrpSpPr>
              <p:cNvPr id="381977" name="Group 25"/>
              <p:cNvGrpSpPr>
                <a:grpSpLocks/>
              </p:cNvGrpSpPr>
              <p:nvPr/>
            </p:nvGrpSpPr>
            <p:grpSpPr bwMode="auto">
              <a:xfrm>
                <a:off x="1392" y="2640"/>
                <a:ext cx="336" cy="192"/>
                <a:chOff x="1392" y="1440"/>
                <a:chExt cx="336" cy="192"/>
              </a:xfrm>
            </p:grpSpPr>
            <p:sp>
              <p:nvSpPr>
                <p:cNvPr id="381978" name="Line 26"/>
                <p:cNvSpPr>
                  <a:spLocks noChangeShapeType="1"/>
                </p:cNvSpPr>
                <p:nvPr/>
              </p:nvSpPr>
              <p:spPr bwMode="auto">
                <a:xfrm>
                  <a:off x="1392" y="1440"/>
                  <a:ext cx="336" cy="0"/>
                </a:xfrm>
                <a:prstGeom prst="line">
                  <a:avLst/>
                </a:prstGeom>
                <a:noFill/>
                <a:ln w="9525">
                  <a:solidFill>
                    <a:schemeClr val="tx1"/>
                  </a:solidFill>
                  <a:round/>
                  <a:headEnd/>
                  <a:tailEnd/>
                </a:ln>
                <a:effectLst/>
              </p:spPr>
              <p:txBody>
                <a:bodyPr wrap="none"/>
                <a:lstStyle/>
                <a:p>
                  <a:endParaRPr lang="en-US"/>
                </a:p>
              </p:txBody>
            </p:sp>
            <p:sp>
              <p:nvSpPr>
                <p:cNvPr id="381979" name="Line 27"/>
                <p:cNvSpPr>
                  <a:spLocks noChangeShapeType="1"/>
                </p:cNvSpPr>
                <p:nvPr/>
              </p:nvSpPr>
              <p:spPr bwMode="auto">
                <a:xfrm>
                  <a:off x="1728" y="1440"/>
                  <a:ext cx="0" cy="192"/>
                </a:xfrm>
                <a:prstGeom prst="line">
                  <a:avLst/>
                </a:prstGeom>
                <a:noFill/>
                <a:ln w="9525">
                  <a:solidFill>
                    <a:schemeClr val="tx1"/>
                  </a:solidFill>
                  <a:round/>
                  <a:headEnd/>
                  <a:tailEnd/>
                </a:ln>
                <a:effectLst/>
              </p:spPr>
              <p:txBody>
                <a:bodyPr wrap="none"/>
                <a:lstStyle/>
                <a:p>
                  <a:endParaRPr lang="en-US"/>
                </a:p>
              </p:txBody>
            </p:sp>
            <p:sp>
              <p:nvSpPr>
                <p:cNvPr id="381980" name="Line 28"/>
                <p:cNvSpPr>
                  <a:spLocks noChangeShapeType="1"/>
                </p:cNvSpPr>
                <p:nvPr/>
              </p:nvSpPr>
              <p:spPr bwMode="auto">
                <a:xfrm>
                  <a:off x="1392" y="1632"/>
                  <a:ext cx="336" cy="0"/>
                </a:xfrm>
                <a:prstGeom prst="line">
                  <a:avLst/>
                </a:prstGeom>
                <a:noFill/>
                <a:ln w="9525">
                  <a:solidFill>
                    <a:schemeClr val="tx1"/>
                  </a:solidFill>
                  <a:round/>
                  <a:headEnd/>
                  <a:tailEnd/>
                </a:ln>
                <a:effectLst/>
              </p:spPr>
              <p:txBody>
                <a:bodyPr wrap="none"/>
                <a:lstStyle/>
                <a:p>
                  <a:endParaRPr lang="en-US"/>
                </a:p>
              </p:txBody>
            </p:sp>
            <p:sp>
              <p:nvSpPr>
                <p:cNvPr id="381981" name="Line 29"/>
                <p:cNvSpPr>
                  <a:spLocks noChangeShapeType="1"/>
                </p:cNvSpPr>
                <p:nvPr/>
              </p:nvSpPr>
              <p:spPr bwMode="auto">
                <a:xfrm>
                  <a:off x="1680" y="1440"/>
                  <a:ext cx="0" cy="192"/>
                </a:xfrm>
                <a:prstGeom prst="line">
                  <a:avLst/>
                </a:prstGeom>
                <a:noFill/>
                <a:ln w="9525">
                  <a:solidFill>
                    <a:schemeClr val="tx1"/>
                  </a:solidFill>
                  <a:round/>
                  <a:headEnd/>
                  <a:tailEnd/>
                </a:ln>
                <a:effectLst/>
              </p:spPr>
              <p:txBody>
                <a:bodyPr wrap="none"/>
                <a:lstStyle/>
                <a:p>
                  <a:endParaRPr lang="en-US"/>
                </a:p>
              </p:txBody>
            </p:sp>
            <p:sp>
              <p:nvSpPr>
                <p:cNvPr id="381982" name="Line 30"/>
                <p:cNvSpPr>
                  <a:spLocks noChangeShapeType="1"/>
                </p:cNvSpPr>
                <p:nvPr/>
              </p:nvSpPr>
              <p:spPr bwMode="auto">
                <a:xfrm>
                  <a:off x="1632" y="1440"/>
                  <a:ext cx="0" cy="192"/>
                </a:xfrm>
                <a:prstGeom prst="line">
                  <a:avLst/>
                </a:prstGeom>
                <a:noFill/>
                <a:ln w="9525">
                  <a:solidFill>
                    <a:schemeClr val="tx1"/>
                  </a:solidFill>
                  <a:round/>
                  <a:headEnd/>
                  <a:tailEnd/>
                </a:ln>
                <a:effectLst/>
              </p:spPr>
              <p:txBody>
                <a:bodyPr wrap="none"/>
                <a:lstStyle/>
                <a:p>
                  <a:endParaRPr lang="en-US"/>
                </a:p>
              </p:txBody>
            </p:sp>
            <p:sp>
              <p:nvSpPr>
                <p:cNvPr id="381983" name="Line 31"/>
                <p:cNvSpPr>
                  <a:spLocks noChangeShapeType="1"/>
                </p:cNvSpPr>
                <p:nvPr/>
              </p:nvSpPr>
              <p:spPr bwMode="auto">
                <a:xfrm>
                  <a:off x="1584" y="1440"/>
                  <a:ext cx="0" cy="192"/>
                </a:xfrm>
                <a:prstGeom prst="line">
                  <a:avLst/>
                </a:prstGeom>
                <a:noFill/>
                <a:ln w="9525">
                  <a:solidFill>
                    <a:schemeClr val="tx1"/>
                  </a:solidFill>
                  <a:round/>
                  <a:headEnd/>
                  <a:tailEnd/>
                </a:ln>
                <a:effectLst/>
              </p:spPr>
              <p:txBody>
                <a:bodyPr wrap="none"/>
                <a:lstStyle/>
                <a:p>
                  <a:endParaRPr lang="en-US"/>
                </a:p>
              </p:txBody>
            </p:sp>
            <p:sp>
              <p:nvSpPr>
                <p:cNvPr id="381984" name="Line 32"/>
                <p:cNvSpPr>
                  <a:spLocks noChangeShapeType="1"/>
                </p:cNvSpPr>
                <p:nvPr/>
              </p:nvSpPr>
              <p:spPr bwMode="auto">
                <a:xfrm>
                  <a:off x="1536" y="1440"/>
                  <a:ext cx="0" cy="192"/>
                </a:xfrm>
                <a:prstGeom prst="line">
                  <a:avLst/>
                </a:prstGeom>
                <a:noFill/>
                <a:ln w="9525">
                  <a:solidFill>
                    <a:schemeClr val="tx1"/>
                  </a:solidFill>
                  <a:round/>
                  <a:headEnd/>
                  <a:tailEnd/>
                </a:ln>
                <a:effectLst/>
              </p:spPr>
              <p:txBody>
                <a:bodyPr wrap="none"/>
                <a:lstStyle/>
                <a:p>
                  <a:endParaRPr lang="en-US"/>
                </a:p>
              </p:txBody>
            </p:sp>
          </p:grpSp>
          <p:sp>
            <p:nvSpPr>
              <p:cNvPr id="381985" name="AutoShape 33"/>
              <p:cNvSpPr>
                <a:spLocks noChangeArrowheads="1"/>
              </p:cNvSpPr>
              <p:nvPr/>
            </p:nvSpPr>
            <p:spPr bwMode="auto">
              <a:xfrm>
                <a:off x="1728" y="1440"/>
                <a:ext cx="288"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pPr algn="ctr"/>
                <a:r>
                  <a:rPr lang="en-US" altLang="ko-KR" sz="1800"/>
                  <a:t>1</a:t>
                </a:r>
              </a:p>
            </p:txBody>
          </p:sp>
          <p:sp>
            <p:nvSpPr>
              <p:cNvPr id="381986" name="AutoShape 34"/>
              <p:cNvSpPr>
                <a:spLocks noChangeArrowheads="1"/>
              </p:cNvSpPr>
              <p:nvPr/>
            </p:nvSpPr>
            <p:spPr bwMode="auto">
              <a:xfrm>
                <a:off x="1728" y="1824"/>
                <a:ext cx="288"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pPr algn="ctr"/>
                <a:r>
                  <a:rPr lang="en-US" altLang="ko-KR" sz="1800"/>
                  <a:t>2</a:t>
                </a:r>
              </a:p>
            </p:txBody>
          </p:sp>
          <p:sp>
            <p:nvSpPr>
              <p:cNvPr id="381987" name="AutoShape 35"/>
              <p:cNvSpPr>
                <a:spLocks noChangeArrowheads="1"/>
              </p:cNvSpPr>
              <p:nvPr/>
            </p:nvSpPr>
            <p:spPr bwMode="auto">
              <a:xfrm>
                <a:off x="1728" y="2640"/>
                <a:ext cx="288" cy="192"/>
              </a:xfrm>
              <a:prstGeom prst="triangle">
                <a:avLst>
                  <a:gd name="adj" fmla="val 50000"/>
                </a:avLst>
              </a:prstGeom>
              <a:solidFill>
                <a:schemeClr val="accent1"/>
              </a:solidFill>
              <a:ln w="9525">
                <a:solidFill>
                  <a:schemeClr val="tx1"/>
                </a:solidFill>
                <a:miter lim="800000"/>
                <a:headEnd/>
                <a:tailEnd/>
              </a:ln>
              <a:effectLst/>
            </p:spPr>
            <p:txBody>
              <a:bodyPr wrap="none" anchor="ctr"/>
              <a:lstStyle/>
              <a:p>
                <a:pPr algn="ctr"/>
                <a:r>
                  <a:rPr lang="en-US" altLang="ko-KR" sz="1800"/>
                  <a:t>M</a:t>
                </a:r>
              </a:p>
            </p:txBody>
          </p:sp>
        </p:grpSp>
        <p:grpSp>
          <p:nvGrpSpPr>
            <p:cNvPr id="381988" name="Group 36"/>
            <p:cNvGrpSpPr>
              <a:grpSpLocks/>
            </p:cNvGrpSpPr>
            <p:nvPr/>
          </p:nvGrpSpPr>
          <p:grpSpPr bwMode="auto">
            <a:xfrm>
              <a:off x="3024" y="2627"/>
              <a:ext cx="336" cy="192"/>
              <a:chOff x="1392" y="1440"/>
              <a:chExt cx="336" cy="192"/>
            </a:xfrm>
          </p:grpSpPr>
          <p:sp>
            <p:nvSpPr>
              <p:cNvPr id="381989" name="Line 37"/>
              <p:cNvSpPr>
                <a:spLocks noChangeShapeType="1"/>
              </p:cNvSpPr>
              <p:nvPr/>
            </p:nvSpPr>
            <p:spPr bwMode="auto">
              <a:xfrm>
                <a:off x="1392" y="1440"/>
                <a:ext cx="336" cy="0"/>
              </a:xfrm>
              <a:prstGeom prst="line">
                <a:avLst/>
              </a:prstGeom>
              <a:noFill/>
              <a:ln w="9525">
                <a:solidFill>
                  <a:schemeClr val="tx1"/>
                </a:solidFill>
                <a:round/>
                <a:headEnd/>
                <a:tailEnd/>
              </a:ln>
              <a:effectLst/>
            </p:spPr>
            <p:txBody>
              <a:bodyPr wrap="none"/>
              <a:lstStyle/>
              <a:p>
                <a:endParaRPr lang="en-US"/>
              </a:p>
            </p:txBody>
          </p:sp>
          <p:sp>
            <p:nvSpPr>
              <p:cNvPr id="381990" name="Line 38"/>
              <p:cNvSpPr>
                <a:spLocks noChangeShapeType="1"/>
              </p:cNvSpPr>
              <p:nvPr/>
            </p:nvSpPr>
            <p:spPr bwMode="auto">
              <a:xfrm>
                <a:off x="1728" y="1440"/>
                <a:ext cx="0" cy="192"/>
              </a:xfrm>
              <a:prstGeom prst="line">
                <a:avLst/>
              </a:prstGeom>
              <a:noFill/>
              <a:ln w="9525">
                <a:solidFill>
                  <a:schemeClr val="tx1"/>
                </a:solidFill>
                <a:round/>
                <a:headEnd/>
                <a:tailEnd/>
              </a:ln>
              <a:effectLst/>
            </p:spPr>
            <p:txBody>
              <a:bodyPr wrap="none"/>
              <a:lstStyle/>
              <a:p>
                <a:endParaRPr lang="en-US"/>
              </a:p>
            </p:txBody>
          </p:sp>
          <p:sp>
            <p:nvSpPr>
              <p:cNvPr id="381991" name="Line 39"/>
              <p:cNvSpPr>
                <a:spLocks noChangeShapeType="1"/>
              </p:cNvSpPr>
              <p:nvPr/>
            </p:nvSpPr>
            <p:spPr bwMode="auto">
              <a:xfrm>
                <a:off x="1392" y="1632"/>
                <a:ext cx="336" cy="0"/>
              </a:xfrm>
              <a:prstGeom prst="line">
                <a:avLst/>
              </a:prstGeom>
              <a:noFill/>
              <a:ln w="9525">
                <a:solidFill>
                  <a:schemeClr val="tx1"/>
                </a:solidFill>
                <a:round/>
                <a:headEnd/>
                <a:tailEnd/>
              </a:ln>
              <a:effectLst/>
            </p:spPr>
            <p:txBody>
              <a:bodyPr wrap="none"/>
              <a:lstStyle/>
              <a:p>
                <a:endParaRPr lang="en-US"/>
              </a:p>
            </p:txBody>
          </p:sp>
          <p:sp>
            <p:nvSpPr>
              <p:cNvPr id="381992" name="Line 40"/>
              <p:cNvSpPr>
                <a:spLocks noChangeShapeType="1"/>
              </p:cNvSpPr>
              <p:nvPr/>
            </p:nvSpPr>
            <p:spPr bwMode="auto">
              <a:xfrm>
                <a:off x="1680" y="1440"/>
                <a:ext cx="0" cy="192"/>
              </a:xfrm>
              <a:prstGeom prst="line">
                <a:avLst/>
              </a:prstGeom>
              <a:noFill/>
              <a:ln w="9525">
                <a:solidFill>
                  <a:schemeClr val="tx1"/>
                </a:solidFill>
                <a:round/>
                <a:headEnd/>
                <a:tailEnd/>
              </a:ln>
              <a:effectLst/>
            </p:spPr>
            <p:txBody>
              <a:bodyPr wrap="none"/>
              <a:lstStyle/>
              <a:p>
                <a:endParaRPr lang="en-US"/>
              </a:p>
            </p:txBody>
          </p:sp>
          <p:sp>
            <p:nvSpPr>
              <p:cNvPr id="381993" name="Line 41"/>
              <p:cNvSpPr>
                <a:spLocks noChangeShapeType="1"/>
              </p:cNvSpPr>
              <p:nvPr/>
            </p:nvSpPr>
            <p:spPr bwMode="auto">
              <a:xfrm>
                <a:off x="1632" y="1440"/>
                <a:ext cx="0" cy="192"/>
              </a:xfrm>
              <a:prstGeom prst="line">
                <a:avLst/>
              </a:prstGeom>
              <a:noFill/>
              <a:ln w="9525">
                <a:solidFill>
                  <a:schemeClr val="tx1"/>
                </a:solidFill>
                <a:round/>
                <a:headEnd/>
                <a:tailEnd/>
              </a:ln>
              <a:effectLst/>
            </p:spPr>
            <p:txBody>
              <a:bodyPr wrap="none"/>
              <a:lstStyle/>
              <a:p>
                <a:endParaRPr lang="en-US"/>
              </a:p>
            </p:txBody>
          </p:sp>
          <p:sp>
            <p:nvSpPr>
              <p:cNvPr id="381994" name="Line 42"/>
              <p:cNvSpPr>
                <a:spLocks noChangeShapeType="1"/>
              </p:cNvSpPr>
              <p:nvPr/>
            </p:nvSpPr>
            <p:spPr bwMode="auto">
              <a:xfrm>
                <a:off x="1584" y="1440"/>
                <a:ext cx="0" cy="192"/>
              </a:xfrm>
              <a:prstGeom prst="line">
                <a:avLst/>
              </a:prstGeom>
              <a:noFill/>
              <a:ln w="9525">
                <a:solidFill>
                  <a:schemeClr val="tx1"/>
                </a:solidFill>
                <a:round/>
                <a:headEnd/>
                <a:tailEnd/>
              </a:ln>
              <a:effectLst/>
            </p:spPr>
            <p:txBody>
              <a:bodyPr wrap="none"/>
              <a:lstStyle/>
              <a:p>
                <a:endParaRPr lang="en-US"/>
              </a:p>
            </p:txBody>
          </p:sp>
          <p:sp>
            <p:nvSpPr>
              <p:cNvPr id="381995" name="Line 43"/>
              <p:cNvSpPr>
                <a:spLocks noChangeShapeType="1"/>
              </p:cNvSpPr>
              <p:nvPr/>
            </p:nvSpPr>
            <p:spPr bwMode="auto">
              <a:xfrm>
                <a:off x="1536" y="1440"/>
                <a:ext cx="0" cy="192"/>
              </a:xfrm>
              <a:prstGeom prst="line">
                <a:avLst/>
              </a:prstGeom>
              <a:noFill/>
              <a:ln w="9525">
                <a:solidFill>
                  <a:schemeClr val="tx1"/>
                </a:solidFill>
                <a:round/>
                <a:headEnd/>
                <a:tailEnd/>
              </a:ln>
              <a:effectLst/>
            </p:spPr>
            <p:txBody>
              <a:bodyPr wrap="none"/>
              <a:lstStyle/>
              <a:p>
                <a:endParaRPr lang="en-US"/>
              </a:p>
            </p:txBody>
          </p:sp>
        </p:grpSp>
        <p:sp>
          <p:nvSpPr>
            <p:cNvPr id="381996" name="AutoShape 44"/>
            <p:cNvSpPr>
              <a:spLocks/>
            </p:cNvSpPr>
            <p:nvPr/>
          </p:nvSpPr>
          <p:spPr bwMode="auto">
            <a:xfrm>
              <a:off x="624" y="2051"/>
              <a:ext cx="192" cy="1392"/>
            </a:xfrm>
            <a:prstGeom prst="leftBrace">
              <a:avLst>
                <a:gd name="adj1" fmla="val 60417"/>
                <a:gd name="adj2" fmla="val 50000"/>
              </a:avLst>
            </a:prstGeom>
            <a:noFill/>
            <a:ln w="9525">
              <a:solidFill>
                <a:schemeClr val="tx1"/>
              </a:solidFill>
              <a:round/>
              <a:headEnd/>
              <a:tailEnd/>
            </a:ln>
            <a:effectLst/>
          </p:spPr>
          <p:txBody>
            <a:bodyPr wrap="none" anchor="ctr"/>
            <a:lstStyle/>
            <a:p>
              <a:endParaRPr lang="en-US"/>
            </a:p>
          </p:txBody>
        </p:sp>
        <p:sp>
          <p:nvSpPr>
            <p:cNvPr id="381997" name="AutoShape 45"/>
            <p:cNvSpPr>
              <a:spLocks/>
            </p:cNvSpPr>
            <p:nvPr/>
          </p:nvSpPr>
          <p:spPr bwMode="auto">
            <a:xfrm>
              <a:off x="1200" y="2051"/>
              <a:ext cx="240" cy="1392"/>
            </a:xfrm>
            <a:prstGeom prst="rightBrace">
              <a:avLst>
                <a:gd name="adj1" fmla="val 48333"/>
                <a:gd name="adj2" fmla="val 50000"/>
              </a:avLst>
            </a:prstGeom>
            <a:noFill/>
            <a:ln w="9525">
              <a:solidFill>
                <a:schemeClr val="tx1"/>
              </a:solidFill>
              <a:round/>
              <a:headEnd/>
              <a:tailEnd/>
            </a:ln>
            <a:effectLst/>
          </p:spPr>
          <p:txBody>
            <a:bodyPr wrap="none" anchor="ctr"/>
            <a:lstStyle/>
            <a:p>
              <a:endParaRPr lang="en-US"/>
            </a:p>
          </p:txBody>
        </p:sp>
        <p:sp>
          <p:nvSpPr>
            <p:cNvPr id="381998" name="Line 46"/>
            <p:cNvSpPr>
              <a:spLocks noChangeShapeType="1"/>
            </p:cNvSpPr>
            <p:nvPr/>
          </p:nvSpPr>
          <p:spPr bwMode="auto">
            <a:xfrm>
              <a:off x="1728" y="2147"/>
              <a:ext cx="0" cy="1200"/>
            </a:xfrm>
            <a:prstGeom prst="line">
              <a:avLst/>
            </a:prstGeom>
            <a:noFill/>
            <a:ln w="9525">
              <a:solidFill>
                <a:schemeClr val="tx1"/>
              </a:solidFill>
              <a:round/>
              <a:headEnd/>
              <a:tailEnd/>
            </a:ln>
            <a:effectLst/>
          </p:spPr>
          <p:txBody>
            <a:bodyPr wrap="none"/>
            <a:lstStyle/>
            <a:p>
              <a:endParaRPr lang="en-US"/>
            </a:p>
          </p:txBody>
        </p:sp>
        <p:sp>
          <p:nvSpPr>
            <p:cNvPr id="381999" name="Line 47"/>
            <p:cNvSpPr>
              <a:spLocks noChangeShapeType="1"/>
            </p:cNvSpPr>
            <p:nvPr/>
          </p:nvSpPr>
          <p:spPr bwMode="auto">
            <a:xfrm>
              <a:off x="1728" y="2147"/>
              <a:ext cx="288" cy="0"/>
            </a:xfrm>
            <a:prstGeom prst="line">
              <a:avLst/>
            </a:prstGeom>
            <a:noFill/>
            <a:ln w="9525">
              <a:solidFill>
                <a:schemeClr val="tx1"/>
              </a:solidFill>
              <a:round/>
              <a:headEnd/>
              <a:tailEnd type="triangle" w="med" len="med"/>
            </a:ln>
            <a:effectLst/>
          </p:spPr>
          <p:txBody>
            <a:bodyPr wrap="none"/>
            <a:lstStyle/>
            <a:p>
              <a:endParaRPr lang="en-US"/>
            </a:p>
          </p:txBody>
        </p:sp>
        <p:sp>
          <p:nvSpPr>
            <p:cNvPr id="382000" name="Line 48"/>
            <p:cNvSpPr>
              <a:spLocks noChangeShapeType="1"/>
            </p:cNvSpPr>
            <p:nvPr/>
          </p:nvSpPr>
          <p:spPr bwMode="auto">
            <a:xfrm>
              <a:off x="1728" y="2531"/>
              <a:ext cx="288" cy="0"/>
            </a:xfrm>
            <a:prstGeom prst="line">
              <a:avLst/>
            </a:prstGeom>
            <a:noFill/>
            <a:ln w="9525">
              <a:solidFill>
                <a:schemeClr val="tx1"/>
              </a:solidFill>
              <a:round/>
              <a:headEnd/>
              <a:tailEnd type="triangle" w="med" len="med"/>
            </a:ln>
            <a:effectLst/>
          </p:spPr>
          <p:txBody>
            <a:bodyPr wrap="none"/>
            <a:lstStyle/>
            <a:p>
              <a:endParaRPr lang="en-US"/>
            </a:p>
          </p:txBody>
        </p:sp>
        <p:sp>
          <p:nvSpPr>
            <p:cNvPr id="382001" name="Line 49"/>
            <p:cNvSpPr>
              <a:spLocks noChangeShapeType="1"/>
            </p:cNvSpPr>
            <p:nvPr/>
          </p:nvSpPr>
          <p:spPr bwMode="auto">
            <a:xfrm>
              <a:off x="1728" y="3347"/>
              <a:ext cx="288" cy="0"/>
            </a:xfrm>
            <a:prstGeom prst="line">
              <a:avLst/>
            </a:prstGeom>
            <a:noFill/>
            <a:ln w="9525">
              <a:solidFill>
                <a:schemeClr val="tx1"/>
              </a:solidFill>
              <a:round/>
              <a:headEnd/>
              <a:tailEnd type="triangle" w="med" len="med"/>
            </a:ln>
            <a:effectLst/>
          </p:spPr>
          <p:txBody>
            <a:bodyPr wrap="none"/>
            <a:lstStyle/>
            <a:p>
              <a:endParaRPr lang="en-US"/>
            </a:p>
          </p:txBody>
        </p:sp>
        <p:sp>
          <p:nvSpPr>
            <p:cNvPr id="382002" name="Line 50"/>
            <p:cNvSpPr>
              <a:spLocks noChangeShapeType="1"/>
            </p:cNvSpPr>
            <p:nvPr/>
          </p:nvSpPr>
          <p:spPr bwMode="auto">
            <a:xfrm>
              <a:off x="1440" y="2747"/>
              <a:ext cx="336" cy="0"/>
            </a:xfrm>
            <a:prstGeom prst="line">
              <a:avLst/>
            </a:prstGeom>
            <a:noFill/>
            <a:ln w="9525">
              <a:solidFill>
                <a:schemeClr val="tx1"/>
              </a:solidFill>
              <a:round/>
              <a:headEnd/>
              <a:tailEnd type="triangle" w="med" len="med"/>
            </a:ln>
            <a:effectLst/>
          </p:spPr>
          <p:txBody>
            <a:bodyPr wrap="none"/>
            <a:lstStyle/>
            <a:p>
              <a:endParaRPr lang="en-US"/>
            </a:p>
          </p:txBody>
        </p:sp>
        <p:sp>
          <p:nvSpPr>
            <p:cNvPr id="382003" name="Line 51"/>
            <p:cNvSpPr>
              <a:spLocks noChangeShapeType="1"/>
            </p:cNvSpPr>
            <p:nvPr/>
          </p:nvSpPr>
          <p:spPr bwMode="auto">
            <a:xfrm>
              <a:off x="2832" y="2147"/>
              <a:ext cx="0" cy="1248"/>
            </a:xfrm>
            <a:prstGeom prst="line">
              <a:avLst/>
            </a:prstGeom>
            <a:noFill/>
            <a:ln w="9525">
              <a:solidFill>
                <a:schemeClr val="tx1"/>
              </a:solidFill>
              <a:round/>
              <a:headEnd/>
              <a:tailEnd/>
            </a:ln>
            <a:effectLst/>
          </p:spPr>
          <p:txBody>
            <a:bodyPr wrap="none"/>
            <a:lstStyle/>
            <a:p>
              <a:endParaRPr lang="en-US"/>
            </a:p>
          </p:txBody>
        </p:sp>
        <p:sp>
          <p:nvSpPr>
            <p:cNvPr id="382004" name="Line 52"/>
            <p:cNvSpPr>
              <a:spLocks noChangeShapeType="1"/>
            </p:cNvSpPr>
            <p:nvPr/>
          </p:nvSpPr>
          <p:spPr bwMode="auto">
            <a:xfrm>
              <a:off x="2688" y="3395"/>
              <a:ext cx="144" cy="0"/>
            </a:xfrm>
            <a:prstGeom prst="line">
              <a:avLst/>
            </a:prstGeom>
            <a:noFill/>
            <a:ln w="9525">
              <a:solidFill>
                <a:schemeClr val="tx1"/>
              </a:solidFill>
              <a:round/>
              <a:headEnd/>
              <a:tailEnd/>
            </a:ln>
            <a:effectLst/>
          </p:spPr>
          <p:txBody>
            <a:bodyPr wrap="none"/>
            <a:lstStyle/>
            <a:p>
              <a:endParaRPr lang="en-US"/>
            </a:p>
          </p:txBody>
        </p:sp>
        <p:sp>
          <p:nvSpPr>
            <p:cNvPr id="382005" name="Line 53"/>
            <p:cNvSpPr>
              <a:spLocks noChangeShapeType="1"/>
            </p:cNvSpPr>
            <p:nvPr/>
          </p:nvSpPr>
          <p:spPr bwMode="auto">
            <a:xfrm>
              <a:off x="2688" y="2531"/>
              <a:ext cx="144" cy="0"/>
            </a:xfrm>
            <a:prstGeom prst="line">
              <a:avLst/>
            </a:prstGeom>
            <a:noFill/>
            <a:ln w="9525">
              <a:solidFill>
                <a:schemeClr val="tx1"/>
              </a:solidFill>
              <a:round/>
              <a:headEnd/>
              <a:tailEnd/>
            </a:ln>
            <a:effectLst/>
          </p:spPr>
          <p:txBody>
            <a:bodyPr wrap="none"/>
            <a:lstStyle/>
            <a:p>
              <a:endParaRPr lang="en-US"/>
            </a:p>
          </p:txBody>
        </p:sp>
        <p:sp>
          <p:nvSpPr>
            <p:cNvPr id="382006" name="Line 54"/>
            <p:cNvSpPr>
              <a:spLocks noChangeShapeType="1"/>
            </p:cNvSpPr>
            <p:nvPr/>
          </p:nvSpPr>
          <p:spPr bwMode="auto">
            <a:xfrm>
              <a:off x="2688" y="2147"/>
              <a:ext cx="144" cy="0"/>
            </a:xfrm>
            <a:prstGeom prst="line">
              <a:avLst/>
            </a:prstGeom>
            <a:noFill/>
            <a:ln w="9525">
              <a:solidFill>
                <a:schemeClr val="tx1"/>
              </a:solidFill>
              <a:round/>
              <a:headEnd/>
              <a:tailEnd/>
            </a:ln>
            <a:effectLst/>
          </p:spPr>
          <p:txBody>
            <a:bodyPr wrap="none"/>
            <a:lstStyle/>
            <a:p>
              <a:endParaRPr lang="en-US"/>
            </a:p>
          </p:txBody>
        </p:sp>
        <p:sp>
          <p:nvSpPr>
            <p:cNvPr id="382007" name="Line 55"/>
            <p:cNvSpPr>
              <a:spLocks noChangeShapeType="1"/>
            </p:cNvSpPr>
            <p:nvPr/>
          </p:nvSpPr>
          <p:spPr bwMode="auto">
            <a:xfrm>
              <a:off x="2832" y="2723"/>
              <a:ext cx="192" cy="0"/>
            </a:xfrm>
            <a:prstGeom prst="line">
              <a:avLst/>
            </a:prstGeom>
            <a:noFill/>
            <a:ln w="9525">
              <a:solidFill>
                <a:schemeClr val="tx1"/>
              </a:solidFill>
              <a:round/>
              <a:headEnd/>
              <a:tailEnd type="triangle" w="med" len="med"/>
            </a:ln>
            <a:effectLst/>
          </p:spPr>
          <p:txBody>
            <a:bodyPr wrap="none"/>
            <a:lstStyle/>
            <a:p>
              <a:endParaRPr lang="en-US"/>
            </a:p>
          </p:txBody>
        </p:sp>
        <p:sp>
          <p:nvSpPr>
            <p:cNvPr id="382008" name="Line 56"/>
            <p:cNvSpPr>
              <a:spLocks noChangeShapeType="1"/>
            </p:cNvSpPr>
            <p:nvPr/>
          </p:nvSpPr>
          <p:spPr bwMode="auto">
            <a:xfrm>
              <a:off x="3552" y="2099"/>
              <a:ext cx="0" cy="1248"/>
            </a:xfrm>
            <a:prstGeom prst="line">
              <a:avLst/>
            </a:prstGeom>
            <a:noFill/>
            <a:ln w="9525">
              <a:solidFill>
                <a:schemeClr val="tx1"/>
              </a:solidFill>
              <a:round/>
              <a:headEnd/>
              <a:tailEnd/>
            </a:ln>
            <a:effectLst/>
          </p:spPr>
          <p:txBody>
            <a:bodyPr wrap="none"/>
            <a:lstStyle/>
            <a:p>
              <a:endParaRPr lang="en-US"/>
            </a:p>
          </p:txBody>
        </p:sp>
        <p:sp>
          <p:nvSpPr>
            <p:cNvPr id="382009" name="Oval 57"/>
            <p:cNvSpPr>
              <a:spLocks noChangeArrowheads="1"/>
            </p:cNvSpPr>
            <p:nvPr/>
          </p:nvSpPr>
          <p:spPr bwMode="auto">
            <a:xfrm>
              <a:off x="3744" y="2003"/>
              <a:ext cx="240" cy="240"/>
            </a:xfrm>
            <a:prstGeom prst="ellipse">
              <a:avLst/>
            </a:prstGeom>
            <a:solidFill>
              <a:schemeClr val="accent1"/>
            </a:solidFill>
            <a:ln w="9525">
              <a:solidFill>
                <a:schemeClr val="tx1"/>
              </a:solidFill>
              <a:round/>
              <a:headEnd/>
              <a:tailEnd/>
            </a:ln>
            <a:effectLst/>
          </p:spPr>
          <p:txBody>
            <a:bodyPr wrap="none" anchor="ctr"/>
            <a:lstStyle/>
            <a:p>
              <a:pPr algn="ctr"/>
              <a:r>
                <a:rPr lang="en-US" altLang="ko-KR" sz="1800"/>
                <a:t>1</a:t>
              </a:r>
            </a:p>
          </p:txBody>
        </p:sp>
        <p:sp>
          <p:nvSpPr>
            <p:cNvPr id="382010" name="Oval 58"/>
            <p:cNvSpPr>
              <a:spLocks noChangeArrowheads="1"/>
            </p:cNvSpPr>
            <p:nvPr/>
          </p:nvSpPr>
          <p:spPr bwMode="auto">
            <a:xfrm>
              <a:off x="3744" y="2435"/>
              <a:ext cx="240" cy="240"/>
            </a:xfrm>
            <a:prstGeom prst="ellipse">
              <a:avLst/>
            </a:prstGeom>
            <a:solidFill>
              <a:schemeClr val="accent1"/>
            </a:solidFill>
            <a:ln w="9525">
              <a:solidFill>
                <a:schemeClr val="tx1"/>
              </a:solidFill>
              <a:round/>
              <a:headEnd/>
              <a:tailEnd/>
            </a:ln>
            <a:effectLst/>
          </p:spPr>
          <p:txBody>
            <a:bodyPr wrap="none" anchor="ctr"/>
            <a:lstStyle/>
            <a:p>
              <a:pPr algn="ctr"/>
              <a:r>
                <a:rPr lang="en-US" altLang="ko-KR" sz="1800"/>
                <a:t>2</a:t>
              </a:r>
            </a:p>
          </p:txBody>
        </p:sp>
        <p:sp>
          <p:nvSpPr>
            <p:cNvPr id="382011" name="Oval 59"/>
            <p:cNvSpPr>
              <a:spLocks noChangeArrowheads="1"/>
            </p:cNvSpPr>
            <p:nvPr/>
          </p:nvSpPr>
          <p:spPr bwMode="auto">
            <a:xfrm>
              <a:off x="3744" y="3251"/>
              <a:ext cx="240" cy="240"/>
            </a:xfrm>
            <a:prstGeom prst="ellipse">
              <a:avLst/>
            </a:prstGeom>
            <a:solidFill>
              <a:schemeClr val="accent1"/>
            </a:solidFill>
            <a:ln w="9525">
              <a:solidFill>
                <a:schemeClr val="tx1"/>
              </a:solidFill>
              <a:round/>
              <a:headEnd/>
              <a:tailEnd/>
            </a:ln>
            <a:effectLst/>
          </p:spPr>
          <p:txBody>
            <a:bodyPr wrap="none" anchor="ctr"/>
            <a:lstStyle/>
            <a:p>
              <a:pPr algn="ctr"/>
              <a:r>
                <a:rPr lang="en-US" altLang="ko-KR" sz="1800"/>
                <a:t>N</a:t>
              </a:r>
            </a:p>
          </p:txBody>
        </p:sp>
        <p:sp>
          <p:nvSpPr>
            <p:cNvPr id="382012" name="Line 60"/>
            <p:cNvSpPr>
              <a:spLocks noChangeShapeType="1"/>
            </p:cNvSpPr>
            <p:nvPr/>
          </p:nvSpPr>
          <p:spPr bwMode="auto">
            <a:xfrm>
              <a:off x="3864" y="2867"/>
              <a:ext cx="0" cy="192"/>
            </a:xfrm>
            <a:prstGeom prst="line">
              <a:avLst/>
            </a:prstGeom>
            <a:noFill/>
            <a:ln w="38100">
              <a:solidFill>
                <a:schemeClr val="tx1"/>
              </a:solidFill>
              <a:prstDash val="sysDot"/>
              <a:round/>
              <a:headEnd/>
              <a:tailEnd/>
            </a:ln>
            <a:effectLst/>
          </p:spPr>
          <p:txBody>
            <a:bodyPr wrap="none"/>
            <a:lstStyle/>
            <a:p>
              <a:endParaRPr lang="en-US"/>
            </a:p>
          </p:txBody>
        </p:sp>
        <p:sp>
          <p:nvSpPr>
            <p:cNvPr id="382013" name="Line 61"/>
            <p:cNvSpPr>
              <a:spLocks noChangeShapeType="1"/>
            </p:cNvSpPr>
            <p:nvPr/>
          </p:nvSpPr>
          <p:spPr bwMode="auto">
            <a:xfrm>
              <a:off x="4128" y="2099"/>
              <a:ext cx="0" cy="1248"/>
            </a:xfrm>
            <a:prstGeom prst="line">
              <a:avLst/>
            </a:prstGeom>
            <a:noFill/>
            <a:ln w="9525">
              <a:solidFill>
                <a:schemeClr val="tx1"/>
              </a:solidFill>
              <a:round/>
              <a:headEnd/>
              <a:tailEnd/>
            </a:ln>
            <a:effectLst/>
          </p:spPr>
          <p:txBody>
            <a:bodyPr wrap="none"/>
            <a:lstStyle/>
            <a:p>
              <a:endParaRPr lang="en-US"/>
            </a:p>
          </p:txBody>
        </p:sp>
        <p:sp>
          <p:nvSpPr>
            <p:cNvPr id="382014" name="Line 62"/>
            <p:cNvSpPr>
              <a:spLocks noChangeShapeType="1"/>
            </p:cNvSpPr>
            <p:nvPr/>
          </p:nvSpPr>
          <p:spPr bwMode="auto">
            <a:xfrm>
              <a:off x="3984" y="3347"/>
              <a:ext cx="144" cy="0"/>
            </a:xfrm>
            <a:prstGeom prst="line">
              <a:avLst/>
            </a:prstGeom>
            <a:noFill/>
            <a:ln w="9525">
              <a:solidFill>
                <a:schemeClr val="tx1"/>
              </a:solidFill>
              <a:round/>
              <a:headEnd/>
              <a:tailEnd/>
            </a:ln>
            <a:effectLst/>
          </p:spPr>
          <p:txBody>
            <a:bodyPr wrap="none"/>
            <a:lstStyle/>
            <a:p>
              <a:endParaRPr lang="en-US"/>
            </a:p>
          </p:txBody>
        </p:sp>
        <p:sp>
          <p:nvSpPr>
            <p:cNvPr id="382015" name="Line 63"/>
            <p:cNvSpPr>
              <a:spLocks noChangeShapeType="1"/>
            </p:cNvSpPr>
            <p:nvPr/>
          </p:nvSpPr>
          <p:spPr bwMode="auto">
            <a:xfrm>
              <a:off x="3984" y="2531"/>
              <a:ext cx="144" cy="0"/>
            </a:xfrm>
            <a:prstGeom prst="line">
              <a:avLst/>
            </a:prstGeom>
            <a:noFill/>
            <a:ln w="9525">
              <a:solidFill>
                <a:schemeClr val="tx1"/>
              </a:solidFill>
              <a:round/>
              <a:headEnd/>
              <a:tailEnd/>
            </a:ln>
            <a:effectLst/>
          </p:spPr>
          <p:txBody>
            <a:bodyPr wrap="none"/>
            <a:lstStyle/>
            <a:p>
              <a:endParaRPr lang="en-US"/>
            </a:p>
          </p:txBody>
        </p:sp>
        <p:sp>
          <p:nvSpPr>
            <p:cNvPr id="382016" name="Line 64"/>
            <p:cNvSpPr>
              <a:spLocks noChangeShapeType="1"/>
            </p:cNvSpPr>
            <p:nvPr/>
          </p:nvSpPr>
          <p:spPr bwMode="auto">
            <a:xfrm>
              <a:off x="3984" y="2099"/>
              <a:ext cx="144" cy="0"/>
            </a:xfrm>
            <a:prstGeom prst="line">
              <a:avLst/>
            </a:prstGeom>
            <a:noFill/>
            <a:ln w="9525">
              <a:solidFill>
                <a:schemeClr val="tx1"/>
              </a:solidFill>
              <a:round/>
              <a:headEnd/>
              <a:tailEnd/>
            </a:ln>
            <a:effectLst/>
          </p:spPr>
          <p:txBody>
            <a:bodyPr wrap="none"/>
            <a:lstStyle/>
            <a:p>
              <a:endParaRPr lang="en-US"/>
            </a:p>
          </p:txBody>
        </p:sp>
        <p:sp>
          <p:nvSpPr>
            <p:cNvPr id="382017" name="Line 65"/>
            <p:cNvSpPr>
              <a:spLocks noChangeShapeType="1"/>
            </p:cNvSpPr>
            <p:nvPr/>
          </p:nvSpPr>
          <p:spPr bwMode="auto">
            <a:xfrm>
              <a:off x="3552" y="3347"/>
              <a:ext cx="192" cy="0"/>
            </a:xfrm>
            <a:prstGeom prst="line">
              <a:avLst/>
            </a:prstGeom>
            <a:noFill/>
            <a:ln w="9525">
              <a:solidFill>
                <a:schemeClr val="tx1"/>
              </a:solidFill>
              <a:round/>
              <a:headEnd/>
              <a:tailEnd/>
            </a:ln>
            <a:effectLst/>
          </p:spPr>
          <p:txBody>
            <a:bodyPr wrap="none"/>
            <a:lstStyle/>
            <a:p>
              <a:endParaRPr lang="en-US"/>
            </a:p>
          </p:txBody>
        </p:sp>
        <p:sp>
          <p:nvSpPr>
            <p:cNvPr id="382018" name="Line 66"/>
            <p:cNvSpPr>
              <a:spLocks noChangeShapeType="1"/>
            </p:cNvSpPr>
            <p:nvPr/>
          </p:nvSpPr>
          <p:spPr bwMode="auto">
            <a:xfrm>
              <a:off x="3552" y="2099"/>
              <a:ext cx="192" cy="0"/>
            </a:xfrm>
            <a:prstGeom prst="line">
              <a:avLst/>
            </a:prstGeom>
            <a:noFill/>
            <a:ln w="9525">
              <a:solidFill>
                <a:schemeClr val="tx1"/>
              </a:solidFill>
              <a:round/>
              <a:headEnd/>
              <a:tailEnd/>
            </a:ln>
            <a:effectLst/>
          </p:spPr>
          <p:txBody>
            <a:bodyPr wrap="none"/>
            <a:lstStyle/>
            <a:p>
              <a:endParaRPr lang="en-US"/>
            </a:p>
          </p:txBody>
        </p:sp>
        <p:sp>
          <p:nvSpPr>
            <p:cNvPr id="382019" name="Line 67"/>
            <p:cNvSpPr>
              <a:spLocks noChangeShapeType="1"/>
            </p:cNvSpPr>
            <p:nvPr/>
          </p:nvSpPr>
          <p:spPr bwMode="auto">
            <a:xfrm>
              <a:off x="3552" y="2531"/>
              <a:ext cx="192" cy="0"/>
            </a:xfrm>
            <a:prstGeom prst="line">
              <a:avLst/>
            </a:prstGeom>
            <a:noFill/>
            <a:ln w="9525">
              <a:solidFill>
                <a:schemeClr val="tx1"/>
              </a:solidFill>
              <a:round/>
              <a:headEnd/>
              <a:tailEnd/>
            </a:ln>
            <a:effectLst/>
          </p:spPr>
          <p:txBody>
            <a:bodyPr wrap="none"/>
            <a:lstStyle/>
            <a:p>
              <a:endParaRPr lang="en-US"/>
            </a:p>
          </p:txBody>
        </p:sp>
        <p:sp>
          <p:nvSpPr>
            <p:cNvPr id="382020" name="Line 68"/>
            <p:cNvSpPr>
              <a:spLocks noChangeShapeType="1"/>
            </p:cNvSpPr>
            <p:nvPr/>
          </p:nvSpPr>
          <p:spPr bwMode="auto">
            <a:xfrm>
              <a:off x="3360" y="2723"/>
              <a:ext cx="192" cy="0"/>
            </a:xfrm>
            <a:prstGeom prst="line">
              <a:avLst/>
            </a:prstGeom>
            <a:noFill/>
            <a:ln w="9525">
              <a:solidFill>
                <a:schemeClr val="tx1"/>
              </a:solidFill>
              <a:round/>
              <a:headEnd/>
              <a:tailEnd/>
            </a:ln>
            <a:effectLst/>
          </p:spPr>
          <p:txBody>
            <a:bodyPr wrap="none"/>
            <a:lstStyle/>
            <a:p>
              <a:endParaRPr lang="en-US"/>
            </a:p>
          </p:txBody>
        </p:sp>
        <p:sp>
          <p:nvSpPr>
            <p:cNvPr id="382021" name="AutoShape 69"/>
            <p:cNvSpPr>
              <a:spLocks noChangeArrowheads="1"/>
            </p:cNvSpPr>
            <p:nvPr/>
          </p:nvSpPr>
          <p:spPr bwMode="auto">
            <a:xfrm rot="-10807118">
              <a:off x="4320" y="2579"/>
              <a:ext cx="288" cy="240"/>
            </a:xfrm>
            <a:prstGeom prst="triangle">
              <a:avLst>
                <a:gd name="adj" fmla="val 50000"/>
              </a:avLst>
            </a:prstGeom>
            <a:solidFill>
              <a:schemeClr val="accent1"/>
            </a:solidFill>
            <a:ln w="9525">
              <a:solidFill>
                <a:schemeClr val="tx1"/>
              </a:solidFill>
              <a:miter lim="800000"/>
              <a:headEnd/>
              <a:tailEnd/>
            </a:ln>
            <a:effectLst/>
          </p:spPr>
          <p:txBody>
            <a:bodyPr wrap="none" anchor="ctr"/>
            <a:lstStyle/>
            <a:p>
              <a:endParaRPr lang="en-US"/>
            </a:p>
          </p:txBody>
        </p:sp>
        <p:sp>
          <p:nvSpPr>
            <p:cNvPr id="382022" name="Line 70"/>
            <p:cNvSpPr>
              <a:spLocks noChangeShapeType="1"/>
            </p:cNvSpPr>
            <p:nvPr/>
          </p:nvSpPr>
          <p:spPr bwMode="auto">
            <a:xfrm>
              <a:off x="4128" y="2723"/>
              <a:ext cx="288" cy="0"/>
            </a:xfrm>
            <a:prstGeom prst="line">
              <a:avLst/>
            </a:prstGeom>
            <a:noFill/>
            <a:ln w="9525">
              <a:solidFill>
                <a:schemeClr val="tx1"/>
              </a:solidFill>
              <a:round/>
              <a:headEnd/>
              <a:tailEnd/>
            </a:ln>
            <a:effectLst/>
          </p:spPr>
          <p:txBody>
            <a:bodyPr wrap="none"/>
            <a:lstStyle/>
            <a:p>
              <a:endParaRPr lang="en-US"/>
            </a:p>
          </p:txBody>
        </p:sp>
        <p:cxnSp>
          <p:nvCxnSpPr>
            <p:cNvPr id="382023" name="AutoShape 71"/>
            <p:cNvCxnSpPr>
              <a:cxnSpLocks noChangeShapeType="1"/>
              <a:stCxn id="382021" idx="1"/>
              <a:endCxn id="381996" idx="1"/>
            </p:cNvCxnSpPr>
            <p:nvPr/>
          </p:nvCxnSpPr>
          <p:spPr bwMode="auto">
            <a:xfrm flipH="1">
              <a:off x="624" y="2698"/>
              <a:ext cx="3911" cy="49"/>
            </a:xfrm>
            <a:prstGeom prst="bentConnector5">
              <a:avLst>
                <a:gd name="adj1" fmla="val -5546"/>
                <a:gd name="adj2" fmla="val -3261227"/>
                <a:gd name="adj3" fmla="val 103681"/>
              </a:avLst>
            </a:prstGeom>
            <a:noFill/>
            <a:ln w="9525">
              <a:solidFill>
                <a:schemeClr val="tx1"/>
              </a:solidFill>
              <a:miter lim="800000"/>
              <a:headEnd/>
              <a:tailEnd type="triangle" w="med" len="med"/>
            </a:ln>
            <a:effectLst/>
          </p:spPr>
        </p:cxnSp>
        <p:sp>
          <p:nvSpPr>
            <p:cNvPr id="382024" name="Text Box 72"/>
            <p:cNvSpPr txBox="1">
              <a:spLocks noChangeArrowheads="1"/>
            </p:cNvSpPr>
            <p:nvPr/>
          </p:nvSpPr>
          <p:spPr bwMode="auto">
            <a:xfrm>
              <a:off x="4358" y="2833"/>
              <a:ext cx="425" cy="268"/>
            </a:xfrm>
            <a:prstGeom prst="rect">
              <a:avLst/>
            </a:prstGeom>
            <a:noFill/>
            <a:ln w="9525">
              <a:noFill/>
              <a:miter lim="800000"/>
              <a:headEnd/>
              <a:tailEnd/>
            </a:ln>
            <a:effectLst/>
          </p:spPr>
          <p:txBody>
            <a:bodyPr wrap="none">
              <a:spAutoFit/>
            </a:bodyPr>
            <a:lstStyle/>
            <a:p>
              <a:r>
                <a:rPr lang="ko-KR" altLang="en-US" sz="1800"/>
                <a:t>해제</a:t>
              </a:r>
            </a:p>
          </p:txBody>
        </p:sp>
        <p:sp>
          <p:nvSpPr>
            <p:cNvPr id="382025" name="Text Box 73"/>
            <p:cNvSpPr txBox="1">
              <a:spLocks noChangeArrowheads="1"/>
            </p:cNvSpPr>
            <p:nvPr/>
          </p:nvSpPr>
          <p:spPr bwMode="auto">
            <a:xfrm>
              <a:off x="3734" y="1729"/>
              <a:ext cx="424" cy="268"/>
            </a:xfrm>
            <a:prstGeom prst="rect">
              <a:avLst/>
            </a:prstGeom>
            <a:noFill/>
            <a:ln w="9525">
              <a:noFill/>
              <a:miter lim="800000"/>
              <a:headEnd/>
              <a:tailEnd/>
            </a:ln>
            <a:effectLst/>
          </p:spPr>
          <p:txBody>
            <a:bodyPr wrap="none">
              <a:spAutoFit/>
            </a:bodyPr>
            <a:lstStyle/>
            <a:p>
              <a:r>
                <a:rPr lang="ko-KR" altLang="en-US" sz="1800"/>
                <a:t>버스</a:t>
              </a:r>
            </a:p>
          </p:txBody>
        </p:sp>
        <p:sp>
          <p:nvSpPr>
            <p:cNvPr id="382026" name="Text Box 74"/>
            <p:cNvSpPr txBox="1">
              <a:spLocks noChangeArrowheads="1"/>
            </p:cNvSpPr>
            <p:nvPr/>
          </p:nvSpPr>
          <p:spPr bwMode="auto">
            <a:xfrm>
              <a:off x="710" y="1729"/>
              <a:ext cx="728" cy="268"/>
            </a:xfrm>
            <a:prstGeom prst="rect">
              <a:avLst/>
            </a:prstGeom>
            <a:noFill/>
            <a:ln w="9525">
              <a:noFill/>
              <a:miter lim="800000"/>
              <a:headEnd/>
              <a:tailEnd/>
            </a:ln>
            <a:effectLst/>
          </p:spPr>
          <p:txBody>
            <a:bodyPr wrap="none">
              <a:spAutoFit/>
            </a:bodyPr>
            <a:lstStyle/>
            <a:p>
              <a:r>
                <a:rPr lang="ko-KR" altLang="en-US" sz="1800"/>
                <a:t>프로세서</a:t>
              </a:r>
            </a:p>
          </p:txBody>
        </p:sp>
        <p:sp>
          <p:nvSpPr>
            <p:cNvPr id="382027" name="Text Box 75"/>
            <p:cNvSpPr txBox="1">
              <a:spLocks noChangeArrowheads="1"/>
            </p:cNvSpPr>
            <p:nvPr/>
          </p:nvSpPr>
          <p:spPr bwMode="auto">
            <a:xfrm>
              <a:off x="2006" y="1729"/>
              <a:ext cx="728" cy="268"/>
            </a:xfrm>
            <a:prstGeom prst="rect">
              <a:avLst/>
            </a:prstGeom>
            <a:noFill/>
            <a:ln w="9525">
              <a:noFill/>
              <a:miter lim="800000"/>
              <a:headEnd/>
              <a:tailEnd/>
            </a:ln>
            <a:effectLst/>
          </p:spPr>
          <p:txBody>
            <a:bodyPr wrap="none">
              <a:spAutoFit/>
            </a:bodyPr>
            <a:lstStyle/>
            <a:p>
              <a:r>
                <a:rPr lang="ko-KR" altLang="en-US" sz="1800"/>
                <a:t>메모리큐</a:t>
              </a:r>
            </a:p>
          </p:txBody>
        </p:sp>
        <p:sp>
          <p:nvSpPr>
            <p:cNvPr id="382028" name="Text Box 76"/>
            <p:cNvSpPr txBox="1">
              <a:spLocks noChangeArrowheads="1"/>
            </p:cNvSpPr>
            <p:nvPr/>
          </p:nvSpPr>
          <p:spPr bwMode="auto">
            <a:xfrm>
              <a:off x="2342" y="3457"/>
              <a:ext cx="424" cy="268"/>
            </a:xfrm>
            <a:prstGeom prst="rect">
              <a:avLst/>
            </a:prstGeom>
            <a:noFill/>
            <a:ln w="9525">
              <a:noFill/>
              <a:miter lim="800000"/>
              <a:headEnd/>
              <a:tailEnd/>
            </a:ln>
            <a:effectLst/>
          </p:spPr>
          <p:txBody>
            <a:bodyPr wrap="none">
              <a:spAutoFit/>
            </a:bodyPr>
            <a:lstStyle/>
            <a:p>
              <a:r>
                <a:rPr lang="ko-KR" altLang="en-US" sz="1800"/>
                <a:t>예약</a:t>
              </a:r>
            </a:p>
          </p:txBody>
        </p:sp>
        <p:sp>
          <p:nvSpPr>
            <p:cNvPr id="382029" name="Rectangle 77"/>
            <p:cNvSpPr>
              <a:spLocks noChangeArrowheads="1"/>
            </p:cNvSpPr>
            <p:nvPr/>
          </p:nvSpPr>
          <p:spPr bwMode="auto">
            <a:xfrm>
              <a:off x="3312" y="1200"/>
              <a:ext cx="576" cy="288"/>
            </a:xfrm>
            <a:prstGeom prst="rect">
              <a:avLst/>
            </a:prstGeom>
            <a:solidFill>
              <a:schemeClr val="accent1"/>
            </a:solidFill>
            <a:ln w="9525">
              <a:solidFill>
                <a:schemeClr val="tx1"/>
              </a:solidFill>
              <a:miter lim="800000"/>
              <a:headEnd/>
              <a:tailEnd/>
            </a:ln>
            <a:effectLst/>
          </p:spPr>
          <p:txBody>
            <a:bodyPr wrap="none" anchor="ctr"/>
            <a:lstStyle/>
            <a:p>
              <a:pPr algn="ctr"/>
              <a:r>
                <a:rPr lang="ko-KR" altLang="en-US" sz="1800"/>
                <a:t>메모리</a:t>
              </a:r>
            </a:p>
          </p:txBody>
        </p:sp>
        <p:cxnSp>
          <p:nvCxnSpPr>
            <p:cNvPr id="382030" name="AutoShape 78"/>
            <p:cNvCxnSpPr>
              <a:cxnSpLocks noChangeShapeType="1"/>
              <a:stCxn id="382029" idx="3"/>
              <a:endCxn id="382021" idx="3"/>
            </p:cNvCxnSpPr>
            <p:nvPr/>
          </p:nvCxnSpPr>
          <p:spPr bwMode="auto">
            <a:xfrm>
              <a:off x="3888" y="1344"/>
              <a:ext cx="575" cy="1235"/>
            </a:xfrm>
            <a:prstGeom prst="bentConnector2">
              <a:avLst/>
            </a:prstGeom>
            <a:noFill/>
            <a:ln w="9525">
              <a:solidFill>
                <a:schemeClr val="tx1"/>
              </a:solidFill>
              <a:prstDash val="sysDot"/>
              <a:miter lim="800000"/>
              <a:headEnd/>
              <a:tailEnd/>
            </a:ln>
            <a:effectLst/>
          </p:spPr>
        </p:cxnSp>
        <p:sp>
          <p:nvSpPr>
            <p:cNvPr id="382031" name="Line 79"/>
            <p:cNvSpPr>
              <a:spLocks noChangeShapeType="1"/>
            </p:cNvSpPr>
            <p:nvPr/>
          </p:nvSpPr>
          <p:spPr bwMode="auto">
            <a:xfrm>
              <a:off x="2880" y="1344"/>
              <a:ext cx="0" cy="1728"/>
            </a:xfrm>
            <a:prstGeom prst="line">
              <a:avLst/>
            </a:prstGeom>
            <a:noFill/>
            <a:ln w="9525">
              <a:solidFill>
                <a:schemeClr val="tx1"/>
              </a:solidFill>
              <a:prstDash val="sysDot"/>
              <a:round/>
              <a:headEnd/>
              <a:tailEnd/>
            </a:ln>
            <a:effectLst/>
          </p:spPr>
          <p:txBody>
            <a:bodyPr wrap="none"/>
            <a:lstStyle/>
            <a:p>
              <a:endParaRPr lang="en-US"/>
            </a:p>
          </p:txBody>
        </p:sp>
        <p:sp>
          <p:nvSpPr>
            <p:cNvPr id="382032" name="Line 80"/>
            <p:cNvSpPr>
              <a:spLocks noChangeShapeType="1"/>
            </p:cNvSpPr>
            <p:nvPr/>
          </p:nvSpPr>
          <p:spPr bwMode="auto">
            <a:xfrm flipV="1">
              <a:off x="2496" y="3072"/>
              <a:ext cx="384" cy="192"/>
            </a:xfrm>
            <a:prstGeom prst="line">
              <a:avLst/>
            </a:prstGeom>
            <a:noFill/>
            <a:ln w="9525">
              <a:solidFill>
                <a:schemeClr val="tx1"/>
              </a:solidFill>
              <a:prstDash val="sysDot"/>
              <a:round/>
              <a:headEnd/>
              <a:tailEnd/>
            </a:ln>
            <a:effectLst/>
          </p:spPr>
          <p:txBody>
            <a:bodyPr wrap="none"/>
            <a:lstStyle/>
            <a:p>
              <a:endParaRPr lang="en-US"/>
            </a:p>
          </p:txBody>
        </p:sp>
        <p:sp>
          <p:nvSpPr>
            <p:cNvPr id="382033" name="Line 81"/>
            <p:cNvSpPr>
              <a:spLocks noChangeShapeType="1"/>
            </p:cNvSpPr>
            <p:nvPr/>
          </p:nvSpPr>
          <p:spPr bwMode="auto">
            <a:xfrm flipV="1">
              <a:off x="2496" y="2256"/>
              <a:ext cx="384" cy="192"/>
            </a:xfrm>
            <a:prstGeom prst="line">
              <a:avLst/>
            </a:prstGeom>
            <a:noFill/>
            <a:ln w="9525">
              <a:solidFill>
                <a:schemeClr val="tx1"/>
              </a:solidFill>
              <a:prstDash val="sysDot"/>
              <a:round/>
              <a:headEnd/>
              <a:tailEnd/>
            </a:ln>
            <a:effectLst/>
          </p:spPr>
          <p:txBody>
            <a:bodyPr wrap="none"/>
            <a:lstStyle/>
            <a:p>
              <a:endParaRPr lang="en-US"/>
            </a:p>
          </p:txBody>
        </p:sp>
        <p:sp>
          <p:nvSpPr>
            <p:cNvPr id="382034" name="Line 82"/>
            <p:cNvSpPr>
              <a:spLocks noChangeShapeType="1"/>
            </p:cNvSpPr>
            <p:nvPr/>
          </p:nvSpPr>
          <p:spPr bwMode="auto">
            <a:xfrm flipV="1">
              <a:off x="2496" y="1872"/>
              <a:ext cx="384" cy="192"/>
            </a:xfrm>
            <a:prstGeom prst="line">
              <a:avLst/>
            </a:prstGeom>
            <a:noFill/>
            <a:ln w="9525">
              <a:solidFill>
                <a:schemeClr val="tx1"/>
              </a:solidFill>
              <a:prstDash val="sysDot"/>
              <a:round/>
              <a:headEnd/>
              <a:tailEnd/>
            </a:ln>
            <a:effectLst/>
          </p:spPr>
          <p:txBody>
            <a:bodyPr wrap="none"/>
            <a:lstStyle/>
            <a:p>
              <a:endParaRPr lang="en-US"/>
            </a:p>
          </p:txBody>
        </p:sp>
        <p:sp>
          <p:nvSpPr>
            <p:cNvPr id="382035" name="Line 83"/>
            <p:cNvSpPr>
              <a:spLocks noChangeShapeType="1"/>
            </p:cNvSpPr>
            <p:nvPr/>
          </p:nvSpPr>
          <p:spPr bwMode="auto">
            <a:xfrm>
              <a:off x="2880" y="1344"/>
              <a:ext cx="432" cy="0"/>
            </a:xfrm>
            <a:prstGeom prst="line">
              <a:avLst/>
            </a:prstGeom>
            <a:noFill/>
            <a:ln w="9525">
              <a:solidFill>
                <a:schemeClr val="tx1"/>
              </a:solidFill>
              <a:prstDash val="sysDot"/>
              <a:round/>
              <a:headEnd/>
              <a:tailEnd/>
            </a:ln>
            <a:effectLst/>
          </p:spPr>
          <p:txBody>
            <a:bodyPr wrap="none"/>
            <a:lstStyle/>
            <a:p>
              <a:endParaRPr lang="en-US"/>
            </a:p>
          </p:txBody>
        </p:sp>
      </p:grpSp>
      <p:sp>
        <p:nvSpPr>
          <p:cNvPr id="382036" name="Text Box 84"/>
          <p:cNvSpPr txBox="1">
            <a:spLocks noChangeArrowheads="1"/>
          </p:cNvSpPr>
          <p:nvPr/>
        </p:nvSpPr>
        <p:spPr bwMode="auto">
          <a:xfrm>
            <a:off x="2133600" y="5568950"/>
            <a:ext cx="5073650" cy="396875"/>
          </a:xfrm>
          <a:prstGeom prst="rect">
            <a:avLst/>
          </a:prstGeom>
          <a:noFill/>
          <a:ln w="9525">
            <a:noFill/>
            <a:miter lim="800000"/>
            <a:headEnd/>
            <a:tailEnd/>
          </a:ln>
          <a:effectLst/>
        </p:spPr>
        <p:txBody>
          <a:bodyPr wrap="none">
            <a:spAutoFit/>
          </a:bodyPr>
          <a:lstStyle/>
          <a:p>
            <a:r>
              <a:rPr lang="ko-KR" altLang="en-US" sz="2000"/>
              <a:t>다중프로세서 시스템 큐잉 모델 다이어그램</a:t>
            </a: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2"/>
          <p:cNvSpPr>
            <a:spLocks noGrp="1" noChangeArrowheads="1"/>
          </p:cNvSpPr>
          <p:nvPr>
            <p:ph type="title"/>
          </p:nvPr>
        </p:nvSpPr>
        <p:spPr/>
        <p:txBody>
          <a:bodyPr/>
          <a:lstStyle/>
          <a:p>
            <a:r>
              <a:rPr lang="en-US" altLang="ko-KR"/>
              <a:t>4.2 </a:t>
            </a:r>
            <a:r>
              <a:rPr lang="ko-KR" altLang="en-US"/>
              <a:t>시뮬레이션 모델 </a:t>
            </a:r>
            <a:r>
              <a:rPr lang="en-US" altLang="ko-KR"/>
              <a:t>2</a:t>
            </a:r>
          </a:p>
        </p:txBody>
      </p:sp>
      <p:sp>
        <p:nvSpPr>
          <p:cNvPr id="382979" name="Rectangle 3" descr="Rectangle: Click to edit Master text styles&#10;Second level&#10;Third level&#10;Fourth level&#10;Fifth level"/>
          <p:cNvSpPr>
            <a:spLocks noGrp="1" noChangeArrowheads="1"/>
          </p:cNvSpPr>
          <p:nvPr>
            <p:ph type="body" idx="1"/>
          </p:nvPr>
        </p:nvSpPr>
        <p:spPr/>
        <p:txBody>
          <a:bodyPr/>
          <a:lstStyle/>
          <a:p>
            <a:pPr algn="just"/>
            <a:r>
              <a:rPr lang="ko-KR" altLang="en-US" sz="1800"/>
              <a:t>이 모델의 장점은 요청당 평균 지연이 메모리 지연과 버스 지연으로 분리될 수 있다는 것이다</a:t>
            </a:r>
            <a:r>
              <a:rPr lang="en-US" altLang="ko-KR" sz="1800"/>
              <a:t>.</a:t>
            </a:r>
          </a:p>
          <a:p>
            <a:pPr algn="just">
              <a:buFont typeface="Wingdings" pitchFamily="2" charset="2"/>
              <a:buNone/>
            </a:pPr>
            <a:endParaRPr lang="en-US" altLang="ko-KR" sz="1800"/>
          </a:p>
          <a:p>
            <a:pPr algn="just">
              <a:buFont typeface="Wingdings" pitchFamily="2" charset="2"/>
              <a:buNone/>
            </a:pPr>
            <a:endParaRPr lang="en-US" altLang="ko-KR" sz="1600" b="1">
              <a:latin typeface="바탕" pitchFamily="18" charset="-127"/>
              <a:ea typeface="바탕" pitchFamily="18" charset="-127"/>
            </a:endParaRPr>
          </a:p>
          <a:p>
            <a:pPr algn="just">
              <a:buFont typeface="Wingdings" pitchFamily="2" charset="2"/>
              <a:buNone/>
            </a:pPr>
            <a:endParaRPr lang="en-US" altLang="ko-KR" sz="1600" b="1">
              <a:latin typeface="바탕" pitchFamily="18" charset="-127"/>
              <a:ea typeface="바탕" pitchFamily="18" charset="-127"/>
            </a:endParaRPr>
          </a:p>
          <a:p>
            <a:pPr algn="just">
              <a:buFont typeface="Wingdings" pitchFamily="2" charset="2"/>
              <a:buNone/>
            </a:pPr>
            <a:r>
              <a:rPr lang="en-US" altLang="ko-KR" sz="1600" b="1">
                <a:latin typeface="바탕" pitchFamily="18" charset="-127"/>
                <a:ea typeface="바탕" pitchFamily="18" charset="-127"/>
              </a:rPr>
              <a:t>/*-------EVENT2: REQUEST MEMORY------------*/</a:t>
            </a:r>
          </a:p>
          <a:p>
            <a:pPr algn="just">
              <a:buFont typeface="Wingdings" pitchFamily="2" charset="2"/>
              <a:buNone/>
            </a:pPr>
            <a:r>
              <a:rPr lang="en-US" altLang="ko-KR" sz="1600" b="1">
                <a:latin typeface="바탕" pitchFamily="18" charset="-127"/>
                <a:ea typeface="바탕" pitchFamily="18" charset="-127"/>
              </a:rPr>
              <a:t>req_module(n)</a:t>
            </a:r>
          </a:p>
          <a:p>
            <a:pPr algn="just">
              <a:buFont typeface="Wingdings" pitchFamily="2" charset="2"/>
              <a:buNone/>
            </a:pPr>
            <a:r>
              <a:rPr lang="en-US" altLang="ko-KR" sz="1600" b="1">
                <a:latin typeface="바탕" pitchFamily="18" charset="-127"/>
                <a:ea typeface="바탕" pitchFamily="18" charset="-127"/>
              </a:rPr>
              <a:t>int n;</a:t>
            </a:r>
          </a:p>
          <a:p>
            <a:pPr algn="just">
              <a:buFont typeface="Wingdings" pitchFamily="2" charset="2"/>
              <a:buNone/>
            </a:pPr>
            <a:r>
              <a:rPr lang="en-US" altLang="ko-KR" sz="1600" b="1">
                <a:latin typeface="바탕" pitchFamily="18" charset="-127"/>
                <a:ea typeface="바탕" pitchFamily="18" charset="-127"/>
              </a:rPr>
              <a:t>{ </a:t>
            </a:r>
          </a:p>
          <a:p>
            <a:pPr algn="just">
              <a:buFont typeface="Wingdings" pitchFamily="2" charset="2"/>
              <a:buNone/>
            </a:pPr>
            <a:r>
              <a:rPr lang="en-US" altLang="ko-KR" sz="1600" b="1">
                <a:latin typeface="바탕" pitchFamily="18" charset="-127"/>
                <a:ea typeface="바탕" pitchFamily="18" charset="-127"/>
              </a:rPr>
              <a:t>   if (request (module[req[n]],n,0)==0) then</a:t>
            </a:r>
          </a:p>
          <a:p>
            <a:pPr algn="just">
              <a:buFont typeface="Wingdings" pitchFamily="2" charset="2"/>
              <a:buNone/>
            </a:pPr>
            <a:r>
              <a:rPr lang="en-US" altLang="ko-KR" sz="1600" b="1">
                <a:latin typeface="바탕" pitchFamily="18" charset="-127"/>
                <a:ea typeface="바탕" pitchFamily="18" charset="-127"/>
              </a:rPr>
              <a:t>      schedule</a:t>
            </a:r>
            <a:r>
              <a:rPr lang="en-US" altLang="ko-KR" sz="1600" b="1">
                <a:latin typeface="Times New Roman"/>
                <a:ea typeface="바탕" pitchFamily="18" charset="-127"/>
              </a:rPr>
              <a:t>”</a:t>
            </a:r>
            <a:r>
              <a:rPr lang="en-US" altLang="ko-KR" sz="1600" b="1">
                <a:latin typeface="바탕" pitchFamily="18" charset="-127"/>
                <a:ea typeface="바탕" pitchFamily="18" charset="-127"/>
              </a:rPr>
              <a:t>(3,0.0,n);</a:t>
            </a:r>
          </a:p>
          <a:p>
            <a:pPr algn="just">
              <a:buFont typeface="Wingdings" pitchFamily="2" charset="2"/>
              <a:buNone/>
            </a:pPr>
            <a:r>
              <a:rPr lang="en-US" altLang="ko-KR" sz="1600" b="1">
                <a:latin typeface="바탕" pitchFamily="18" charset="-127"/>
                <a:ea typeface="바탕" pitchFamily="18" charset="-127"/>
              </a:rPr>
              <a:t>}</a:t>
            </a:r>
          </a:p>
          <a:p>
            <a:endParaRPr lang="ko-KR" altLang="en-US" sz="1600" b="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descr="Rectangle: Click to edit Master text styles&#10;Second level&#10;Third level&#10;Fourth level&#10;Fifth level"/>
          <p:cNvSpPr>
            <a:spLocks noGrp="1" noChangeArrowheads="1"/>
          </p:cNvSpPr>
          <p:nvPr>
            <p:ph type="body" idx="1"/>
          </p:nvPr>
        </p:nvSpPr>
        <p:spPr/>
        <p:txBody>
          <a:bodyPr/>
          <a:lstStyle/>
          <a:p>
            <a:r>
              <a:rPr lang="en-US" altLang="ko-KR" sz="2000"/>
              <a:t>Arrivals and services are defined by the distribution of the time between arrivals and the distribution of service times, respectively. </a:t>
            </a:r>
          </a:p>
          <a:p>
            <a:endParaRPr lang="en-US" altLang="ko-KR" sz="2000"/>
          </a:p>
          <a:p>
            <a:r>
              <a:rPr lang="en-US" altLang="ko-KR" sz="2000"/>
              <a:t>For any simple single- or multi-channel queue, the overall effective arrival rate must be less than the total service rate, or the waiting line will grow without bound. </a:t>
            </a:r>
          </a:p>
          <a:p>
            <a:pPr lvl="3"/>
            <a:endParaRPr lang="en-US" altLang="ko-KR" sz="1400"/>
          </a:p>
          <a:p>
            <a:pPr lvl="1"/>
            <a:r>
              <a:rPr lang="en-US" altLang="ko-KR" sz="1800"/>
              <a:t>In some systems, the condition about arrival rate being less than service rate may not guarantee stability</a:t>
            </a:r>
          </a:p>
          <a:p>
            <a:pPr lvl="1"/>
            <a:endParaRPr lang="en-US" altLang="ko-KR" sz="1800"/>
          </a:p>
          <a:p>
            <a:endParaRPr lang="en-US" altLang="ko-KR" sz="2000"/>
          </a:p>
        </p:txBody>
      </p:sp>
      <p:sp>
        <p:nvSpPr>
          <p:cNvPr id="136195" name="Rectangle 3"/>
          <p:cNvSpPr>
            <a:spLocks noGrp="1" noChangeArrowheads="1"/>
          </p:cNvSpPr>
          <p:nvPr>
            <p:ph type="title"/>
          </p:nvPr>
        </p:nvSpPr>
        <p:spPr>
          <a:xfrm>
            <a:off x="609600" y="609600"/>
            <a:ext cx="6781800" cy="609600"/>
          </a:xfrm>
          <a:noFill/>
          <a:ln/>
        </p:spPr>
        <p:txBody>
          <a:bodyPr/>
          <a:lstStyle/>
          <a:p>
            <a:r>
              <a:rPr lang="en-US" altLang="ko-KR" sz="2400"/>
              <a:t>2.1 Simulation of Queueing Systems (3)</a:t>
            </a:r>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r>
              <a:rPr lang="en-US" altLang="ko-KR"/>
              <a:t>4.2 </a:t>
            </a:r>
            <a:r>
              <a:rPr lang="ko-KR" altLang="en-US"/>
              <a:t>시뮬레이션 모델 </a:t>
            </a:r>
            <a:r>
              <a:rPr lang="en-US" altLang="ko-KR"/>
              <a:t>2</a:t>
            </a:r>
          </a:p>
        </p:txBody>
      </p:sp>
      <p:sp>
        <p:nvSpPr>
          <p:cNvPr id="384003" name="Rectangle 3" descr="Rectangle: Click to edit Master text styles&#10;Second level&#10;Third level&#10;Fourth level&#10;Fifth level"/>
          <p:cNvSpPr>
            <a:spLocks noGrp="1" noChangeArrowheads="1"/>
          </p:cNvSpPr>
          <p:nvPr>
            <p:ph type="body" idx="1"/>
          </p:nvPr>
        </p:nvSpPr>
        <p:spPr/>
        <p:txBody>
          <a:bodyPr/>
          <a:lstStyle/>
          <a:p>
            <a:pPr algn="just">
              <a:buFont typeface="Wingdings" pitchFamily="2" charset="2"/>
              <a:buNone/>
            </a:pPr>
            <a:r>
              <a:rPr lang="en-US" altLang="ko-KR" sz="1600" b="1">
                <a:latin typeface="바탕" pitchFamily="18" charset="-127"/>
                <a:ea typeface="바탕" pitchFamily="18" charset="-127"/>
              </a:rPr>
              <a:t>/*---------EVENT 3: REQUEST BUS------------------*/</a:t>
            </a:r>
          </a:p>
          <a:p>
            <a:pPr algn="just">
              <a:buFont typeface="Wingdings" pitchFamily="2" charset="2"/>
              <a:buNone/>
            </a:pPr>
            <a:r>
              <a:rPr lang="en-US" altLang="ko-KR" sz="1600" b="1">
                <a:latin typeface="바탕" pitchFamily="18" charset="-127"/>
                <a:ea typeface="바탕" pitchFamily="18" charset="-127"/>
              </a:rPr>
              <a:t>req_bus(n)</a:t>
            </a:r>
          </a:p>
          <a:p>
            <a:pPr algn="just">
              <a:buFont typeface="Wingdings" pitchFamily="2" charset="2"/>
              <a:buNone/>
            </a:pPr>
            <a:r>
              <a:rPr lang="en-US" altLang="ko-KR" sz="1600" b="1">
                <a:latin typeface="바탕" pitchFamily="18" charset="-127"/>
                <a:ea typeface="바탕" pitchFamily="18" charset="-127"/>
              </a:rPr>
              <a:t>int n;</a:t>
            </a:r>
          </a:p>
          <a:p>
            <a:pPr algn="just">
              <a:buFont typeface="Wingdings" pitchFamily="2" charset="2"/>
              <a:buNone/>
            </a:pPr>
            <a:r>
              <a:rPr lang="en-US" altLang="ko-KR" sz="1600" b="1">
                <a:latin typeface="바탕" pitchFamily="18" charset="-127"/>
                <a:ea typeface="바탕" pitchFamily="18" charset="-127"/>
              </a:rPr>
              <a:t>{</a:t>
            </a:r>
          </a:p>
          <a:p>
            <a:pPr algn="just">
              <a:buFont typeface="Wingdings" pitchFamily="2" charset="2"/>
              <a:buNone/>
            </a:pPr>
            <a:r>
              <a:rPr lang="en-US" altLang="ko-KR" sz="1600" b="1">
                <a:latin typeface="바탕" pitchFamily="18" charset="-127"/>
                <a:ea typeface="바탕" pitchFamily="18" charset="-127"/>
              </a:rPr>
              <a:t>   if (request (bus,n)==0) then</a:t>
            </a:r>
          </a:p>
          <a:p>
            <a:pPr algn="just">
              <a:buFont typeface="Wingdings" pitchFamily="2" charset="2"/>
              <a:buNone/>
            </a:pPr>
            <a:r>
              <a:rPr lang="en-US" altLang="ko-KR" sz="1600" b="1">
                <a:latin typeface="바탕" pitchFamily="18" charset="-127"/>
                <a:ea typeface="바탕" pitchFamily="18" charset="-127"/>
              </a:rPr>
              <a:t>      {nbs++; schedule(4,1.0,n);}</a:t>
            </a:r>
          </a:p>
          <a:p>
            <a:pPr algn="just">
              <a:buFont typeface="Wingdings" pitchFamily="2" charset="2"/>
              <a:buNone/>
            </a:pPr>
            <a:r>
              <a:rPr lang="en-US" altLang="ko-KR" sz="1600" b="1">
                <a:latin typeface="바탕" pitchFamily="18" charset="-127"/>
                <a:ea typeface="바탕" pitchFamily="18" charset="-127"/>
              </a:rPr>
              <a:t>}</a:t>
            </a:r>
          </a:p>
          <a:p>
            <a:endParaRPr lang="ko-KR" altLang="en-US"/>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2"/>
          <p:cNvSpPr>
            <a:spLocks noGrp="1" noChangeArrowheads="1"/>
          </p:cNvSpPr>
          <p:nvPr>
            <p:ph type="title"/>
          </p:nvPr>
        </p:nvSpPr>
        <p:spPr/>
        <p:txBody>
          <a:bodyPr/>
          <a:lstStyle/>
          <a:p>
            <a:r>
              <a:rPr lang="en-US" altLang="ko-KR"/>
              <a:t>4.2 </a:t>
            </a:r>
            <a:r>
              <a:rPr lang="ko-KR" altLang="en-US"/>
              <a:t>시뮬레이션 모델 </a:t>
            </a:r>
            <a:r>
              <a:rPr lang="en-US" altLang="ko-KR"/>
              <a:t>2</a:t>
            </a:r>
          </a:p>
        </p:txBody>
      </p:sp>
      <p:sp>
        <p:nvSpPr>
          <p:cNvPr id="385027" name="Rectangle 3" descr="Rectangle: Click to edit Master text styles&#10;Second level&#10;Third level&#10;Fourth level&#10;Fifth level"/>
          <p:cNvSpPr>
            <a:spLocks noGrp="1" noChangeArrowheads="1"/>
          </p:cNvSpPr>
          <p:nvPr>
            <p:ph type="body" idx="1"/>
          </p:nvPr>
        </p:nvSpPr>
        <p:spPr/>
        <p:txBody>
          <a:bodyPr/>
          <a:lstStyle/>
          <a:p>
            <a:pPr algn="just">
              <a:lnSpc>
                <a:spcPct val="90000"/>
              </a:lnSpc>
              <a:buFont typeface="Wingdings" pitchFamily="2" charset="2"/>
              <a:buNone/>
            </a:pPr>
            <a:r>
              <a:rPr lang="en-US" altLang="ko-KR" sz="1600" b="1">
                <a:latin typeface="바탕" pitchFamily="18" charset="-127"/>
                <a:ea typeface="바탕" pitchFamily="18" charset="-127"/>
              </a:rPr>
              <a:t>/*------------EVENT 4: END CYCLE---------------*/</a:t>
            </a:r>
          </a:p>
          <a:p>
            <a:pPr algn="just">
              <a:lnSpc>
                <a:spcPct val="90000"/>
              </a:lnSpc>
              <a:buFont typeface="Wingdings" pitchFamily="2" charset="2"/>
              <a:buNone/>
            </a:pPr>
            <a:r>
              <a:rPr lang="en-US" altLang="ko-KR" sz="1600" b="1">
                <a:latin typeface="바탕" pitchFamily="18" charset="-127"/>
                <a:ea typeface="바탕" pitchFamily="18" charset="-127"/>
              </a:rPr>
              <a:t>end_cycle(n)</a:t>
            </a:r>
          </a:p>
          <a:p>
            <a:pPr algn="just">
              <a:lnSpc>
                <a:spcPct val="90000"/>
              </a:lnSpc>
              <a:buFont typeface="Wingdings" pitchFamily="2" charset="2"/>
              <a:buNone/>
            </a:pPr>
            <a:r>
              <a:rPr lang="en-US" altLang="ko-KR" sz="1600" b="1">
                <a:latin typeface="바탕" pitchFamily="18" charset="-127"/>
                <a:ea typeface="바탕" pitchFamily="18" charset="-127"/>
              </a:rPr>
              <a:t>int n;</a:t>
            </a:r>
          </a:p>
          <a:p>
            <a:pPr algn="just">
              <a:lnSpc>
                <a:spcPct val="90000"/>
              </a:lnSpc>
              <a:buFont typeface="Wingdings" pitchFamily="2" charset="2"/>
              <a:buNone/>
            </a:pPr>
            <a:r>
              <a:rPr lang="en-US" altLang="ko-KR" sz="1600" b="1">
                <a:latin typeface="바탕" pitchFamily="18" charset="-127"/>
                <a:ea typeface="바탕" pitchFamily="18" charset="-127"/>
              </a:rPr>
              <a:t>{</a:t>
            </a:r>
          </a:p>
          <a:p>
            <a:pPr algn="just">
              <a:lnSpc>
                <a:spcPct val="90000"/>
              </a:lnSpc>
              <a:buFont typeface="Wingdings" pitchFamily="2" charset="2"/>
              <a:buNone/>
            </a:pPr>
            <a:r>
              <a:rPr lang="en-US" altLang="ko-KR" sz="1600" b="1">
                <a:latin typeface="바탕" pitchFamily="18" charset="-127"/>
                <a:ea typeface="바탕" pitchFamily="18" charset="-127"/>
              </a:rPr>
              <a:t>   req[n]=-req[n]; nbs--;</a:t>
            </a:r>
          </a:p>
          <a:p>
            <a:pPr algn="just">
              <a:lnSpc>
                <a:spcPct val="90000"/>
              </a:lnSpc>
              <a:buFont typeface="Wingdings" pitchFamily="2" charset="2"/>
              <a:buNone/>
            </a:pPr>
            <a:r>
              <a:rPr lang="en-US" altLang="ko-KR" sz="1600" b="1">
                <a:latin typeface="바탕" pitchFamily="18" charset="-127"/>
                <a:ea typeface="바탕" pitchFamily="18" charset="-127"/>
              </a:rPr>
              <a:t>   if (nbs==0) then {</a:t>
            </a:r>
          </a:p>
          <a:p>
            <a:pPr algn="just">
              <a:lnSpc>
                <a:spcPct val="90000"/>
              </a:lnSpc>
              <a:buFont typeface="Wingdings" pitchFamily="2" charset="2"/>
              <a:buNone/>
            </a:pPr>
            <a:r>
              <a:rPr lang="en-US" altLang="ko-KR" sz="1600" b="1">
                <a:latin typeface="바탕" pitchFamily="18" charset="-127"/>
                <a:ea typeface="바탕" pitchFamily="18" charset="-127"/>
              </a:rPr>
              <a:t>      for (n=1; n&lt;=N; n++)</a:t>
            </a:r>
          </a:p>
          <a:p>
            <a:pPr algn="just">
              <a:lnSpc>
                <a:spcPct val="90000"/>
              </a:lnSpc>
              <a:buFont typeface="Wingdings" pitchFamily="2" charset="2"/>
              <a:buNone/>
            </a:pPr>
            <a:r>
              <a:rPr lang="en-US" altLang="ko-KR" sz="1600" b="1">
                <a:latin typeface="바탕" pitchFamily="18" charset="-127"/>
                <a:ea typeface="바탕" pitchFamily="18" charset="-127"/>
              </a:rPr>
              <a:t>         if (req[n]&lt;0) then {</a:t>
            </a:r>
          </a:p>
          <a:p>
            <a:pPr algn="just">
              <a:lnSpc>
                <a:spcPct val="90000"/>
              </a:lnSpc>
              <a:buFont typeface="Wingdings" pitchFamily="2" charset="2"/>
              <a:buNone/>
            </a:pPr>
            <a:r>
              <a:rPr lang="en-US" altLang="ko-KR" sz="1600" b="1">
                <a:latin typeface="바탕" pitchFamily="18" charset="-127"/>
                <a:ea typeface="바탕" pitchFamily="18" charset="-127"/>
              </a:rPr>
              <a:t>            release(bus,n);</a:t>
            </a:r>
          </a:p>
          <a:p>
            <a:pPr algn="just">
              <a:lnSpc>
                <a:spcPct val="90000"/>
              </a:lnSpc>
              <a:buFont typeface="Wingdings" pitchFamily="2" charset="2"/>
              <a:buNone/>
            </a:pPr>
            <a:r>
              <a:rPr lang="en-US" altLang="ko-KR" sz="1600" b="1">
                <a:latin typeface="바탕" pitchFamily="18" charset="-127"/>
                <a:ea typeface="바탕" pitchFamily="18" charset="-127"/>
              </a:rPr>
              <a:t>            release(module[-req[n]],n);</a:t>
            </a:r>
          </a:p>
          <a:p>
            <a:pPr algn="just">
              <a:lnSpc>
                <a:spcPct val="90000"/>
              </a:lnSpc>
              <a:buFont typeface="Wingdings" pitchFamily="2" charset="2"/>
              <a:buNone/>
            </a:pPr>
            <a:r>
              <a:rPr lang="en-US" altLang="ko-KR" sz="1600" b="1">
                <a:latin typeface="바탕" pitchFamily="18" charset="-127"/>
                <a:ea typeface="바탕" pitchFamily="18" charset="-127"/>
              </a:rPr>
              <a:t>            req[n]=0; next access(n);</a:t>
            </a:r>
          </a:p>
          <a:p>
            <a:pPr algn="just">
              <a:lnSpc>
                <a:spcPct val="90000"/>
              </a:lnSpc>
              <a:buFont typeface="Wingdings" pitchFamily="2" charset="2"/>
              <a:buNone/>
            </a:pPr>
            <a:r>
              <a:rPr lang="en-US" altLang="ko-KR" sz="1600" b="1">
                <a:latin typeface="바탕" pitchFamily="18" charset="-127"/>
                <a:ea typeface="바탕" pitchFamily="18" charset="-127"/>
              </a:rPr>
              <a:t>      }</a:t>
            </a:r>
          </a:p>
          <a:p>
            <a:pPr algn="just">
              <a:lnSpc>
                <a:spcPct val="90000"/>
              </a:lnSpc>
              <a:buFont typeface="Wingdings" pitchFamily="2" charset="2"/>
              <a:buNone/>
            </a:pPr>
            <a:r>
              <a:rPr lang="en-US" altLang="ko-KR" sz="1600" b="1">
                <a:latin typeface="바탕" pitchFamily="18" charset="-127"/>
                <a:ea typeface="바탕" pitchFamily="18" charset="-127"/>
              </a:rPr>
              <a:t>   schedule(1,tn-time(),0);</a:t>
            </a:r>
          </a:p>
          <a:p>
            <a:pPr algn="just">
              <a:lnSpc>
                <a:spcPct val="90000"/>
              </a:lnSpc>
              <a:buFont typeface="Wingdings" pitchFamily="2" charset="2"/>
              <a:buNone/>
            </a:pPr>
            <a:r>
              <a:rPr lang="en-US" altLang="ko-KR" sz="1600" b="1">
                <a:latin typeface="바탕" pitchFamily="18" charset="-127"/>
                <a:ea typeface="바탕" pitchFamily="18" charset="-127"/>
              </a:rPr>
              <a:t>   }</a:t>
            </a:r>
          </a:p>
          <a:p>
            <a:pPr>
              <a:lnSpc>
                <a:spcPct val="90000"/>
              </a:lnSpc>
              <a:buFont typeface="Wingdings" pitchFamily="2" charset="2"/>
              <a:buNone/>
            </a:pPr>
            <a:r>
              <a:rPr lang="en-US" altLang="ko-KR" sz="1600" b="1"/>
              <a:t>}</a:t>
            </a: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p:cNvSpPr>
            <a:spLocks noGrp="1" noChangeArrowheads="1"/>
          </p:cNvSpPr>
          <p:nvPr>
            <p:ph type="title"/>
          </p:nvPr>
        </p:nvSpPr>
        <p:spPr/>
        <p:txBody>
          <a:bodyPr/>
          <a:lstStyle/>
          <a:p>
            <a:r>
              <a:rPr lang="en-US" altLang="ko-KR"/>
              <a:t>4.3 </a:t>
            </a:r>
            <a:r>
              <a:rPr lang="ko-KR" altLang="en-US"/>
              <a:t>시뮬레이션 모델 </a:t>
            </a:r>
            <a:r>
              <a:rPr lang="en-US" altLang="ko-KR"/>
              <a:t>3</a:t>
            </a:r>
          </a:p>
        </p:txBody>
      </p:sp>
      <p:sp>
        <p:nvSpPr>
          <p:cNvPr id="386051" name="Rectangle 3" descr="Rectangle: Click to edit Master text styles&#10;Second level&#10;Third level&#10;Fourth level&#10;Fifth level"/>
          <p:cNvSpPr>
            <a:spLocks noGrp="1" noChangeArrowheads="1"/>
          </p:cNvSpPr>
          <p:nvPr>
            <p:ph type="body" idx="1"/>
          </p:nvPr>
        </p:nvSpPr>
        <p:spPr/>
        <p:txBody>
          <a:bodyPr/>
          <a:lstStyle/>
          <a:p>
            <a:r>
              <a:rPr lang="ko-KR" altLang="en-US" sz="2000"/>
              <a:t>시뮬레이션 모델 </a:t>
            </a:r>
            <a:r>
              <a:rPr lang="en-US" altLang="ko-KR" sz="2000"/>
              <a:t>1</a:t>
            </a:r>
            <a:r>
              <a:rPr lang="ko-KR" altLang="en-US" sz="2000"/>
              <a:t>과 </a:t>
            </a:r>
            <a:r>
              <a:rPr lang="en-US" altLang="ko-KR" sz="2000"/>
              <a:t>2</a:t>
            </a:r>
            <a:r>
              <a:rPr lang="ko-KR" altLang="en-US" sz="2000"/>
              <a:t>는 실 시스템의 동기화 작동을 표현하기 위하여 구성되었기 때문에 고정된 단위 시간 진행을 사용하였고 싸이클 끝점에서 요청 초기화와 완료를 정렬하였다</a:t>
            </a:r>
            <a:r>
              <a:rPr lang="en-US" altLang="ko-KR" sz="2000"/>
              <a:t>.</a:t>
            </a:r>
          </a:p>
          <a:p>
            <a:endParaRPr lang="en-US" altLang="ko-KR" sz="2000"/>
          </a:p>
          <a:p>
            <a:r>
              <a:rPr lang="ko-KR" altLang="en-US" sz="2000"/>
              <a:t>큐잉 네트워크 모델은 다중프로세서 시스템을 모델화하는데 있어서 성공적으로 사용되어 왔고</a:t>
            </a:r>
            <a:r>
              <a:rPr lang="en-US" altLang="ko-KR" sz="2000"/>
              <a:t>, </a:t>
            </a:r>
            <a:r>
              <a:rPr lang="ko-KR" altLang="en-US" sz="2000"/>
              <a:t>또 이들은 동기화 행위를 표현하도록 제한되어 오지도 않았다</a:t>
            </a:r>
            <a:r>
              <a:rPr lang="en-US" altLang="ko-KR" sz="2000"/>
              <a:t>.</a:t>
            </a:r>
          </a:p>
          <a:p>
            <a:endParaRPr lang="en-US" altLang="ko-KR" sz="2000"/>
          </a:p>
          <a:p>
            <a:r>
              <a:rPr lang="ko-KR" altLang="en-US" sz="2000"/>
              <a:t>비동기화 큐잉 모델로부터의 결과와 이러한 모델이 어떻게 비교되는가 본다</a:t>
            </a:r>
            <a:r>
              <a:rPr lang="en-US" altLang="ko-KR" sz="2000"/>
              <a:t>.</a:t>
            </a: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p:txBody>
          <a:bodyPr/>
          <a:lstStyle/>
          <a:p>
            <a:r>
              <a:rPr lang="en-US" altLang="ko-KR"/>
              <a:t>4.3 </a:t>
            </a:r>
            <a:r>
              <a:rPr lang="ko-KR" altLang="en-US"/>
              <a:t>시뮬레이션 모델 </a:t>
            </a:r>
            <a:r>
              <a:rPr lang="en-US" altLang="ko-KR"/>
              <a:t>3</a:t>
            </a:r>
          </a:p>
        </p:txBody>
      </p:sp>
      <p:sp>
        <p:nvSpPr>
          <p:cNvPr id="387075" name="Rectangle 3" descr="Rectangle: Click to edit Master text styles&#10;Second level&#10;Third level&#10;Fourth level&#10;Fifth level"/>
          <p:cNvSpPr>
            <a:spLocks noGrp="1" noChangeArrowheads="1"/>
          </p:cNvSpPr>
          <p:nvPr>
            <p:ph type="body" idx="1"/>
          </p:nvPr>
        </p:nvSpPr>
        <p:spPr/>
        <p:txBody>
          <a:bodyPr/>
          <a:lstStyle/>
          <a:p>
            <a:pPr algn="just">
              <a:buFont typeface="Wingdings" pitchFamily="2" charset="2"/>
              <a:buNone/>
            </a:pPr>
            <a:r>
              <a:rPr lang="en-US" altLang="ko-KR" sz="1600" b="1">
                <a:latin typeface="바탕" pitchFamily="18" charset="-127"/>
                <a:ea typeface="바탕" pitchFamily="18" charset="-127"/>
              </a:rPr>
              <a:t>#include &lt;smpl.h&gt;</a:t>
            </a:r>
          </a:p>
          <a:p>
            <a:pPr algn="just">
              <a:buFont typeface="Wingdings" pitchFamily="2" charset="2"/>
              <a:buNone/>
            </a:pPr>
            <a:r>
              <a:rPr lang="en-US" altLang="ko-KR" sz="1600" b="1">
                <a:latin typeface="바탕" pitchFamily="18" charset="-127"/>
                <a:ea typeface="바탕" pitchFamily="18" charset="-127"/>
              </a:rPr>
              <a:t>#define queued 1</a:t>
            </a:r>
          </a:p>
          <a:p>
            <a:pPr algn="just">
              <a:buFont typeface="Wingdings" pitchFamily="2" charset="2"/>
              <a:buNone/>
            </a:pPr>
            <a:r>
              <a:rPr lang="en-US" altLang="ko-KR" sz="1600" b="1">
                <a:latin typeface="바탕" pitchFamily="18" charset="-127"/>
                <a:ea typeface="바탕" pitchFamily="18" charset="-127"/>
              </a:rPr>
              <a:t>real p=0.250;               /* local memory </a:t>
            </a:r>
            <a:r>
              <a:rPr lang="ko-KR" altLang="en-US" sz="1600" b="1">
                <a:latin typeface="바탕" pitchFamily="18" charset="-127"/>
                <a:ea typeface="바탕" pitchFamily="18" charset="-127"/>
              </a:rPr>
              <a:t>비적중율              *</a:t>
            </a:r>
            <a:r>
              <a:rPr lang="en-US" altLang="ko-KR" sz="1600" b="1">
                <a:latin typeface="바탕" pitchFamily="18" charset="-127"/>
                <a:ea typeface="바탕" pitchFamily="18" charset="-127"/>
              </a:rPr>
              <a:t>/</a:t>
            </a:r>
          </a:p>
          <a:p>
            <a:pPr algn="just">
              <a:buFont typeface="Wingdings" pitchFamily="2" charset="2"/>
              <a:buNone/>
            </a:pPr>
            <a:r>
              <a:rPr lang="en-US" altLang="ko-KR" sz="1600" b="1">
                <a:latin typeface="바탕" pitchFamily="18" charset="-127"/>
                <a:ea typeface="바탕" pitchFamily="18" charset="-127"/>
              </a:rPr>
              <a:t>int  N=8, M=4, nB=2,       /* no. processors, memories, &amp; buses  */</a:t>
            </a:r>
          </a:p>
          <a:p>
            <a:pPr algn="just">
              <a:buFont typeface="Wingdings" pitchFamily="2" charset="2"/>
              <a:buNone/>
            </a:pPr>
            <a:r>
              <a:rPr lang="en-US" altLang="ko-KR" sz="1600" b="1">
                <a:latin typeface="바탕" pitchFamily="18" charset="-127"/>
                <a:ea typeface="바탕" pitchFamily="18" charset="-127"/>
              </a:rPr>
              <a:t>     module[17],                /* facility descroptors for modules     */</a:t>
            </a:r>
          </a:p>
          <a:p>
            <a:pPr algn="just">
              <a:buFont typeface="Wingdings" pitchFamily="2" charset="2"/>
              <a:buNone/>
            </a:pPr>
            <a:r>
              <a:rPr lang="en-US" altLang="ko-KR" sz="1600" b="1">
                <a:latin typeface="바탕" pitchFamily="18" charset="-127"/>
                <a:ea typeface="바탕" pitchFamily="18" charset="-127"/>
              </a:rPr>
              <a:t>     bus,                        /* focility descriptors for buses        */</a:t>
            </a:r>
          </a:p>
          <a:p>
            <a:pPr algn="just">
              <a:buFont typeface="Wingdings" pitchFamily="2" charset="2"/>
              <a:buNone/>
            </a:pPr>
            <a:r>
              <a:rPr lang="en-US" altLang="ko-KR" sz="1600" b="1">
                <a:latin typeface="바탕" pitchFamily="18" charset="-127"/>
                <a:ea typeface="바탕" pitchFamily="18" charset="-127"/>
              </a:rPr>
              <a:t>     req[17];                    /* currently-requested memory module */</a:t>
            </a:r>
          </a:p>
          <a:p>
            <a:endParaRPr lang="ko-KR" altLang="en-US" sz="1600" b="1"/>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p:txBody>
          <a:bodyPr/>
          <a:lstStyle/>
          <a:p>
            <a:r>
              <a:rPr lang="en-US" altLang="ko-KR"/>
              <a:t>4.3 </a:t>
            </a:r>
            <a:r>
              <a:rPr lang="ko-KR" altLang="en-US"/>
              <a:t>시뮬레이션 모델 </a:t>
            </a:r>
            <a:r>
              <a:rPr lang="en-US" altLang="ko-KR"/>
              <a:t>3</a:t>
            </a:r>
          </a:p>
        </p:txBody>
      </p:sp>
      <p:sp>
        <p:nvSpPr>
          <p:cNvPr id="388099" name="Rectangle 3" descr="Rectangle: Click to edit Master text styles&#10;Second level&#10;Third level&#10;Fourth level&#10;Fifth level"/>
          <p:cNvSpPr>
            <a:spLocks noGrp="1" noChangeArrowheads="1"/>
          </p:cNvSpPr>
          <p:nvPr>
            <p:ph type="body" idx="1"/>
          </p:nvPr>
        </p:nvSpPr>
        <p:spPr/>
        <p:txBody>
          <a:bodyPr/>
          <a:lstStyle/>
          <a:p>
            <a:pPr algn="just">
              <a:buFont typeface="Wingdings" pitchFamily="2" charset="2"/>
              <a:buNone/>
            </a:pPr>
            <a:r>
              <a:rPr lang="en-US" altLang="ko-KR" sz="1600" b="1">
                <a:latin typeface="바탕" pitchFamily="18" charset="-127"/>
                <a:ea typeface="바탕" pitchFamily="18" charset="-127"/>
              </a:rPr>
              <a:t>main()</a:t>
            </a:r>
          </a:p>
          <a:p>
            <a:pPr algn="just">
              <a:buFont typeface="Wingdings" pitchFamily="2" charset="2"/>
              <a:buNone/>
            </a:pPr>
            <a:r>
              <a:rPr lang="en-US" altLang="ko-KR" sz="1600" b="1">
                <a:latin typeface="바탕" pitchFamily="18" charset="-127"/>
                <a:ea typeface="바탕" pitchFamily="18" charset="-127"/>
              </a:rPr>
              <a:t>{</a:t>
            </a:r>
          </a:p>
          <a:p>
            <a:pPr algn="just">
              <a:buFont typeface="Wingdings" pitchFamily="2" charset="2"/>
              <a:buNone/>
            </a:pPr>
            <a:r>
              <a:rPr lang="en-US" altLang="ko-KR" sz="1600" b="1">
                <a:latin typeface="바탕" pitchFamily="18" charset="-127"/>
                <a:ea typeface="바탕" pitchFamily="18" charset="-127"/>
              </a:rPr>
              <a:t>   int event, I, n; real x=1.0/p-1.0;</a:t>
            </a:r>
          </a:p>
          <a:p>
            <a:pPr algn="just">
              <a:buFont typeface="Wingdings" pitchFamily="2" charset="2"/>
              <a:buNone/>
            </a:pPr>
            <a:r>
              <a:rPr lang="en-US" altLang="ko-KR" sz="1600" b="1">
                <a:latin typeface="바탕" pitchFamily="18" charset="-127"/>
                <a:ea typeface="바탕" pitchFamily="18" charset="-127"/>
              </a:rPr>
              <a:t>   smpl(0,</a:t>
            </a:r>
            <a:r>
              <a:rPr lang="en-US" altLang="ko-KR" sz="1600" b="1">
                <a:latin typeface="Times New Roman"/>
                <a:ea typeface="바탕" pitchFamily="18" charset="-127"/>
              </a:rPr>
              <a:t>”</a:t>
            </a:r>
            <a:r>
              <a:rPr lang="en-US" altLang="ko-KR" sz="1600" b="1">
                <a:latin typeface="바탕" pitchFamily="18" charset="-127"/>
                <a:ea typeface="바탕" pitchFamily="18" charset="-127"/>
              </a:rPr>
              <a:t>Bandwidth Model</a:t>
            </a:r>
            <a:r>
              <a:rPr lang="en-US" altLang="ko-KR" sz="1600" b="1">
                <a:latin typeface="Times New Roman"/>
                <a:ea typeface="바탕" pitchFamily="18" charset="-127"/>
              </a:rPr>
              <a:t>”</a:t>
            </a:r>
            <a:r>
              <a:rPr lang="en-US" altLang="ko-KR" sz="1600" b="1">
                <a:latin typeface="바탕" pitchFamily="18" charset="-127"/>
                <a:ea typeface="바탕" pitchFamily="18" charset="-127"/>
              </a:rPr>
              <a:t>) ;</a:t>
            </a:r>
          </a:p>
          <a:p>
            <a:pPr algn="just">
              <a:buFont typeface="Wingdings" pitchFamily="2" charset="2"/>
              <a:buNone/>
            </a:pPr>
            <a:r>
              <a:rPr lang="en-US" altLang="ko-KR" sz="1600" b="1">
                <a:latin typeface="바탕" pitchFamily="18" charset="-127"/>
                <a:ea typeface="바탕" pitchFamily="18" charset="-127"/>
              </a:rPr>
              <a:t>   bus=facility(</a:t>
            </a:r>
            <a:r>
              <a:rPr lang="en-US" altLang="ko-KR" sz="1600" b="1">
                <a:latin typeface="Times New Roman"/>
                <a:ea typeface="바탕" pitchFamily="18" charset="-127"/>
              </a:rPr>
              <a:t>“</a:t>
            </a:r>
            <a:r>
              <a:rPr lang="en-US" altLang="ko-KR" sz="1600" b="1">
                <a:latin typeface="바탕" pitchFamily="18" charset="-127"/>
                <a:ea typeface="바탕" pitchFamily="18" charset="-127"/>
              </a:rPr>
              <a:t>bus</a:t>
            </a:r>
            <a:r>
              <a:rPr lang="en-US" altLang="ko-KR" sz="1600" b="1">
                <a:latin typeface="Times New Roman"/>
                <a:ea typeface="바탕" pitchFamily="18" charset="-127"/>
              </a:rPr>
              <a:t>”</a:t>
            </a:r>
            <a:r>
              <a:rPr lang="en-US" altLang="ko-KR" sz="1600" b="1">
                <a:latin typeface="바탕" pitchFamily="18" charset="-127"/>
                <a:ea typeface="바탕" pitchFamily="18" charset="-127"/>
              </a:rPr>
              <a:t>,nB) ;</a:t>
            </a:r>
          </a:p>
          <a:p>
            <a:pPr algn="just">
              <a:buFont typeface="Wingdings" pitchFamily="2" charset="2"/>
              <a:buNone/>
            </a:pPr>
            <a:r>
              <a:rPr lang="en-US" altLang="ko-KR" sz="1600" b="1">
                <a:latin typeface="바탕" pitchFamily="18" charset="-127"/>
                <a:ea typeface="바탕" pitchFamily="18" charset="-127"/>
              </a:rPr>
              <a:t>   for(i=1; i&lt;=M, i++) module[i]=facility(</a:t>
            </a:r>
            <a:r>
              <a:rPr lang="en-US" altLang="ko-KR" sz="1600" b="1">
                <a:latin typeface="Times New Roman"/>
                <a:ea typeface="바탕" pitchFamily="18" charset="-127"/>
              </a:rPr>
              <a:t>“</a:t>
            </a:r>
            <a:r>
              <a:rPr lang="en-US" altLang="ko-KR" sz="1600" b="1">
                <a:latin typeface="바탕" pitchFamily="18" charset="-127"/>
                <a:ea typeface="바탕" pitchFamily="18" charset="-127"/>
              </a:rPr>
              <a:t>module</a:t>
            </a:r>
            <a:r>
              <a:rPr lang="en-US" altLang="ko-KR" sz="1600" b="1">
                <a:latin typeface="Times New Roman"/>
                <a:ea typeface="바탕" pitchFamily="18" charset="-127"/>
              </a:rPr>
              <a:t>”</a:t>
            </a:r>
            <a:r>
              <a:rPr lang="en-US" altLang="ko-KR" sz="1600" b="1">
                <a:latin typeface="바탕" pitchFamily="18" charset="-127"/>
                <a:ea typeface="바탕" pitchFamily="18" charset="-127"/>
              </a:rPr>
              <a:t>,1);</a:t>
            </a:r>
          </a:p>
          <a:p>
            <a:pPr algn="just">
              <a:buFont typeface="Wingdings" pitchFamily="2" charset="2"/>
              <a:buNone/>
            </a:pPr>
            <a:r>
              <a:rPr lang="en-US" altLang="ko-KR" sz="1600" b="1">
                <a:latin typeface="바탕" pitchFamily="18" charset="-127"/>
                <a:ea typeface="바탕" pitchFamily="18" charset="-127"/>
              </a:rPr>
              <a:t>   for(n=1; n&lt;=N; n++)  {</a:t>
            </a:r>
          </a:p>
          <a:p>
            <a:pPr algn="just">
              <a:buFont typeface="Wingdings" pitchFamily="2" charset="2"/>
              <a:buNone/>
            </a:pPr>
            <a:r>
              <a:rPr lang="en-US" altLang="ko-KR" sz="1600" b="1">
                <a:latin typeface="바탕" pitchFamily="18" charset="-127"/>
                <a:ea typeface="바탕" pitchFamily="18" charset="-127"/>
              </a:rPr>
              <a:t>      req[n]=random(1,M); schedule(1, expntl(x),n; )</a:t>
            </a:r>
          </a:p>
          <a:p>
            <a:pPr algn="just">
              <a:buFont typeface="Wingdings" pitchFamily="2" charset="2"/>
              <a:buNone/>
            </a:pPr>
            <a:r>
              <a:rPr lang="en-US" altLang="ko-KR" sz="1600" b="1">
                <a:latin typeface="바탕" pitchFamily="18" charset="-127"/>
                <a:ea typeface="바탕" pitchFamily="18" charset="-127"/>
              </a:rPr>
              <a:t>   }</a:t>
            </a:r>
          </a:p>
          <a:p>
            <a:pPr>
              <a:buFont typeface="Wingdings" pitchFamily="2" charset="2"/>
              <a:buNone/>
            </a:pPr>
            <a:endParaRPr lang="ko-KR" altLang="en-US" sz="1600" b="1"/>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2"/>
          <p:cNvSpPr>
            <a:spLocks noGrp="1" noChangeArrowheads="1"/>
          </p:cNvSpPr>
          <p:nvPr>
            <p:ph type="title"/>
          </p:nvPr>
        </p:nvSpPr>
        <p:spPr/>
        <p:txBody>
          <a:bodyPr/>
          <a:lstStyle/>
          <a:p>
            <a:r>
              <a:rPr lang="en-US" altLang="ko-KR"/>
              <a:t>4.3 </a:t>
            </a:r>
            <a:r>
              <a:rPr lang="ko-KR" altLang="en-US"/>
              <a:t>시뮬레이션 모델 </a:t>
            </a:r>
            <a:r>
              <a:rPr lang="en-US" altLang="ko-KR"/>
              <a:t>3</a:t>
            </a:r>
          </a:p>
        </p:txBody>
      </p:sp>
      <p:sp>
        <p:nvSpPr>
          <p:cNvPr id="389123" name="Rectangle 3" descr="Rectangle: Click to edit Master text styles&#10;Second level&#10;Third level&#10;Fourth level&#10;Fifth level"/>
          <p:cNvSpPr>
            <a:spLocks noGrp="1" noChangeArrowheads="1"/>
          </p:cNvSpPr>
          <p:nvPr>
            <p:ph type="body" idx="1"/>
          </p:nvPr>
        </p:nvSpPr>
        <p:spPr/>
        <p:txBody>
          <a:bodyPr/>
          <a:lstStyle/>
          <a:p>
            <a:pPr algn="just">
              <a:lnSpc>
                <a:spcPct val="90000"/>
              </a:lnSpc>
              <a:buFont typeface="Wingdings" pitchFamily="2" charset="2"/>
              <a:buNone/>
            </a:pPr>
            <a:r>
              <a:rPr lang="en-US" altLang="ko-KR" sz="1400" b="1">
                <a:latin typeface="바탕" pitchFamily="18" charset="-127"/>
                <a:ea typeface="바탕" pitchFamily="18" charset="-127"/>
              </a:rPr>
              <a:t>while (time()&lt;10000.0) {</a:t>
            </a:r>
          </a:p>
          <a:p>
            <a:pPr algn="just">
              <a:lnSpc>
                <a:spcPct val="90000"/>
              </a:lnSpc>
              <a:buFont typeface="Wingdings" pitchFamily="2" charset="2"/>
              <a:buNone/>
            </a:pPr>
            <a:r>
              <a:rPr lang="en-US" altLang="ko-KR" sz="1400" b="1">
                <a:latin typeface="바탕" pitchFamily="18" charset="-127"/>
                <a:ea typeface="바탕" pitchFamily="18" charset="-127"/>
              </a:rPr>
              <a:t>   cause(&amp;event,&amp;n);</a:t>
            </a:r>
          </a:p>
          <a:p>
            <a:pPr algn="just">
              <a:lnSpc>
                <a:spcPct val="90000"/>
              </a:lnSpc>
              <a:buFont typeface="Wingdings" pitchFamily="2" charset="2"/>
              <a:buNone/>
            </a:pPr>
            <a:r>
              <a:rPr lang="en-US" altLang="ko-KR" sz="1400" b="1">
                <a:latin typeface="바탕" pitchFamily="18" charset="-127"/>
                <a:ea typeface="바탕" pitchFamily="18" charset="-127"/>
              </a:rPr>
              <a:t>   switch(event) {</a:t>
            </a:r>
          </a:p>
          <a:p>
            <a:pPr algn="just">
              <a:lnSpc>
                <a:spcPct val="90000"/>
              </a:lnSpc>
              <a:buFont typeface="Wingdings" pitchFamily="2" charset="2"/>
              <a:buNone/>
            </a:pPr>
            <a:r>
              <a:rPr lang="en-US" altLang="ko-KR" sz="1400" b="1">
                <a:latin typeface="바탕" pitchFamily="18" charset="-127"/>
                <a:ea typeface="바탕" pitchFamily="18" charset="-127"/>
              </a:rPr>
              <a:t>      case 1:</a:t>
            </a:r>
          </a:p>
          <a:p>
            <a:pPr algn="just">
              <a:lnSpc>
                <a:spcPct val="90000"/>
              </a:lnSpc>
              <a:buFont typeface="Wingdings" pitchFamily="2" charset="2"/>
              <a:buNone/>
            </a:pPr>
            <a:r>
              <a:rPr lang="en-US" altLang="ko-KR" sz="1400" b="1">
                <a:latin typeface="바탕" pitchFamily="18" charset="-127"/>
                <a:ea typeface="바탕" pitchFamily="18" charset="-127"/>
              </a:rPr>
              <a:t>         if (request(module[req[n]], n, 0)!=queued)</a:t>
            </a:r>
          </a:p>
          <a:p>
            <a:pPr algn="just">
              <a:lnSpc>
                <a:spcPct val="90000"/>
              </a:lnSpc>
              <a:buFont typeface="Wingdings" pitchFamily="2" charset="2"/>
              <a:buNone/>
            </a:pPr>
            <a:r>
              <a:rPr lang="en-US" altLang="ko-KR" sz="1400" b="1">
                <a:latin typeface="바탕" pitchFamily="18" charset="-127"/>
                <a:ea typeface="바탕" pitchFamily="18" charset="-127"/>
              </a:rPr>
              <a:t>         then schedule(2, 0.0, n);          break;</a:t>
            </a:r>
          </a:p>
          <a:p>
            <a:pPr algn="just">
              <a:lnSpc>
                <a:spcPct val="90000"/>
              </a:lnSpc>
              <a:buFont typeface="Wingdings" pitchFamily="2" charset="2"/>
              <a:buNone/>
            </a:pPr>
            <a:r>
              <a:rPr lang="en-US" altLang="ko-KR" sz="1400" b="1">
                <a:latin typeface="바탕" pitchFamily="18" charset="-127"/>
                <a:ea typeface="바탕" pitchFamily="18" charset="-127"/>
              </a:rPr>
              <a:t>      case 2: /* reserve bus &amp; initiate transfer   */</a:t>
            </a:r>
          </a:p>
          <a:p>
            <a:pPr algn="just">
              <a:lnSpc>
                <a:spcPct val="90000"/>
              </a:lnSpc>
              <a:buFont typeface="Wingdings" pitchFamily="2" charset="2"/>
              <a:buNone/>
            </a:pPr>
            <a:r>
              <a:rPr lang="en-US" altLang="ko-KR" sz="1400" b="1">
                <a:latin typeface="바탕" pitchFamily="18" charset="-127"/>
                <a:ea typeface="바탕" pitchFamily="18" charset="-127"/>
              </a:rPr>
              <a:t>         if (request(bus, n, 0) !=queued) then </a:t>
            </a:r>
          </a:p>
          <a:p>
            <a:pPr algn="just">
              <a:lnSpc>
                <a:spcPct val="90000"/>
              </a:lnSpc>
              <a:buFont typeface="Wingdings" pitchFamily="2" charset="2"/>
              <a:buNone/>
            </a:pPr>
            <a:r>
              <a:rPr lang="en-US" altLang="ko-KR" sz="1400" b="1">
                <a:latin typeface="바탕" pitchFamily="18" charset="-127"/>
                <a:ea typeface="바탕" pitchFamily="18" charset="-127"/>
              </a:rPr>
              <a:t>         schedule(3, 1.0, n);          break;</a:t>
            </a:r>
          </a:p>
          <a:p>
            <a:pPr algn="just">
              <a:lnSpc>
                <a:spcPct val="90000"/>
              </a:lnSpc>
              <a:buFont typeface="Wingdings" pitchFamily="2" charset="2"/>
              <a:buNone/>
            </a:pPr>
            <a:r>
              <a:rPr lang="en-US" altLang="ko-KR" sz="1400" b="1">
                <a:latin typeface="바탕" pitchFamily="18" charset="-127"/>
                <a:ea typeface="바탕" pitchFamily="18" charset="-127"/>
              </a:rPr>
              <a:t>      case 3: /* complete:  schedule next request   */</a:t>
            </a:r>
          </a:p>
          <a:p>
            <a:pPr algn="just">
              <a:lnSpc>
                <a:spcPct val="90000"/>
              </a:lnSpc>
              <a:buFont typeface="Wingdings" pitchFamily="2" charset="2"/>
              <a:buNone/>
            </a:pPr>
            <a:r>
              <a:rPr lang="en-US" altLang="ko-KR" sz="1400" b="1">
                <a:latin typeface="바탕" pitchFamily="18" charset="-127"/>
                <a:ea typeface="바탕" pitchFamily="18" charset="-127"/>
              </a:rPr>
              <a:t>         release(bus, n);</a:t>
            </a:r>
          </a:p>
          <a:p>
            <a:pPr algn="just">
              <a:lnSpc>
                <a:spcPct val="90000"/>
              </a:lnSpc>
              <a:buFont typeface="Wingdings" pitchFamily="2" charset="2"/>
              <a:buNone/>
            </a:pPr>
            <a:r>
              <a:rPr lang="en-US" altLang="ko-KR" sz="1400" b="1">
                <a:latin typeface="바탕" pitchFamily="18" charset="-127"/>
                <a:ea typeface="바탕" pitchFamily="18" charset="-127"/>
              </a:rPr>
              <a:t>         release(module[req[n]], n);</a:t>
            </a:r>
          </a:p>
          <a:p>
            <a:pPr algn="just">
              <a:lnSpc>
                <a:spcPct val="90000"/>
              </a:lnSpc>
              <a:buFont typeface="Wingdings" pitchFamily="2" charset="2"/>
              <a:buNone/>
            </a:pPr>
            <a:r>
              <a:rPr lang="en-US" altLang="ko-KR" sz="1400" b="1">
                <a:latin typeface="바탕" pitchFamily="18" charset="-127"/>
                <a:ea typeface="바탕" pitchFamily="18" charset="-127"/>
              </a:rPr>
              <a:t>         req[n]=random(1, M);</a:t>
            </a:r>
          </a:p>
          <a:p>
            <a:pPr algn="just">
              <a:lnSpc>
                <a:spcPct val="90000"/>
              </a:lnSpc>
              <a:buFont typeface="Wingdings" pitchFamily="2" charset="2"/>
              <a:buNone/>
            </a:pPr>
            <a:r>
              <a:rPr lang="en-US" altLang="ko-KR" sz="1400" b="1">
                <a:latin typeface="바탕" pitchFamily="18" charset="-127"/>
                <a:ea typeface="바탕" pitchFamily="18" charset="-127"/>
              </a:rPr>
              <a:t>         schedule(1,espntl(x), n);         break;</a:t>
            </a:r>
          </a:p>
          <a:p>
            <a:pPr algn="just">
              <a:lnSpc>
                <a:spcPct val="90000"/>
              </a:lnSpc>
              <a:buFont typeface="Wingdings" pitchFamily="2" charset="2"/>
              <a:buNone/>
            </a:pPr>
            <a:r>
              <a:rPr lang="en-US" altLang="ko-KR" sz="1400" b="1">
                <a:latin typeface="바탕" pitchFamily="18" charset="-127"/>
                <a:ea typeface="바탕" pitchFamily="18" charset="-127"/>
              </a:rPr>
              <a:t>   }</a:t>
            </a:r>
          </a:p>
          <a:p>
            <a:pPr algn="just">
              <a:lnSpc>
                <a:spcPct val="90000"/>
              </a:lnSpc>
              <a:buFont typeface="Wingdings" pitchFamily="2" charset="2"/>
              <a:buNone/>
            </a:pPr>
            <a:r>
              <a:rPr lang="en-US" altLang="ko-KR" sz="1400" b="1">
                <a:latin typeface="바탕" pitchFamily="18" charset="-127"/>
                <a:ea typeface="바탕" pitchFamily="18" charset="-127"/>
              </a:rPr>
              <a:t>}/* end-while */</a:t>
            </a:r>
          </a:p>
          <a:p>
            <a:pPr algn="just">
              <a:lnSpc>
                <a:spcPct val="90000"/>
              </a:lnSpc>
              <a:buFont typeface="Wingdings" pitchFamily="2" charset="2"/>
              <a:buNone/>
            </a:pPr>
            <a:r>
              <a:rPr lang="en-US" altLang="ko-KR" sz="1400" b="1">
                <a:latin typeface="바탕" pitchFamily="18" charset="-127"/>
                <a:ea typeface="바탕" pitchFamily="18" charset="-127"/>
              </a:rPr>
              <a:t>report();</a:t>
            </a:r>
          </a:p>
          <a:p>
            <a:pPr algn="just">
              <a:lnSpc>
                <a:spcPct val="90000"/>
              </a:lnSpc>
              <a:buFont typeface="Wingdings" pitchFamily="2" charset="2"/>
              <a:buNone/>
            </a:pPr>
            <a:r>
              <a:rPr lang="en-US" altLang="ko-KR" sz="1400" b="1">
                <a:latin typeface="바탕" pitchFamily="18" charset="-127"/>
                <a:ea typeface="바탕" pitchFamily="18" charset="-127"/>
              </a:rPr>
              <a:t>}/* end-main */</a:t>
            </a:r>
          </a:p>
          <a:p>
            <a:pPr>
              <a:lnSpc>
                <a:spcPct val="90000"/>
              </a:lnSpc>
              <a:buFont typeface="Wingdings" pitchFamily="2" charset="2"/>
              <a:buNone/>
            </a:pPr>
            <a:endParaRPr lang="en-US" altLang="ko-KR" sz="1400" b="1"/>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a:xfrm>
            <a:off x="611188" y="587375"/>
            <a:ext cx="7162800" cy="609600"/>
          </a:xfrm>
        </p:spPr>
        <p:txBody>
          <a:bodyPr/>
          <a:lstStyle/>
          <a:p>
            <a:r>
              <a:rPr lang="en-US" altLang="ko-KR"/>
              <a:t>5. </a:t>
            </a:r>
            <a:r>
              <a:rPr lang="ko-KR" altLang="en-US"/>
              <a:t>분석 모델과 시뮬레이션 모델 결과</a:t>
            </a:r>
          </a:p>
        </p:txBody>
      </p:sp>
      <p:graphicFrame>
        <p:nvGraphicFramePr>
          <p:cNvPr id="390147" name="Group 3"/>
          <p:cNvGraphicFramePr>
            <a:graphicFrameLocks noGrp="1"/>
          </p:cNvGraphicFramePr>
          <p:nvPr/>
        </p:nvGraphicFramePr>
        <p:xfrm>
          <a:off x="1066800" y="1981200"/>
          <a:ext cx="7086600" cy="3544888"/>
        </p:xfrm>
        <a:graphic>
          <a:graphicData uri="http://schemas.openxmlformats.org/drawingml/2006/table">
            <a:tbl>
              <a:tblPr/>
              <a:tblGrid>
                <a:gridCol w="885825">
                  <a:extLst>
                    <a:ext uri="{9D8B030D-6E8A-4147-A177-3AD203B41FA5}">
                      <a16:colId xmlns:a16="http://schemas.microsoft.com/office/drawing/2014/main" val="20000"/>
                    </a:ext>
                  </a:extLst>
                </a:gridCol>
                <a:gridCol w="885825">
                  <a:extLst>
                    <a:ext uri="{9D8B030D-6E8A-4147-A177-3AD203B41FA5}">
                      <a16:colId xmlns:a16="http://schemas.microsoft.com/office/drawing/2014/main" val="20001"/>
                    </a:ext>
                  </a:extLst>
                </a:gridCol>
                <a:gridCol w="885825">
                  <a:extLst>
                    <a:ext uri="{9D8B030D-6E8A-4147-A177-3AD203B41FA5}">
                      <a16:colId xmlns:a16="http://schemas.microsoft.com/office/drawing/2014/main" val="20002"/>
                    </a:ext>
                  </a:extLst>
                </a:gridCol>
                <a:gridCol w="885825">
                  <a:extLst>
                    <a:ext uri="{9D8B030D-6E8A-4147-A177-3AD203B41FA5}">
                      <a16:colId xmlns:a16="http://schemas.microsoft.com/office/drawing/2014/main" val="20003"/>
                    </a:ext>
                  </a:extLst>
                </a:gridCol>
                <a:gridCol w="885825">
                  <a:extLst>
                    <a:ext uri="{9D8B030D-6E8A-4147-A177-3AD203B41FA5}">
                      <a16:colId xmlns:a16="http://schemas.microsoft.com/office/drawing/2014/main" val="20004"/>
                    </a:ext>
                  </a:extLst>
                </a:gridCol>
                <a:gridCol w="885825">
                  <a:extLst>
                    <a:ext uri="{9D8B030D-6E8A-4147-A177-3AD203B41FA5}">
                      <a16:colId xmlns:a16="http://schemas.microsoft.com/office/drawing/2014/main" val="20005"/>
                    </a:ext>
                  </a:extLst>
                </a:gridCol>
                <a:gridCol w="885825">
                  <a:extLst>
                    <a:ext uri="{9D8B030D-6E8A-4147-A177-3AD203B41FA5}">
                      <a16:colId xmlns:a16="http://schemas.microsoft.com/office/drawing/2014/main" val="20006"/>
                    </a:ext>
                  </a:extLst>
                </a:gridCol>
                <a:gridCol w="885825">
                  <a:extLst>
                    <a:ext uri="{9D8B030D-6E8A-4147-A177-3AD203B41FA5}">
                      <a16:colId xmlns:a16="http://schemas.microsoft.com/office/drawing/2014/main" val="20007"/>
                    </a:ext>
                  </a:extLst>
                </a:gridCol>
              </a:tblGrid>
              <a:tr h="320675">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600" b="1" i="0" u="none" strike="noStrike" cap="none" normalizeH="0" baseline="0" smtClean="0">
                          <a:ln>
                            <a:noFill/>
                          </a:ln>
                          <a:solidFill>
                            <a:schemeClr val="tx1"/>
                          </a:solidFill>
                          <a:effectLst>
                            <a:outerShdw blurRad="38100" dist="38100" dir="2700000" algn="tl">
                              <a:srgbClr val="C0C0C0"/>
                            </a:outerShdw>
                          </a:effectLst>
                          <a:latin typeface="굴림" pitchFamily="34" charset="-127"/>
                          <a:ea typeface="굴림" pitchFamily="34" charset="-127"/>
                        </a:rPr>
                        <a:t>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600" b="1" i="0" u="none" strike="noStrike" cap="none" normalizeH="0" baseline="0" smtClean="0">
                          <a:ln>
                            <a:noFill/>
                          </a:ln>
                          <a:solidFill>
                            <a:schemeClr val="tx1"/>
                          </a:solidFill>
                          <a:effectLst>
                            <a:outerShdw blurRad="38100" dist="38100" dir="2700000" algn="tl">
                              <a:srgbClr val="C0C0C0"/>
                            </a:outerShdw>
                          </a:effectLst>
                          <a:latin typeface="굴림" pitchFamily="34" charset="-127"/>
                          <a:ea typeface="굴림" pitchFamily="34" charset="-127"/>
                        </a:rPr>
                        <a:t>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600" b="1" i="0" u="none" strike="noStrike" cap="none" normalizeH="0" baseline="0" smtClean="0">
                          <a:ln>
                            <a:noFill/>
                          </a:ln>
                          <a:solidFill>
                            <a:schemeClr val="tx1"/>
                          </a:solidFill>
                          <a:effectLst>
                            <a:outerShdw blurRad="38100" dist="38100" dir="2700000" algn="tl">
                              <a:srgbClr val="C0C0C0"/>
                            </a:outerShdw>
                          </a:effectLst>
                          <a:latin typeface="굴림" pitchFamily="34" charset="-127"/>
                          <a:ea typeface="굴림" pitchFamily="34" charset="-127"/>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600" b="1" i="0" u="none" strike="noStrike" cap="none" normalizeH="0" baseline="0" smtClean="0">
                          <a:ln>
                            <a:noFill/>
                          </a:ln>
                          <a:solidFill>
                            <a:schemeClr val="tx1"/>
                          </a:solidFill>
                          <a:effectLst>
                            <a:outerShdw blurRad="38100" dist="38100" dir="2700000" algn="tl">
                              <a:srgbClr val="C0C0C0"/>
                            </a:outerShdw>
                          </a:effectLst>
                          <a:latin typeface="굴림" pitchFamily="34" charset="-127"/>
                          <a:ea typeface="굴림" pitchFamily="34" charset="-127"/>
                        </a:rPr>
                        <a:t>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600" b="1" i="0" u="none" strike="noStrike" cap="none" normalizeH="0" baseline="0" smtClean="0">
                          <a:ln>
                            <a:noFill/>
                          </a:ln>
                          <a:solidFill>
                            <a:schemeClr val="tx1"/>
                          </a:solidFill>
                          <a:effectLst>
                            <a:outerShdw blurRad="38100" dist="38100" dir="2700000" algn="tl">
                              <a:srgbClr val="C0C0C0"/>
                            </a:outerShdw>
                          </a:effectLst>
                          <a:latin typeface="굴림" pitchFamily="34" charset="-127"/>
                          <a:ea typeface="굴림" pitchFamily="34" charset="-127"/>
                        </a:rPr>
                        <a:t>ana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600" b="1" i="0" u="none" strike="noStrike" cap="none" normalizeH="0" baseline="0" smtClean="0">
                          <a:ln>
                            <a:noFill/>
                          </a:ln>
                          <a:solidFill>
                            <a:schemeClr val="tx1"/>
                          </a:solidFill>
                          <a:effectLst>
                            <a:outerShdw blurRad="38100" dist="38100" dir="2700000" algn="tl">
                              <a:srgbClr val="C0C0C0"/>
                            </a:outerShdw>
                          </a:effectLst>
                          <a:latin typeface="굴림" pitchFamily="34" charset="-127"/>
                          <a:ea typeface="굴림" pitchFamily="34" charset="-127"/>
                        </a:rPr>
                        <a:t>sim1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600" b="1" i="0" u="none" strike="noStrike" cap="none" normalizeH="0" baseline="0" smtClean="0">
                          <a:ln>
                            <a:noFill/>
                          </a:ln>
                          <a:solidFill>
                            <a:schemeClr val="tx1"/>
                          </a:solidFill>
                          <a:effectLst>
                            <a:outerShdw blurRad="38100" dist="38100" dir="2700000" algn="tl">
                              <a:srgbClr val="C0C0C0"/>
                            </a:outerShdw>
                          </a:effectLst>
                          <a:latin typeface="굴림" pitchFamily="34" charset="-127"/>
                          <a:ea typeface="굴림" pitchFamily="34" charset="-127"/>
                        </a:rPr>
                        <a:t>sim2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600" b="1" i="0" u="none" strike="noStrike" cap="none" normalizeH="0" baseline="0" smtClean="0">
                          <a:ln>
                            <a:noFill/>
                          </a:ln>
                          <a:solidFill>
                            <a:schemeClr val="tx1"/>
                          </a:solidFill>
                          <a:effectLst>
                            <a:outerShdw blurRad="38100" dist="38100" dir="2700000" algn="tl">
                              <a:srgbClr val="C0C0C0"/>
                            </a:outerShdw>
                          </a:effectLst>
                          <a:latin typeface="굴림" pitchFamily="34" charset="-127"/>
                          <a:ea typeface="굴림" pitchFamily="34" charset="-127"/>
                        </a:rPr>
                        <a:t>sim3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0675">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2.734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2.739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2.619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2.613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0675">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1.583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1.668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1.664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1.665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2263">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.250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.807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.327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.927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.339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20675">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.250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.818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.327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.927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.339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20675">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.251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.481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.487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.137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.484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20675">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5.251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5.253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4.984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4.934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22263">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3.273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3.379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3.334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3.352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20675">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.250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1.706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1.774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1.718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1.739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20675">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.250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1.890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1.711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1.713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1.709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20675">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.251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.860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.866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.993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400" b="1" i="0" u="none" strike="noStrike" cap="none" normalizeH="0" baseline="0" smtClean="0">
                          <a:ln>
                            <a:noFill/>
                          </a:ln>
                          <a:solidFill>
                            <a:schemeClr val="tx1"/>
                          </a:solidFill>
                          <a:effectLst/>
                          <a:latin typeface="굴림" pitchFamily="34" charset="-127"/>
                          <a:ea typeface="굴림" pitchFamily="34" charset="-127"/>
                        </a:rPr>
                        <a:t>.861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Grp="1" noChangeArrowheads="1"/>
          </p:cNvSpPr>
          <p:nvPr>
            <p:ph type="title"/>
          </p:nvPr>
        </p:nvSpPr>
        <p:spPr>
          <a:xfrm>
            <a:off x="611188" y="587375"/>
            <a:ext cx="6934200" cy="609600"/>
          </a:xfrm>
        </p:spPr>
        <p:txBody>
          <a:bodyPr/>
          <a:lstStyle/>
          <a:p>
            <a:r>
              <a:rPr lang="en-US" altLang="ko-KR"/>
              <a:t>6. </a:t>
            </a:r>
            <a:r>
              <a:rPr lang="ko-KR" altLang="en-US"/>
              <a:t>다중프로세서 시스템 모델의 확장</a:t>
            </a:r>
          </a:p>
        </p:txBody>
      </p:sp>
      <p:sp>
        <p:nvSpPr>
          <p:cNvPr id="391171" name="Rectangle 3" descr="Rectangle: Click to edit Master text styles&#10;Second level&#10;Third level&#10;Fourth level&#10;Fifth level"/>
          <p:cNvSpPr>
            <a:spLocks noGrp="1" noChangeArrowheads="1"/>
          </p:cNvSpPr>
          <p:nvPr>
            <p:ph type="body" idx="1"/>
          </p:nvPr>
        </p:nvSpPr>
        <p:spPr/>
        <p:txBody>
          <a:bodyPr/>
          <a:lstStyle/>
          <a:p>
            <a:r>
              <a:rPr lang="ko-KR" altLang="en-US"/>
              <a:t>일정하지 않은 요청률</a:t>
            </a:r>
          </a:p>
          <a:p>
            <a:pPr lvl="1"/>
            <a:r>
              <a:rPr lang="ko-KR" altLang="en-US"/>
              <a:t>중앙 및 입출력 프로세서의 혼합과 같은 다른 요청률을 가진 서로 다른 프로세서 타입으로 구성된 시스템을 모델링하기를 원할 수 있다</a:t>
            </a:r>
            <a:r>
              <a:rPr lang="en-US" altLang="ko-KR"/>
              <a:t>.</a:t>
            </a:r>
          </a:p>
          <a:p>
            <a:endParaRPr lang="en-US" altLang="ko-KR"/>
          </a:p>
          <a:p>
            <a:r>
              <a:rPr lang="ko-KR" altLang="en-US"/>
              <a:t>비임의적이거나 비일양적인 메모리 주소지정</a:t>
            </a:r>
          </a:p>
          <a:p>
            <a:pPr lvl="1"/>
            <a:r>
              <a:rPr lang="ko-KR" altLang="en-US"/>
              <a:t>특정 모듈에 대한 요청의 쇄도나 블록 전송에 의해 생성된 순차 메모리 주소에 대한 참조의 형태를 표현하고자 할 수 있다</a:t>
            </a:r>
            <a:r>
              <a:rPr lang="en-US" altLang="ko-KR"/>
              <a:t>.</a:t>
            </a:r>
          </a:p>
          <a:p>
            <a:endParaRPr lang="ko-KR" altLang="en-US"/>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a:xfrm>
            <a:off x="611188" y="587375"/>
            <a:ext cx="7010400" cy="609600"/>
          </a:xfrm>
        </p:spPr>
        <p:txBody>
          <a:bodyPr/>
          <a:lstStyle/>
          <a:p>
            <a:r>
              <a:rPr lang="en-US" altLang="ko-KR"/>
              <a:t>6. </a:t>
            </a:r>
            <a:r>
              <a:rPr lang="ko-KR" altLang="en-US"/>
              <a:t>다중프로세서 시스템 모델의 확장</a:t>
            </a:r>
          </a:p>
        </p:txBody>
      </p:sp>
      <p:sp>
        <p:nvSpPr>
          <p:cNvPr id="392195" name="Rectangle 3" descr="Rectangle: Click to edit Master text styles&#10;Second level&#10;Third level&#10;Fourth level&#10;Fifth level"/>
          <p:cNvSpPr>
            <a:spLocks noGrp="1" noChangeArrowheads="1"/>
          </p:cNvSpPr>
          <p:nvPr>
            <p:ph type="body" idx="1"/>
          </p:nvPr>
        </p:nvSpPr>
        <p:spPr/>
        <p:txBody>
          <a:bodyPr/>
          <a:lstStyle/>
          <a:p>
            <a:r>
              <a:rPr lang="ko-KR" altLang="en-US"/>
              <a:t>다양한 전송 길이</a:t>
            </a:r>
          </a:p>
          <a:p>
            <a:pPr lvl="1"/>
            <a:r>
              <a:rPr lang="ko-KR" altLang="en-US"/>
              <a:t>요청당 하나의 단위의 전송을 가정했었다</a:t>
            </a:r>
            <a:r>
              <a:rPr lang="en-US" altLang="ko-KR"/>
              <a:t>. </a:t>
            </a:r>
            <a:r>
              <a:rPr lang="ko-KR" altLang="en-US"/>
              <a:t>이것을 요청당 여러 단위가 전송될 수 있도록 확장시키길 원할 수 있다</a:t>
            </a:r>
            <a:r>
              <a:rPr lang="en-US" altLang="ko-KR"/>
              <a:t>.</a:t>
            </a:r>
          </a:p>
          <a:p>
            <a:endParaRPr lang="en-US" altLang="ko-KR"/>
          </a:p>
          <a:p>
            <a:r>
              <a:rPr lang="ko-KR" altLang="en-US"/>
              <a:t>서로 다른 버스와 메모리 서비스 시간</a:t>
            </a:r>
          </a:p>
          <a:p>
            <a:pPr lvl="1"/>
            <a:r>
              <a:rPr lang="ko-KR" altLang="en-US"/>
              <a:t>하나의 전송이 한 싸이클 동안 메모리 모듈과 버스 모두를 사용중 상태로 유지한다고 가정했으나 메모리 모듈 사용중인 시간이 자료전송 시간보다 긴 메모리 서브 시스템의 모형을 만들기를 원할 수 있다</a:t>
            </a:r>
            <a:r>
              <a:rPr lang="en-US" altLang="ko-KR"/>
              <a:t>.</a:t>
            </a:r>
          </a:p>
          <a:p>
            <a:endParaRPr lang="ko-KR" altLang="en-US"/>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descr="Rectangle: Click to edit Master text styles&#10;Second level&#10;Third level&#10;Fourth level&#10;Fifth level"/>
          <p:cNvSpPr>
            <a:spLocks noGrp="1" noChangeArrowheads="1"/>
          </p:cNvSpPr>
          <p:nvPr>
            <p:ph type="subTitle" idx="1"/>
          </p:nvPr>
        </p:nvSpPr>
        <p:spPr>
          <a:xfrm>
            <a:off x="1600200" y="4767263"/>
            <a:ext cx="6400800" cy="642937"/>
          </a:xfrm>
        </p:spPr>
        <p:txBody>
          <a:bodyPr/>
          <a:lstStyle/>
          <a:p>
            <a:pPr algn="r"/>
            <a:r>
              <a:rPr lang="ko-KR" altLang="en-US" b="1">
                <a:effectLst>
                  <a:outerShdw blurRad="38100" dist="38100" dir="2700000" algn="tl">
                    <a:srgbClr val="C0C0C0"/>
                  </a:outerShdw>
                </a:effectLst>
              </a:rPr>
              <a:t>정 지 영</a:t>
            </a:r>
          </a:p>
        </p:txBody>
      </p:sp>
      <p:sp>
        <p:nvSpPr>
          <p:cNvPr id="393219" name="WordArt 3"/>
          <p:cNvSpPr>
            <a:spLocks noChangeArrowheads="1" noChangeShapeType="1" noTextEdit="1"/>
          </p:cNvSpPr>
          <p:nvPr/>
        </p:nvSpPr>
        <p:spPr bwMode="auto">
          <a:xfrm rot="-412058">
            <a:off x="1598613" y="2384425"/>
            <a:ext cx="7315200" cy="1330325"/>
          </a:xfrm>
          <a:prstGeom prst="rect">
            <a:avLst/>
          </a:prstGeom>
        </p:spPr>
        <p:txBody>
          <a:bodyPr wrap="none" fromWordArt="1">
            <a:prstTxWarp prst="textDeflateBottom">
              <a:avLst>
                <a:gd name="adj" fmla="val 84069"/>
              </a:avLst>
            </a:prstTxWarp>
            <a:scene3d>
              <a:camera prst="legacyPerspectiveFront">
                <a:rot lat="19799999" lon="19439998" rev="0"/>
              </a:camera>
              <a:lightRig rig="legacyNormal2" dir="t"/>
            </a:scene3d>
            <a:sp3d extrusionH="354000" prstMaterial="legacyMatte">
              <a:extrusionClr>
                <a:srgbClr val="939676"/>
              </a:extrusionClr>
            </a:sp3d>
          </a:bodyPr>
          <a:lstStyle/>
          <a:p>
            <a:pPr algn="ctr"/>
            <a:r>
              <a:rPr lang="en-US" sz="3600" kern="10">
                <a:ln w="9525">
                  <a:round/>
                  <a:headEnd/>
                  <a:tailEnd/>
                </a:ln>
                <a:gradFill rotWithShape="0">
                  <a:gsLst>
                    <a:gs pos="0">
                      <a:srgbClr val="707070"/>
                    </a:gs>
                    <a:gs pos="50000">
                      <a:srgbClr val="FFFFFF"/>
                    </a:gs>
                    <a:gs pos="100000">
                      <a:srgbClr val="707070"/>
                    </a:gs>
                  </a:gsLst>
                  <a:lin ang="3112058" scaled="1"/>
                </a:gradFill>
                <a:latin typeface="굴림"/>
                <a:ea typeface="굴림"/>
              </a:rPr>
              <a:t>SimScript II.5</a:t>
            </a:r>
          </a:p>
        </p:txBody>
      </p:sp>
      <p:pic>
        <p:nvPicPr>
          <p:cNvPr id="393220" name="Picture 4" descr="Click To Preview"/>
          <p:cNvPicPr>
            <a:picLocks noChangeAspect="1" noChangeArrowheads="1" noCrop="1"/>
          </p:cNvPicPr>
          <p:nvPr/>
        </p:nvPicPr>
        <p:blipFill>
          <a:blip r:embed="rId2"/>
          <a:srcRect/>
          <a:stretch>
            <a:fillRect/>
          </a:stretch>
        </p:blipFill>
        <p:spPr bwMode="auto">
          <a:xfrm>
            <a:off x="762000" y="4191000"/>
            <a:ext cx="1219200" cy="1219200"/>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r>
              <a:rPr lang="en-US" altLang="ko-KR"/>
              <a:t>Ch. 1 Introduction to Simulation</a:t>
            </a:r>
          </a:p>
        </p:txBody>
      </p:sp>
      <p:sp>
        <p:nvSpPr>
          <p:cNvPr id="105475" name="Rectangle 3" descr="Rectangle: Click to edit Master text styles&#10;Second level&#10;Third level&#10;Fourth level&#10;Fifth level"/>
          <p:cNvSpPr>
            <a:spLocks noGrp="1" noChangeArrowheads="1"/>
          </p:cNvSpPr>
          <p:nvPr>
            <p:ph type="body" idx="1"/>
          </p:nvPr>
        </p:nvSpPr>
        <p:spPr>
          <a:xfrm>
            <a:off x="609600" y="2895600"/>
            <a:ext cx="8077200" cy="3124200"/>
          </a:xfrm>
        </p:spPr>
        <p:txBody>
          <a:bodyPr/>
          <a:lstStyle/>
          <a:p>
            <a:r>
              <a:rPr lang="en-US" altLang="ko-KR" sz="2000"/>
              <a:t>Simulation </a:t>
            </a:r>
          </a:p>
          <a:p>
            <a:pPr lvl="1"/>
            <a:r>
              <a:rPr lang="en-US" altLang="ko-KR" sz="1600"/>
              <a:t>the imitation of the operation of a real-world process or system over time</a:t>
            </a:r>
          </a:p>
          <a:p>
            <a:pPr lvl="1"/>
            <a:r>
              <a:rPr lang="en-US" altLang="ko-KR" sz="1600"/>
              <a:t>to develop a set of assumptions of mathematical, logical, and symbolic relationship between the entities of interest, of the system.</a:t>
            </a:r>
          </a:p>
          <a:p>
            <a:pPr lvl="1"/>
            <a:r>
              <a:rPr lang="en-US" altLang="ko-KR" sz="1600"/>
              <a:t>to estimate the measures of performance of the system with the simulation-generated data</a:t>
            </a:r>
          </a:p>
          <a:p>
            <a:pPr lvl="1"/>
            <a:endParaRPr lang="en-US" altLang="ko-KR" sz="1600"/>
          </a:p>
          <a:p>
            <a:r>
              <a:rPr lang="en-US" altLang="ko-KR" sz="2000"/>
              <a:t>Simulation modeling can be used</a:t>
            </a:r>
            <a:r>
              <a:rPr lang="en-US" altLang="ko-KR" sz="1800"/>
              <a:t> </a:t>
            </a:r>
          </a:p>
          <a:p>
            <a:pPr lvl="1"/>
            <a:r>
              <a:rPr lang="en-US" altLang="ko-KR" sz="1600"/>
              <a:t>as an analysis tool for predicting the effect of changes to existing systems</a:t>
            </a:r>
          </a:p>
          <a:p>
            <a:pPr lvl="1"/>
            <a:r>
              <a:rPr lang="en-US" altLang="ko-KR" sz="1600"/>
              <a:t>as a design tool to predict the performance of new systems </a:t>
            </a:r>
          </a:p>
        </p:txBody>
      </p:sp>
      <p:sp>
        <p:nvSpPr>
          <p:cNvPr id="105476" name="Freeform 4"/>
          <p:cNvSpPr>
            <a:spLocks/>
          </p:cNvSpPr>
          <p:nvPr/>
        </p:nvSpPr>
        <p:spPr bwMode="auto">
          <a:xfrm>
            <a:off x="914400" y="1676400"/>
            <a:ext cx="1646238" cy="914400"/>
          </a:xfrm>
          <a:custGeom>
            <a:avLst/>
            <a:gdLst/>
            <a:ahLst/>
            <a:cxnLst>
              <a:cxn ang="0">
                <a:pos x="216" y="0"/>
              </a:cxn>
              <a:cxn ang="0">
                <a:pos x="296" y="123"/>
              </a:cxn>
              <a:cxn ang="0">
                <a:pos x="338" y="182"/>
              </a:cxn>
              <a:cxn ang="0">
                <a:pos x="408" y="208"/>
              </a:cxn>
              <a:cxn ang="0">
                <a:pos x="461" y="304"/>
              </a:cxn>
              <a:cxn ang="0">
                <a:pos x="504" y="422"/>
              </a:cxn>
              <a:cxn ang="0">
                <a:pos x="498" y="475"/>
              </a:cxn>
              <a:cxn ang="0">
                <a:pos x="413" y="523"/>
              </a:cxn>
              <a:cxn ang="0">
                <a:pos x="290" y="518"/>
              </a:cxn>
              <a:cxn ang="0">
                <a:pos x="152" y="486"/>
              </a:cxn>
              <a:cxn ang="0">
                <a:pos x="66" y="464"/>
              </a:cxn>
              <a:cxn ang="0">
                <a:pos x="18" y="422"/>
              </a:cxn>
              <a:cxn ang="0">
                <a:pos x="45" y="336"/>
              </a:cxn>
              <a:cxn ang="0">
                <a:pos x="88" y="267"/>
              </a:cxn>
              <a:cxn ang="0">
                <a:pos x="93" y="48"/>
              </a:cxn>
              <a:cxn ang="0">
                <a:pos x="189" y="11"/>
              </a:cxn>
              <a:cxn ang="0">
                <a:pos x="216" y="0"/>
              </a:cxn>
            </a:cxnLst>
            <a:rect l="0" t="0" r="r" b="b"/>
            <a:pathLst>
              <a:path w="504" h="523">
                <a:moveTo>
                  <a:pt x="216" y="0"/>
                </a:moveTo>
                <a:cubicBezTo>
                  <a:pt x="239" y="46"/>
                  <a:pt x="261" y="85"/>
                  <a:pt x="296" y="123"/>
                </a:cubicBezTo>
                <a:cubicBezTo>
                  <a:pt x="313" y="141"/>
                  <a:pt x="317" y="168"/>
                  <a:pt x="338" y="182"/>
                </a:cubicBezTo>
                <a:cubicBezTo>
                  <a:pt x="361" y="197"/>
                  <a:pt x="383" y="200"/>
                  <a:pt x="408" y="208"/>
                </a:cubicBezTo>
                <a:cubicBezTo>
                  <a:pt x="430" y="238"/>
                  <a:pt x="440" y="273"/>
                  <a:pt x="461" y="304"/>
                </a:cubicBezTo>
                <a:cubicBezTo>
                  <a:pt x="470" y="345"/>
                  <a:pt x="493" y="381"/>
                  <a:pt x="504" y="422"/>
                </a:cubicBezTo>
                <a:cubicBezTo>
                  <a:pt x="502" y="440"/>
                  <a:pt x="503" y="458"/>
                  <a:pt x="498" y="475"/>
                </a:cubicBezTo>
                <a:cubicBezTo>
                  <a:pt x="488" y="507"/>
                  <a:pt x="440" y="515"/>
                  <a:pt x="413" y="523"/>
                </a:cubicBezTo>
                <a:cubicBezTo>
                  <a:pt x="372" y="521"/>
                  <a:pt x="331" y="522"/>
                  <a:pt x="290" y="518"/>
                </a:cubicBezTo>
                <a:cubicBezTo>
                  <a:pt x="245" y="514"/>
                  <a:pt x="197" y="495"/>
                  <a:pt x="152" y="486"/>
                </a:cubicBezTo>
                <a:cubicBezTo>
                  <a:pt x="124" y="472"/>
                  <a:pt x="96" y="471"/>
                  <a:pt x="66" y="464"/>
                </a:cubicBezTo>
                <a:cubicBezTo>
                  <a:pt x="43" y="453"/>
                  <a:pt x="32" y="443"/>
                  <a:pt x="18" y="422"/>
                </a:cubicBezTo>
                <a:cubicBezTo>
                  <a:pt x="5" y="380"/>
                  <a:pt x="0" y="360"/>
                  <a:pt x="45" y="336"/>
                </a:cubicBezTo>
                <a:cubicBezTo>
                  <a:pt x="62" y="314"/>
                  <a:pt x="78" y="293"/>
                  <a:pt x="88" y="267"/>
                </a:cubicBezTo>
                <a:cubicBezTo>
                  <a:pt x="88" y="258"/>
                  <a:pt x="83" y="79"/>
                  <a:pt x="93" y="48"/>
                </a:cubicBezTo>
                <a:cubicBezTo>
                  <a:pt x="102" y="20"/>
                  <a:pt x="171" y="13"/>
                  <a:pt x="189" y="11"/>
                </a:cubicBezTo>
                <a:cubicBezTo>
                  <a:pt x="216" y="17"/>
                  <a:pt x="207" y="23"/>
                  <a:pt x="216" y="0"/>
                </a:cubicBezTo>
                <a:close/>
              </a:path>
            </a:pathLst>
          </a:custGeom>
          <a:solidFill>
            <a:schemeClr val="accent1"/>
          </a:solidFill>
          <a:ln w="9525">
            <a:round/>
            <a:headEnd/>
            <a:tailEnd/>
          </a:ln>
          <a:effectLst/>
          <a:scene3d>
            <a:camera prst="legacyPerspectiveBottom"/>
            <a:lightRig rig="legacyFlat3" dir="t"/>
          </a:scene3d>
          <a:sp3d extrusionH="887400" prstMaterial="legacyMatte">
            <a:bevelT w="13500" h="13500" prst="angle"/>
            <a:bevelB w="13500" h="13500" prst="angle"/>
            <a:extrusionClr>
              <a:schemeClr val="accent1"/>
            </a:extrusionClr>
          </a:sp3d>
        </p:spPr>
        <p:txBody>
          <a:bodyPr wrap="none">
            <a:flatTx/>
          </a:bodyPr>
          <a:lstStyle/>
          <a:p>
            <a:endParaRPr lang="en-US"/>
          </a:p>
        </p:txBody>
      </p:sp>
      <p:sp>
        <p:nvSpPr>
          <p:cNvPr id="105477" name="Text Box 5"/>
          <p:cNvSpPr txBox="1">
            <a:spLocks noChangeArrowheads="1"/>
          </p:cNvSpPr>
          <p:nvPr/>
        </p:nvSpPr>
        <p:spPr bwMode="auto">
          <a:xfrm>
            <a:off x="1036638" y="1828800"/>
            <a:ext cx="1295400" cy="641350"/>
          </a:xfrm>
          <a:prstGeom prst="rect">
            <a:avLst/>
          </a:prstGeom>
          <a:noFill/>
          <a:ln w="9525">
            <a:noFill/>
            <a:miter lim="800000"/>
            <a:headEnd/>
            <a:tailEnd/>
          </a:ln>
          <a:effectLst/>
        </p:spPr>
        <p:txBody>
          <a:bodyPr>
            <a:spAutoFit/>
          </a:bodyPr>
          <a:lstStyle/>
          <a:p>
            <a:pPr>
              <a:spcBef>
                <a:spcPct val="50000"/>
              </a:spcBef>
            </a:pPr>
            <a:r>
              <a:rPr lang="en-US" altLang="ko-KR" sz="1800"/>
              <a:t>Real-world process</a:t>
            </a:r>
          </a:p>
        </p:txBody>
      </p:sp>
      <p:sp>
        <p:nvSpPr>
          <p:cNvPr id="105478" name="Text Box 6"/>
          <p:cNvSpPr txBox="1">
            <a:spLocks noChangeArrowheads="1"/>
          </p:cNvSpPr>
          <p:nvPr/>
        </p:nvSpPr>
        <p:spPr bwMode="auto">
          <a:xfrm>
            <a:off x="2560638" y="2209800"/>
            <a:ext cx="4038600" cy="366713"/>
          </a:xfrm>
          <a:prstGeom prst="rect">
            <a:avLst/>
          </a:prstGeom>
          <a:noFill/>
          <a:ln w="9525">
            <a:noFill/>
            <a:miter lim="800000"/>
            <a:headEnd/>
            <a:tailEnd/>
          </a:ln>
          <a:effectLst/>
        </p:spPr>
        <p:txBody>
          <a:bodyPr>
            <a:spAutoFit/>
          </a:bodyPr>
          <a:lstStyle/>
          <a:p>
            <a:pPr algn="ctr">
              <a:spcBef>
                <a:spcPct val="50000"/>
              </a:spcBef>
            </a:pPr>
            <a:r>
              <a:rPr lang="en-US" altLang="ko-KR" sz="1800"/>
              <a:t>concerning the behavior of a system</a:t>
            </a:r>
          </a:p>
        </p:txBody>
      </p:sp>
      <p:sp>
        <p:nvSpPr>
          <p:cNvPr id="105479" name="Text Box 7"/>
          <p:cNvSpPr txBox="1">
            <a:spLocks noChangeArrowheads="1"/>
          </p:cNvSpPr>
          <p:nvPr/>
        </p:nvSpPr>
        <p:spPr bwMode="auto">
          <a:xfrm>
            <a:off x="2560638" y="1752600"/>
            <a:ext cx="4038600" cy="366713"/>
          </a:xfrm>
          <a:prstGeom prst="rect">
            <a:avLst/>
          </a:prstGeom>
          <a:noFill/>
          <a:ln w="9525">
            <a:noFill/>
            <a:miter lim="800000"/>
            <a:headEnd/>
            <a:tailEnd/>
          </a:ln>
          <a:effectLst/>
        </p:spPr>
        <p:txBody>
          <a:bodyPr>
            <a:spAutoFit/>
          </a:bodyPr>
          <a:lstStyle/>
          <a:p>
            <a:pPr algn="ctr">
              <a:spcBef>
                <a:spcPct val="50000"/>
              </a:spcBef>
            </a:pPr>
            <a:r>
              <a:rPr lang="en-US" altLang="ko-KR" sz="1800"/>
              <a:t>A set of assumptions</a:t>
            </a:r>
          </a:p>
        </p:txBody>
      </p:sp>
      <p:sp>
        <p:nvSpPr>
          <p:cNvPr id="105480" name="Rectangle 8"/>
          <p:cNvSpPr>
            <a:spLocks noChangeArrowheads="1"/>
          </p:cNvSpPr>
          <p:nvPr/>
        </p:nvSpPr>
        <p:spPr bwMode="auto">
          <a:xfrm>
            <a:off x="6675438" y="1905000"/>
            <a:ext cx="1295400" cy="762000"/>
          </a:xfrm>
          <a:prstGeom prst="rect">
            <a:avLst/>
          </a:prstGeom>
          <a:solidFill>
            <a:schemeClr val="accent1"/>
          </a:solidFill>
          <a:ln w="9525">
            <a:miter lim="800000"/>
            <a:headEnd/>
            <a:tailEnd/>
          </a:ln>
          <a:effectLst/>
          <a:scene3d>
            <a:camera prst="legacyPerspectiveTopRight"/>
            <a:lightRig rig="legacyFlat3" dir="b"/>
          </a:scene3d>
          <a:sp3d extrusionH="887400" prstMaterial="legacyMatte">
            <a:bevelT w="13500" h="13500" prst="angle"/>
            <a:bevelB w="13500" h="13500" prst="angle"/>
            <a:extrusionClr>
              <a:schemeClr val="accent1"/>
            </a:extrusionClr>
          </a:sp3d>
        </p:spPr>
        <p:txBody>
          <a:bodyPr wrap="none" anchor="ctr">
            <a:flatTx/>
          </a:bodyPr>
          <a:lstStyle/>
          <a:p>
            <a:endParaRPr lang="en-US"/>
          </a:p>
        </p:txBody>
      </p:sp>
      <p:sp>
        <p:nvSpPr>
          <p:cNvPr id="105481" name="Text Box 9"/>
          <p:cNvSpPr txBox="1">
            <a:spLocks noChangeArrowheads="1"/>
          </p:cNvSpPr>
          <p:nvPr/>
        </p:nvSpPr>
        <p:spPr bwMode="auto">
          <a:xfrm>
            <a:off x="6675438" y="1981200"/>
            <a:ext cx="1295400" cy="641350"/>
          </a:xfrm>
          <a:prstGeom prst="rect">
            <a:avLst/>
          </a:prstGeom>
          <a:noFill/>
          <a:ln w="9525">
            <a:noFill/>
            <a:miter lim="800000"/>
            <a:headEnd/>
            <a:tailEnd/>
          </a:ln>
          <a:effectLst/>
        </p:spPr>
        <p:txBody>
          <a:bodyPr>
            <a:spAutoFit/>
          </a:bodyPr>
          <a:lstStyle/>
          <a:p>
            <a:pPr algn="ctr">
              <a:spcBef>
                <a:spcPct val="50000"/>
              </a:spcBef>
            </a:pPr>
            <a:r>
              <a:rPr lang="en-US" altLang="ko-KR" sz="1800"/>
              <a:t>Modeling &amp; Analysis</a:t>
            </a:r>
          </a:p>
        </p:txBody>
      </p:sp>
      <p:sp>
        <p:nvSpPr>
          <p:cNvPr id="105482" name="Line 10"/>
          <p:cNvSpPr>
            <a:spLocks noChangeShapeType="1"/>
          </p:cNvSpPr>
          <p:nvPr/>
        </p:nvSpPr>
        <p:spPr bwMode="auto">
          <a:xfrm>
            <a:off x="2408238" y="2209800"/>
            <a:ext cx="4267200" cy="0"/>
          </a:xfrm>
          <a:prstGeom prst="line">
            <a:avLst/>
          </a:prstGeom>
          <a:noFill/>
          <a:ln w="9525">
            <a:solidFill>
              <a:schemeClr val="tx1"/>
            </a:solidFill>
            <a:round/>
            <a:headEnd/>
            <a:tailEnd type="triangle" w="med" len="med"/>
          </a:ln>
          <a:effectLst/>
        </p:spPr>
        <p:txBody>
          <a:bodyPr wrap="none"/>
          <a:lstStyle/>
          <a:p>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descr="Rectangle: Click to edit Master text styles&#10;Second level&#10;Third level&#10;Fourth level&#10;Fifth level"/>
          <p:cNvSpPr>
            <a:spLocks noGrp="1" noChangeArrowheads="1"/>
          </p:cNvSpPr>
          <p:nvPr>
            <p:ph type="body" idx="1"/>
          </p:nvPr>
        </p:nvSpPr>
        <p:spPr/>
        <p:txBody>
          <a:bodyPr/>
          <a:lstStyle/>
          <a:p>
            <a:r>
              <a:rPr lang="en-US" altLang="ko-KR" sz="2000"/>
              <a:t>System state : the number of units in the system and the status of the server(busy or idle).</a:t>
            </a:r>
          </a:p>
          <a:p>
            <a:endParaRPr lang="en-US" altLang="ko-KR" sz="2000"/>
          </a:p>
          <a:p>
            <a:r>
              <a:rPr lang="en-US" altLang="ko-KR" sz="2000"/>
              <a:t>Event : a set of circumstances that cause an instantaneous change in the state of the system. </a:t>
            </a:r>
          </a:p>
          <a:p>
            <a:endParaRPr lang="en-US" altLang="ko-KR" sz="2000"/>
          </a:p>
          <a:p>
            <a:pPr lvl="1"/>
            <a:r>
              <a:rPr lang="en-US" altLang="ko-KR" sz="1800"/>
              <a:t>In a single-channel queueing system there are only two possible events that can affect the state of the system. </a:t>
            </a:r>
          </a:p>
          <a:p>
            <a:pPr lvl="1"/>
            <a:endParaRPr lang="en-US" altLang="ko-KR" sz="1000"/>
          </a:p>
          <a:p>
            <a:pPr lvl="2"/>
            <a:r>
              <a:rPr lang="en-US" altLang="ko-KR" sz="1600"/>
              <a:t>the arrival event : the entry of a unit into the system</a:t>
            </a:r>
          </a:p>
          <a:p>
            <a:pPr lvl="2"/>
            <a:r>
              <a:rPr lang="en-US" altLang="ko-KR" sz="1600"/>
              <a:t>the departure event : the completion of service on a unit. </a:t>
            </a:r>
          </a:p>
          <a:p>
            <a:pPr lvl="2"/>
            <a:endParaRPr lang="en-US" altLang="ko-KR" sz="1600"/>
          </a:p>
          <a:p>
            <a:r>
              <a:rPr lang="en-US" altLang="ko-KR" sz="2000"/>
              <a:t>Simulation clock : used to track simulated time.</a:t>
            </a:r>
          </a:p>
          <a:p>
            <a:endParaRPr lang="en-US" altLang="ko-KR" sz="2000"/>
          </a:p>
        </p:txBody>
      </p:sp>
      <p:sp>
        <p:nvSpPr>
          <p:cNvPr id="137219" name="Rectangle 3"/>
          <p:cNvSpPr>
            <a:spLocks noGrp="1" noChangeArrowheads="1"/>
          </p:cNvSpPr>
          <p:nvPr>
            <p:ph type="title"/>
          </p:nvPr>
        </p:nvSpPr>
        <p:spPr>
          <a:xfrm>
            <a:off x="609600" y="609600"/>
            <a:ext cx="6705600" cy="609600"/>
          </a:xfrm>
          <a:noFill/>
          <a:ln/>
        </p:spPr>
        <p:txBody>
          <a:bodyPr/>
          <a:lstStyle/>
          <a:p>
            <a:r>
              <a:rPr lang="en-US" altLang="ko-KR" sz="2400"/>
              <a:t>2.1 Simulation of Queueing Systems (4)</a:t>
            </a:r>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p:txBody>
          <a:bodyPr/>
          <a:lstStyle/>
          <a:p>
            <a:r>
              <a:rPr lang="en-US" altLang="ko-KR" b="1">
                <a:latin typeface="╜┼╕φ┴╢" charset="0"/>
              </a:rPr>
              <a:t>1. Introduction</a:t>
            </a:r>
          </a:p>
        </p:txBody>
      </p:sp>
      <p:sp>
        <p:nvSpPr>
          <p:cNvPr id="394243" name="Rectangle 3" descr="Rectangle: Click to edit Master text styles&#10;Second level&#10;Third level&#10;Fourth level&#10;Fifth level"/>
          <p:cNvSpPr>
            <a:spLocks noGrp="1" noChangeArrowheads="1"/>
          </p:cNvSpPr>
          <p:nvPr>
            <p:ph type="body" idx="1"/>
          </p:nvPr>
        </p:nvSpPr>
        <p:spPr/>
        <p:txBody>
          <a:bodyPr/>
          <a:lstStyle/>
          <a:p>
            <a:pPr algn="just">
              <a:buFont typeface="Wingdings" pitchFamily="2" charset="2"/>
              <a:buNone/>
            </a:pPr>
            <a:r>
              <a:rPr lang="en-US" altLang="ko-KR" b="1">
                <a:latin typeface="Times New Roman" pitchFamily="18" charset="0"/>
              </a:rPr>
              <a:t>1. Introduction to SimScript II.5</a:t>
            </a:r>
            <a:endParaRPr lang="en-US" altLang="ko-KR">
              <a:latin typeface="Times New Roman" pitchFamily="18" charset="0"/>
            </a:endParaRPr>
          </a:p>
          <a:p>
            <a:pPr lvl="1" algn="just"/>
            <a:r>
              <a:rPr lang="en-US" altLang="ko-KR">
                <a:latin typeface="Times New Roman" pitchFamily="18" charset="0"/>
              </a:rPr>
              <a:t>SimScript II.5</a:t>
            </a:r>
            <a:r>
              <a:rPr lang="ko-KR" altLang="en-US">
                <a:latin typeface="Times New Roman" pitchFamily="18" charset="0"/>
                <a:ea typeface="신명조" charset="-127"/>
              </a:rPr>
              <a:t>는 </a:t>
            </a:r>
            <a:r>
              <a:rPr lang="en-US" altLang="ko-KR">
                <a:latin typeface="Times New Roman" pitchFamily="18" charset="0"/>
                <a:ea typeface="신명조" charset="-127"/>
              </a:rPr>
              <a:t>CACI Products Company</a:t>
            </a:r>
            <a:r>
              <a:rPr lang="ko-KR" altLang="en-US">
                <a:latin typeface="Times New Roman" pitchFamily="18" charset="0"/>
                <a:ea typeface="신명조" charset="-127"/>
              </a:rPr>
              <a:t>에서 만든 범용 시뮬레이션 언어로서 프로세스 지향</a:t>
            </a:r>
            <a:r>
              <a:rPr lang="en-US" altLang="ko-KR">
                <a:latin typeface="Times New Roman" pitchFamily="18" charset="0"/>
                <a:ea typeface="신명조" charset="-127"/>
              </a:rPr>
              <a:t>, </a:t>
            </a:r>
            <a:r>
              <a:rPr lang="ko-KR" altLang="en-US">
                <a:latin typeface="Times New Roman" pitchFamily="18" charset="0"/>
                <a:ea typeface="신명조" charset="-127"/>
              </a:rPr>
              <a:t>사건 지향으로 만들어지는 모델을 구현하는데 적합하다</a:t>
            </a:r>
          </a:p>
          <a:p>
            <a:pPr algn="just">
              <a:buFont typeface="Wingdings" pitchFamily="2" charset="2"/>
              <a:buNone/>
            </a:pPr>
            <a:endParaRPr lang="ko-KR" altLang="en-US">
              <a:latin typeface="Times New Roman" pitchFamily="18" charset="0"/>
              <a:ea typeface="신명조" charset="-127"/>
            </a:endParaRPr>
          </a:p>
          <a:p>
            <a:pPr algn="just">
              <a:buFont typeface="Wingdings" pitchFamily="2" charset="2"/>
              <a:buNone/>
            </a:pPr>
            <a:r>
              <a:rPr lang="en-US" altLang="ko-KR" b="1">
                <a:latin typeface="Times New Roman" pitchFamily="18" charset="0"/>
                <a:ea typeface="신명조" charset="-127"/>
              </a:rPr>
              <a:t>1.1 </a:t>
            </a:r>
            <a:r>
              <a:rPr lang="ko-KR" altLang="en-US" b="1">
                <a:latin typeface="Times New Roman" pitchFamily="18" charset="0"/>
                <a:ea typeface="신명조" charset="-127"/>
              </a:rPr>
              <a:t>변수</a:t>
            </a:r>
            <a:r>
              <a:rPr lang="en-US" altLang="ko-KR" b="1">
                <a:latin typeface="Times New Roman" pitchFamily="18" charset="0"/>
                <a:ea typeface="신명조" charset="-127"/>
              </a:rPr>
              <a:t>(Variable)</a:t>
            </a:r>
          </a:p>
          <a:p>
            <a:pPr lvl="1" algn="just"/>
            <a:r>
              <a:rPr lang="ko-KR" altLang="en-US">
                <a:latin typeface="Times New Roman" pitchFamily="18" charset="0"/>
                <a:ea typeface="신명조" charset="-127"/>
              </a:rPr>
              <a:t>문자</a:t>
            </a:r>
            <a:r>
              <a:rPr lang="en-US" altLang="ko-KR">
                <a:latin typeface="Times New Roman" pitchFamily="18" charset="0"/>
                <a:ea typeface="신명조" charset="-127"/>
              </a:rPr>
              <a:t>(letter), </a:t>
            </a:r>
            <a:r>
              <a:rPr lang="ko-KR" altLang="en-US">
                <a:latin typeface="Times New Roman" pitchFamily="18" charset="0"/>
                <a:ea typeface="신명조" charset="-127"/>
              </a:rPr>
              <a:t>숫자</a:t>
            </a:r>
            <a:r>
              <a:rPr lang="en-US" altLang="ko-KR">
                <a:latin typeface="Times New Roman" pitchFamily="18" charset="0"/>
                <a:ea typeface="신명조" charset="-127"/>
              </a:rPr>
              <a:t>(digit), </a:t>
            </a:r>
            <a:r>
              <a:rPr lang="ko-KR" altLang="en-US">
                <a:latin typeface="Times New Roman" pitchFamily="18" charset="0"/>
                <a:ea typeface="신명조" charset="-127"/>
              </a:rPr>
              <a:t>마침표</a:t>
            </a:r>
            <a:r>
              <a:rPr lang="en-US" altLang="ko-KR">
                <a:latin typeface="Times New Roman" pitchFamily="18" charset="0"/>
                <a:ea typeface="신명조" charset="-127"/>
              </a:rPr>
              <a:t>(period)</a:t>
            </a:r>
            <a:r>
              <a:rPr lang="ko-KR" altLang="en-US">
                <a:latin typeface="Times New Roman" pitchFamily="18" charset="0"/>
                <a:ea typeface="신명조" charset="-127"/>
              </a:rPr>
              <a:t>를 조합해 만든다</a:t>
            </a:r>
            <a:r>
              <a:rPr lang="en-US" altLang="ko-KR">
                <a:latin typeface="Times New Roman" pitchFamily="18" charset="0"/>
                <a:ea typeface="신명조" charset="-127"/>
              </a:rPr>
              <a:t>. </a:t>
            </a:r>
            <a:r>
              <a:rPr lang="ko-KR" altLang="en-US">
                <a:latin typeface="Times New Roman" pitchFamily="18" charset="0"/>
                <a:ea typeface="신명조" charset="-127"/>
              </a:rPr>
              <a:t>대소문자의 구별은 없다</a:t>
            </a:r>
            <a:r>
              <a:rPr lang="en-US" altLang="ko-KR">
                <a:latin typeface="Times New Roman" pitchFamily="18" charset="0"/>
                <a:ea typeface="신명조" charset="-127"/>
              </a:rPr>
              <a:t>.</a:t>
            </a:r>
          </a:p>
          <a:p>
            <a:pPr algn="just">
              <a:buFont typeface="Wingdings" pitchFamily="2" charset="2"/>
              <a:buNone/>
            </a:pPr>
            <a:endParaRPr lang="en-US" altLang="ko-KR">
              <a:latin typeface="Times New Roman" pitchFamily="18" charset="0"/>
              <a:ea typeface="신명조" charset="-127"/>
            </a:endParaRPr>
          </a:p>
          <a:p>
            <a:pPr algn="just">
              <a:buFont typeface="Wingdings" pitchFamily="2" charset="2"/>
              <a:buNone/>
            </a:pPr>
            <a:r>
              <a:rPr lang="en-US" altLang="ko-KR" b="1">
                <a:latin typeface="Times New Roman" pitchFamily="18" charset="0"/>
                <a:ea typeface="신명조" charset="-127"/>
              </a:rPr>
              <a:t>1.2 </a:t>
            </a:r>
            <a:r>
              <a:rPr lang="ko-KR" altLang="en-US" b="1">
                <a:latin typeface="Times New Roman" pitchFamily="18" charset="0"/>
                <a:ea typeface="신명조" charset="-127"/>
              </a:rPr>
              <a:t>입력데이터 읽기</a:t>
            </a:r>
            <a:r>
              <a:rPr lang="en-US" altLang="ko-KR" b="1">
                <a:latin typeface="Times New Roman" pitchFamily="18" charset="0"/>
                <a:ea typeface="신명조" charset="-127"/>
              </a:rPr>
              <a:t>(Reading Input Data)</a:t>
            </a:r>
          </a:p>
          <a:p>
            <a:pPr lvl="1" algn="just"/>
            <a:r>
              <a:rPr lang="ko-KR" altLang="en-US">
                <a:latin typeface="Times New Roman" pitchFamily="18" charset="0"/>
                <a:ea typeface="신명조" charset="-127"/>
              </a:rPr>
              <a:t>데이터를 읽는 문은 </a:t>
            </a:r>
            <a:r>
              <a:rPr lang="en-US" altLang="ko-KR">
                <a:latin typeface="Times New Roman" pitchFamily="18" charset="0"/>
                <a:ea typeface="신명조" charset="-127"/>
              </a:rPr>
              <a:t>READ</a:t>
            </a:r>
            <a:r>
              <a:rPr lang="ko-KR" altLang="en-US">
                <a:latin typeface="Times New Roman" pitchFamily="18" charset="0"/>
                <a:ea typeface="신명조" charset="-127"/>
              </a:rPr>
              <a:t>이다</a:t>
            </a:r>
            <a:r>
              <a:rPr lang="en-US" altLang="ko-KR">
                <a:latin typeface="Times New Roman" pitchFamily="18" charset="0"/>
                <a:ea typeface="신명조" charset="-127"/>
              </a:rPr>
              <a:t>.</a:t>
            </a: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ChangeArrowheads="1"/>
          </p:cNvSpPr>
          <p:nvPr>
            <p:ph type="title"/>
          </p:nvPr>
        </p:nvSpPr>
        <p:spPr/>
        <p:txBody>
          <a:bodyPr/>
          <a:lstStyle/>
          <a:p>
            <a:r>
              <a:rPr lang="en-US" altLang="ko-KR" b="1">
                <a:latin typeface="╜┼╕φ┴╢" charset="0"/>
              </a:rPr>
              <a:t>1. Introduction</a:t>
            </a:r>
          </a:p>
        </p:txBody>
      </p:sp>
      <p:sp>
        <p:nvSpPr>
          <p:cNvPr id="395267" name="Rectangle 3" descr="Rectangle: Click to edit Master text styles&#10;Second level&#10;Third level&#10;Fourth level&#10;Fifth level"/>
          <p:cNvSpPr>
            <a:spLocks noGrp="1" noChangeArrowheads="1"/>
          </p:cNvSpPr>
          <p:nvPr>
            <p:ph type="body" idx="1"/>
          </p:nvPr>
        </p:nvSpPr>
        <p:spPr/>
        <p:txBody>
          <a:bodyPr/>
          <a:lstStyle/>
          <a:p>
            <a:pPr algn="just">
              <a:buFont typeface="Wingdings" pitchFamily="2" charset="2"/>
              <a:buNone/>
            </a:pPr>
            <a:r>
              <a:rPr lang="en-US" altLang="ko-KR" b="1">
                <a:latin typeface="Times New Roman" pitchFamily="18" charset="0"/>
                <a:ea typeface="신명조" charset="-127"/>
              </a:rPr>
              <a:t>1.3 </a:t>
            </a:r>
            <a:r>
              <a:rPr lang="ko-KR" altLang="en-US" b="1">
                <a:latin typeface="Times New Roman" pitchFamily="18" charset="0"/>
                <a:ea typeface="신명조" charset="-127"/>
              </a:rPr>
              <a:t>수식 표현</a:t>
            </a:r>
            <a:r>
              <a:rPr lang="en-US" altLang="ko-KR" b="1">
                <a:latin typeface="Times New Roman" pitchFamily="18" charset="0"/>
                <a:ea typeface="신명조" charset="-127"/>
              </a:rPr>
              <a:t>(Arithmetic Expression)</a:t>
            </a:r>
          </a:p>
          <a:p>
            <a:pPr algn="just">
              <a:buFont typeface="Wingdings" pitchFamily="2" charset="2"/>
              <a:buNone/>
            </a:pPr>
            <a:r>
              <a:rPr lang="en-US" altLang="ko-KR">
                <a:latin typeface="Times New Roman" pitchFamily="18" charset="0"/>
                <a:ea typeface="신명조" charset="-127"/>
              </a:rPr>
              <a:t>  </a:t>
            </a:r>
            <a:r>
              <a:rPr lang="ko-KR" altLang="en-US" sz="2000">
                <a:latin typeface="Times New Roman" pitchFamily="18" charset="0"/>
                <a:ea typeface="신명조" charset="-127"/>
              </a:rPr>
              <a:t>수식 연산자는 다음과 같다</a:t>
            </a:r>
            <a:r>
              <a:rPr lang="en-US" altLang="ko-KR" sz="2000">
                <a:latin typeface="Times New Roman" pitchFamily="18" charset="0"/>
                <a:ea typeface="신명조" charset="-127"/>
              </a:rPr>
              <a:t>.</a:t>
            </a:r>
          </a:p>
          <a:p>
            <a:pPr algn="just">
              <a:buFont typeface="Wingdings" pitchFamily="2" charset="2"/>
              <a:buNone/>
            </a:pPr>
            <a:r>
              <a:rPr lang="en-US" altLang="ko-KR" sz="2000">
                <a:latin typeface="Times New Roman" pitchFamily="18" charset="0"/>
                <a:ea typeface="신명조" charset="-127"/>
              </a:rPr>
              <a:t>   + (add), - (subtract), * (multiply), / (divide), ** (exponentiate)</a:t>
            </a:r>
          </a:p>
          <a:p>
            <a:pPr algn="just">
              <a:buFont typeface="Wingdings" pitchFamily="2" charset="2"/>
              <a:buNone/>
            </a:pPr>
            <a:endParaRPr lang="en-US" altLang="ko-KR" sz="2000">
              <a:latin typeface="Times New Roman" pitchFamily="18" charset="0"/>
              <a:ea typeface="신명조" charset="-127"/>
            </a:endParaRPr>
          </a:p>
          <a:p>
            <a:pPr algn="just">
              <a:buFont typeface="Wingdings" pitchFamily="2" charset="2"/>
              <a:buNone/>
            </a:pPr>
            <a:r>
              <a:rPr lang="en-US" altLang="ko-KR" sz="2000">
                <a:latin typeface="Times New Roman" pitchFamily="18" charset="0"/>
                <a:ea typeface="신명조" charset="-127"/>
              </a:rPr>
              <a:t>   </a:t>
            </a:r>
            <a:r>
              <a:rPr lang="en-US" altLang="ko-KR" sz="2000" b="1" i="1" u="sng">
                <a:latin typeface="Times New Roman" pitchFamily="18" charset="0"/>
                <a:ea typeface="신명조" charset="-127"/>
              </a:rPr>
              <a:t>example</a:t>
            </a:r>
            <a:r>
              <a:rPr lang="en-US" altLang="ko-KR" sz="2000">
                <a:latin typeface="Times New Roman" pitchFamily="18" charset="0"/>
                <a:ea typeface="신명조" charset="-127"/>
              </a:rPr>
              <a:t> :	</a:t>
            </a:r>
          </a:p>
          <a:p>
            <a:pPr algn="just">
              <a:buFont typeface="Wingdings" pitchFamily="2" charset="2"/>
              <a:buNone/>
            </a:pPr>
            <a:r>
              <a:rPr lang="en-US" altLang="ko-KR" sz="2000">
                <a:latin typeface="Times New Roman" pitchFamily="18" charset="0"/>
                <a:ea typeface="신명조" charset="-127"/>
              </a:rPr>
              <a:t>               read x and y</a:t>
            </a:r>
          </a:p>
          <a:p>
            <a:pPr algn="just">
              <a:buFont typeface="Wingdings" pitchFamily="2" charset="2"/>
              <a:buNone/>
            </a:pPr>
            <a:r>
              <a:rPr lang="en-US" altLang="ko-KR" sz="2000">
                <a:latin typeface="Times New Roman" pitchFamily="18" charset="0"/>
                <a:ea typeface="신명조" charset="-127"/>
              </a:rPr>
              <a:t>		add x to y</a:t>
            </a:r>
          </a:p>
          <a:p>
            <a:pPr algn="just">
              <a:buFont typeface="Wingdings" pitchFamily="2" charset="2"/>
              <a:buNone/>
            </a:pPr>
            <a:r>
              <a:rPr lang="en-US" altLang="ko-KR" sz="2000">
                <a:latin typeface="Times New Roman" pitchFamily="18" charset="0"/>
                <a:ea typeface="신명조" charset="-127"/>
              </a:rPr>
              <a:t>		print 1 line with y thus</a:t>
            </a:r>
          </a:p>
          <a:p>
            <a:pPr algn="just">
              <a:buFont typeface="Wingdings" pitchFamily="2" charset="2"/>
              <a:buNone/>
            </a:pPr>
            <a:r>
              <a:rPr lang="en-US" altLang="ko-KR" sz="2000">
                <a:latin typeface="Times New Roman" pitchFamily="18" charset="0"/>
                <a:ea typeface="신명조" charset="-127"/>
              </a:rPr>
              <a:t>		   The sum is : ***</a:t>
            </a: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p:txBody>
          <a:bodyPr/>
          <a:lstStyle/>
          <a:p>
            <a:r>
              <a:rPr lang="en-US" altLang="ko-KR" b="1">
                <a:latin typeface="╜┼╕φ┴╢" charset="0"/>
              </a:rPr>
              <a:t>1. Introduction</a:t>
            </a:r>
          </a:p>
        </p:txBody>
      </p:sp>
      <p:sp>
        <p:nvSpPr>
          <p:cNvPr id="396291" name="Rectangle 3" descr="Rectangle: Click to edit Master text styles&#10;Second level&#10;Third level&#10;Fourth level&#10;Fifth level"/>
          <p:cNvSpPr>
            <a:spLocks noGrp="1" noChangeArrowheads="1"/>
          </p:cNvSpPr>
          <p:nvPr>
            <p:ph type="body" idx="1"/>
          </p:nvPr>
        </p:nvSpPr>
        <p:spPr/>
        <p:txBody>
          <a:bodyPr/>
          <a:lstStyle/>
          <a:p>
            <a:pPr algn="just">
              <a:buFont typeface="Wingdings" pitchFamily="2" charset="2"/>
              <a:buNone/>
            </a:pPr>
            <a:r>
              <a:rPr lang="en-US" altLang="ko-KR" b="1">
                <a:latin typeface="Times New Roman" pitchFamily="18" charset="0"/>
                <a:ea typeface="신명조" charset="-127"/>
              </a:rPr>
              <a:t>1.4 </a:t>
            </a:r>
            <a:r>
              <a:rPr lang="ko-KR" altLang="en-US" b="1">
                <a:latin typeface="Times New Roman" pitchFamily="18" charset="0"/>
                <a:ea typeface="신명조" charset="-127"/>
              </a:rPr>
              <a:t>변수값 계산</a:t>
            </a:r>
            <a:r>
              <a:rPr lang="en-US" altLang="ko-KR" b="1">
                <a:latin typeface="Times New Roman" pitchFamily="18" charset="0"/>
                <a:ea typeface="신명조" charset="-127"/>
              </a:rPr>
              <a:t>(Computing Variable Values)</a:t>
            </a:r>
          </a:p>
          <a:p>
            <a:pPr lvl="1" algn="just"/>
            <a:r>
              <a:rPr lang="ko-KR" altLang="en-US">
                <a:latin typeface="Times New Roman" pitchFamily="18" charset="0"/>
                <a:ea typeface="신명조" charset="-127"/>
              </a:rPr>
              <a:t>변수에 값을 할당하는 문은 </a:t>
            </a:r>
            <a:r>
              <a:rPr lang="en-US" altLang="ko-KR">
                <a:latin typeface="Times New Roman" pitchFamily="18" charset="0"/>
                <a:ea typeface="신명조" charset="-127"/>
              </a:rPr>
              <a:t>LET</a:t>
            </a:r>
            <a:r>
              <a:rPr lang="ko-KR" altLang="en-US">
                <a:latin typeface="Times New Roman" pitchFamily="18" charset="0"/>
                <a:ea typeface="신명조" charset="-127"/>
              </a:rPr>
              <a:t>이다</a:t>
            </a:r>
            <a:r>
              <a:rPr lang="en-US" altLang="ko-KR">
                <a:latin typeface="Times New Roman" pitchFamily="18" charset="0"/>
                <a:ea typeface="신명조" charset="-127"/>
              </a:rPr>
              <a:t>. </a:t>
            </a:r>
            <a:r>
              <a:rPr lang="ko-KR" altLang="en-US">
                <a:latin typeface="Times New Roman" pitchFamily="18" charset="0"/>
                <a:ea typeface="신명조" charset="-127"/>
              </a:rPr>
              <a:t>그러나 굳이 이 문을 쓸 필요는 없다</a:t>
            </a:r>
            <a:r>
              <a:rPr lang="en-US" altLang="ko-KR">
                <a:latin typeface="Times New Roman" pitchFamily="18" charset="0"/>
                <a:ea typeface="신명조" charset="-127"/>
              </a:rPr>
              <a:t>.</a:t>
            </a:r>
          </a:p>
          <a:p>
            <a:pPr algn="just">
              <a:buFont typeface="Wingdings" pitchFamily="2" charset="2"/>
              <a:buNone/>
            </a:pPr>
            <a:r>
              <a:rPr lang="en-US" altLang="ko-KR">
                <a:latin typeface="Times New Roman" pitchFamily="18" charset="0"/>
                <a:ea typeface="신명조" charset="-127"/>
              </a:rPr>
              <a:t>   </a:t>
            </a:r>
            <a:r>
              <a:rPr lang="en-US" altLang="ko-KR" b="1" i="1" u="sng">
                <a:latin typeface="Times New Roman" pitchFamily="18" charset="0"/>
                <a:ea typeface="신명조" charset="-127"/>
              </a:rPr>
              <a:t>example</a:t>
            </a:r>
            <a:r>
              <a:rPr lang="en-US" altLang="ko-KR">
                <a:latin typeface="Times New Roman" pitchFamily="18" charset="0"/>
                <a:ea typeface="신명조" charset="-127"/>
              </a:rPr>
              <a:t> :  </a:t>
            </a:r>
            <a:r>
              <a:rPr lang="en-US" altLang="ko-KR" b="1">
                <a:latin typeface="Times New Roman" pitchFamily="18" charset="0"/>
                <a:ea typeface="신명조" charset="-127"/>
              </a:rPr>
              <a:t>let</a:t>
            </a:r>
            <a:r>
              <a:rPr lang="en-US" altLang="ko-KR">
                <a:latin typeface="Times New Roman" pitchFamily="18" charset="0"/>
                <a:ea typeface="신명조" charset="-127"/>
              </a:rPr>
              <a:t> </a:t>
            </a:r>
            <a:r>
              <a:rPr lang="en-US" altLang="ko-KR" i="1">
                <a:latin typeface="Times New Roman" pitchFamily="18" charset="0"/>
                <a:ea typeface="신명조" charset="-127"/>
              </a:rPr>
              <a:t>x = x + 1</a:t>
            </a:r>
            <a:endParaRPr lang="en-US" altLang="ko-KR">
              <a:latin typeface="Times New Roman" pitchFamily="18" charset="0"/>
              <a:ea typeface="신명조" charset="-127"/>
            </a:endParaRPr>
          </a:p>
          <a:p>
            <a:pPr algn="just">
              <a:buFont typeface="Wingdings" pitchFamily="2" charset="2"/>
              <a:buNone/>
            </a:pPr>
            <a:endParaRPr lang="en-US" altLang="ko-KR">
              <a:latin typeface="Times New Roman" pitchFamily="18" charset="0"/>
              <a:ea typeface="신명조" charset="-127"/>
            </a:endParaRPr>
          </a:p>
          <a:p>
            <a:pPr algn="just">
              <a:buFont typeface="Wingdings" pitchFamily="2" charset="2"/>
              <a:buNone/>
            </a:pPr>
            <a:r>
              <a:rPr lang="en-US" altLang="ko-KR" b="1">
                <a:latin typeface="Times New Roman" pitchFamily="18" charset="0"/>
                <a:ea typeface="신명조" charset="-127"/>
              </a:rPr>
              <a:t>1.5 </a:t>
            </a:r>
            <a:r>
              <a:rPr lang="ko-KR" altLang="en-US" b="1">
                <a:latin typeface="Times New Roman" pitchFamily="18" charset="0"/>
                <a:ea typeface="신명조" charset="-127"/>
              </a:rPr>
              <a:t>특별한 계산문</a:t>
            </a:r>
            <a:r>
              <a:rPr lang="en-US" altLang="ko-KR" b="1">
                <a:latin typeface="Times New Roman" pitchFamily="18" charset="0"/>
                <a:ea typeface="신명조" charset="-127"/>
              </a:rPr>
              <a:t>(Special Computation Statements)</a:t>
            </a:r>
            <a:endParaRPr lang="en-US" altLang="ko-KR">
              <a:latin typeface="Times New Roman" pitchFamily="18" charset="0"/>
              <a:ea typeface="신명조" charset="-127"/>
            </a:endParaRPr>
          </a:p>
          <a:p>
            <a:pPr algn="just">
              <a:buFont typeface="Wingdings" pitchFamily="2" charset="2"/>
              <a:buNone/>
            </a:pPr>
            <a:r>
              <a:rPr lang="en-US" altLang="ko-KR">
                <a:latin typeface="Times New Roman" pitchFamily="18" charset="0"/>
                <a:ea typeface="신명조" charset="-127"/>
              </a:rPr>
              <a:t>  Add / Subtract</a:t>
            </a:r>
          </a:p>
          <a:p>
            <a:pPr algn="just">
              <a:buFont typeface="Wingdings" pitchFamily="2" charset="2"/>
              <a:buNone/>
            </a:pPr>
            <a:r>
              <a:rPr lang="en-US" altLang="ko-KR">
                <a:latin typeface="Times New Roman" pitchFamily="18" charset="0"/>
                <a:ea typeface="신명조" charset="-127"/>
              </a:rPr>
              <a:t>   </a:t>
            </a:r>
            <a:r>
              <a:rPr lang="en-US" altLang="ko-KR" b="1" i="1" u="sng">
                <a:latin typeface="Times New Roman" pitchFamily="18" charset="0"/>
                <a:ea typeface="신명조" charset="-127"/>
              </a:rPr>
              <a:t>example</a:t>
            </a:r>
            <a:r>
              <a:rPr lang="en-US" altLang="ko-KR">
                <a:latin typeface="Times New Roman" pitchFamily="18" charset="0"/>
                <a:ea typeface="신명조" charset="-127"/>
              </a:rPr>
              <a:t> : </a:t>
            </a:r>
            <a:r>
              <a:rPr lang="en-US" altLang="ko-KR" b="1">
                <a:latin typeface="Times New Roman" pitchFamily="18" charset="0"/>
                <a:ea typeface="신명조" charset="-127"/>
              </a:rPr>
              <a:t>add</a:t>
            </a:r>
            <a:r>
              <a:rPr lang="en-US" altLang="ko-KR" i="1">
                <a:latin typeface="Times New Roman" pitchFamily="18" charset="0"/>
                <a:ea typeface="중고딕" charset="-127"/>
              </a:rPr>
              <a:t> 1 to counter</a:t>
            </a: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ChangeArrowheads="1"/>
          </p:cNvSpPr>
          <p:nvPr>
            <p:ph type="title"/>
          </p:nvPr>
        </p:nvSpPr>
        <p:spPr/>
        <p:txBody>
          <a:bodyPr/>
          <a:lstStyle/>
          <a:p>
            <a:r>
              <a:rPr lang="en-US" altLang="ko-KR" b="1">
                <a:latin typeface="╜┼╕φ┴╢" charset="0"/>
              </a:rPr>
              <a:t>1. Introduction</a:t>
            </a:r>
          </a:p>
        </p:txBody>
      </p:sp>
      <p:sp>
        <p:nvSpPr>
          <p:cNvPr id="397315" name="Rectangle 3" descr="Rectangle: Click to edit Master text styles&#10;Second level&#10;Third level&#10;Fourth level&#10;Fifth level"/>
          <p:cNvSpPr>
            <a:spLocks noGrp="1" noChangeArrowheads="1"/>
          </p:cNvSpPr>
          <p:nvPr>
            <p:ph type="body" idx="1"/>
          </p:nvPr>
        </p:nvSpPr>
        <p:spPr/>
        <p:txBody>
          <a:bodyPr/>
          <a:lstStyle/>
          <a:p>
            <a:pPr algn="just">
              <a:lnSpc>
                <a:spcPct val="90000"/>
              </a:lnSpc>
              <a:buFont typeface="Wingdings" pitchFamily="2" charset="2"/>
              <a:buNone/>
            </a:pPr>
            <a:r>
              <a:rPr lang="en-US" altLang="ko-KR" sz="2000" b="1">
                <a:latin typeface="Times New Roman" pitchFamily="18" charset="0"/>
                <a:ea typeface="신명조" charset="-127"/>
              </a:rPr>
              <a:t>1.6 </a:t>
            </a:r>
            <a:r>
              <a:rPr lang="ko-KR" altLang="en-US" sz="2000" b="1">
                <a:latin typeface="Times New Roman" pitchFamily="18" charset="0"/>
                <a:ea typeface="신명조" charset="-127"/>
              </a:rPr>
              <a:t>계산 결과 보여주기</a:t>
            </a:r>
            <a:r>
              <a:rPr lang="en-US" altLang="ko-KR" sz="2000" b="1">
                <a:latin typeface="Times New Roman" pitchFamily="18" charset="0"/>
                <a:ea typeface="신명조" charset="-127"/>
              </a:rPr>
              <a:t>(Displaying the Results of Computation)</a:t>
            </a:r>
          </a:p>
          <a:p>
            <a:pPr algn="just">
              <a:lnSpc>
                <a:spcPct val="90000"/>
              </a:lnSpc>
              <a:buFont typeface="Wingdings" pitchFamily="2" charset="2"/>
              <a:buNone/>
            </a:pPr>
            <a:r>
              <a:rPr lang="en-US" altLang="ko-KR" sz="2000">
                <a:latin typeface="Times New Roman" pitchFamily="18" charset="0"/>
                <a:ea typeface="신명조" charset="-127"/>
              </a:rPr>
              <a:t>   </a:t>
            </a:r>
            <a:r>
              <a:rPr lang="en-US" altLang="ko-KR" sz="2000" b="1" i="1" u="sng">
                <a:latin typeface="Times New Roman" pitchFamily="18" charset="0"/>
                <a:ea typeface="신명조" charset="-127"/>
              </a:rPr>
              <a:t>example</a:t>
            </a:r>
            <a:r>
              <a:rPr lang="en-US" altLang="ko-KR" sz="2000">
                <a:latin typeface="Times New Roman" pitchFamily="18" charset="0"/>
                <a:ea typeface="신명조" charset="-127"/>
              </a:rPr>
              <a:t> : print 1 line with </a:t>
            </a:r>
            <a:r>
              <a:rPr lang="en-US" altLang="ko-KR" sz="2000" i="1">
                <a:latin typeface="Times New Roman" pitchFamily="18" charset="0"/>
                <a:ea typeface="신명조" charset="-127"/>
              </a:rPr>
              <a:t>PRICE/ITEMS</a:t>
            </a:r>
            <a:r>
              <a:rPr lang="en-US" altLang="ko-KR" sz="2000">
                <a:latin typeface="Times New Roman" pitchFamily="18" charset="0"/>
                <a:ea typeface="중고딕" charset="-127"/>
              </a:rPr>
              <a:t> thus</a:t>
            </a:r>
          </a:p>
          <a:p>
            <a:pPr algn="just">
              <a:lnSpc>
                <a:spcPct val="90000"/>
              </a:lnSpc>
              <a:buFont typeface="Wingdings" pitchFamily="2" charset="2"/>
              <a:buNone/>
            </a:pPr>
            <a:r>
              <a:rPr lang="en-US" altLang="ko-KR" sz="2000">
                <a:latin typeface="Times New Roman" pitchFamily="18" charset="0"/>
                <a:ea typeface="중고딕" charset="-127"/>
              </a:rPr>
              <a:t>			PRICE/ITEM = $*.***</a:t>
            </a:r>
          </a:p>
          <a:p>
            <a:pPr algn="just">
              <a:lnSpc>
                <a:spcPct val="90000"/>
              </a:lnSpc>
              <a:buFont typeface="Wingdings" pitchFamily="2" charset="2"/>
              <a:buNone/>
            </a:pPr>
            <a:endParaRPr lang="en-US" altLang="ko-KR" sz="2000">
              <a:latin typeface="Times New Roman" pitchFamily="18" charset="0"/>
              <a:ea typeface="중고딕" charset="-127"/>
            </a:endParaRPr>
          </a:p>
          <a:p>
            <a:pPr algn="just">
              <a:lnSpc>
                <a:spcPct val="90000"/>
              </a:lnSpc>
              <a:buFont typeface="Wingdings" pitchFamily="2" charset="2"/>
              <a:buNone/>
            </a:pPr>
            <a:r>
              <a:rPr lang="en-US" altLang="ko-KR" sz="2000" b="1">
                <a:latin typeface="Times New Roman" pitchFamily="18" charset="0"/>
                <a:ea typeface="중고딕" charset="-127"/>
              </a:rPr>
              <a:t>1.7 </a:t>
            </a:r>
            <a:r>
              <a:rPr lang="ko-KR" altLang="en-US" sz="2000" b="1">
                <a:latin typeface="Times New Roman" pitchFamily="18" charset="0"/>
                <a:ea typeface="신명조" charset="-127"/>
              </a:rPr>
              <a:t>반복문 </a:t>
            </a:r>
            <a:r>
              <a:rPr lang="en-US" altLang="ko-KR" sz="2000" b="1">
                <a:latin typeface="Times New Roman" pitchFamily="18" charset="0"/>
                <a:ea typeface="신명조" charset="-127"/>
              </a:rPr>
              <a:t>(Repetition)</a:t>
            </a:r>
          </a:p>
          <a:p>
            <a:pPr algn="just">
              <a:lnSpc>
                <a:spcPct val="90000"/>
              </a:lnSpc>
              <a:buFont typeface="Wingdings" pitchFamily="2" charset="2"/>
              <a:buNone/>
            </a:pPr>
            <a:r>
              <a:rPr lang="en-US" altLang="ko-KR" sz="2000">
                <a:latin typeface="Times New Roman" pitchFamily="18" charset="0"/>
                <a:ea typeface="신명조" charset="-127"/>
              </a:rPr>
              <a:t>  for </a:t>
            </a:r>
            <a:r>
              <a:rPr lang="ko-KR" altLang="en-US" sz="2000">
                <a:latin typeface="Times New Roman" pitchFamily="18" charset="0"/>
                <a:ea typeface="신명조" charset="-127"/>
              </a:rPr>
              <a:t>문을 사용할 수 있다</a:t>
            </a:r>
            <a:r>
              <a:rPr lang="en-US" altLang="ko-KR" sz="2000">
                <a:latin typeface="Times New Roman" pitchFamily="18" charset="0"/>
                <a:ea typeface="신명조" charset="-127"/>
              </a:rPr>
              <a:t>. ( do loop </a:t>
            </a:r>
            <a:r>
              <a:rPr lang="ko-KR" altLang="en-US" sz="2000">
                <a:latin typeface="Times New Roman" pitchFamily="18" charset="0"/>
                <a:ea typeface="신명조" charset="-127"/>
              </a:rPr>
              <a:t>문으로 반복 구간을 정할 수 있다</a:t>
            </a:r>
            <a:r>
              <a:rPr lang="en-US" altLang="ko-KR" sz="2000">
                <a:latin typeface="Times New Roman" pitchFamily="18" charset="0"/>
                <a:ea typeface="신명조" charset="-127"/>
              </a:rPr>
              <a:t>.)</a:t>
            </a:r>
          </a:p>
          <a:p>
            <a:pPr algn="just">
              <a:lnSpc>
                <a:spcPct val="90000"/>
              </a:lnSpc>
              <a:buFont typeface="Wingdings" pitchFamily="2" charset="2"/>
              <a:buNone/>
            </a:pPr>
            <a:r>
              <a:rPr lang="en-US" altLang="ko-KR" sz="2000">
                <a:latin typeface="Times New Roman" pitchFamily="18" charset="0"/>
                <a:ea typeface="신명조" charset="-127"/>
              </a:rPr>
              <a:t>   </a:t>
            </a:r>
            <a:r>
              <a:rPr lang="en-US" altLang="ko-KR" sz="2000" b="1" i="1" u="sng">
                <a:latin typeface="Times New Roman" pitchFamily="18" charset="0"/>
                <a:ea typeface="신명조" charset="-127"/>
              </a:rPr>
              <a:t>example</a:t>
            </a:r>
            <a:r>
              <a:rPr lang="en-US" altLang="ko-KR" sz="2000">
                <a:latin typeface="Times New Roman" pitchFamily="18" charset="0"/>
                <a:ea typeface="신명조" charset="-127"/>
              </a:rPr>
              <a:t> : </a:t>
            </a:r>
          </a:p>
          <a:p>
            <a:pPr algn="just">
              <a:lnSpc>
                <a:spcPct val="90000"/>
              </a:lnSpc>
              <a:buFont typeface="Wingdings" pitchFamily="2" charset="2"/>
              <a:buNone/>
            </a:pPr>
            <a:r>
              <a:rPr lang="en-US" altLang="ko-KR" sz="2000">
                <a:latin typeface="Times New Roman" pitchFamily="18" charset="0"/>
                <a:ea typeface="신명조" charset="-127"/>
              </a:rPr>
              <a:t>              for i=1 to 5 by 1</a:t>
            </a:r>
          </a:p>
          <a:p>
            <a:pPr algn="just">
              <a:lnSpc>
                <a:spcPct val="90000"/>
              </a:lnSpc>
              <a:buFont typeface="Wingdings" pitchFamily="2" charset="2"/>
              <a:buNone/>
            </a:pPr>
            <a:r>
              <a:rPr lang="en-US" altLang="ko-KR" sz="2000">
                <a:latin typeface="Times New Roman" pitchFamily="18" charset="0"/>
                <a:ea typeface="신명조" charset="-127"/>
              </a:rPr>
              <a:t>	      	   do </a:t>
            </a:r>
          </a:p>
          <a:p>
            <a:pPr algn="just">
              <a:lnSpc>
                <a:spcPct val="90000"/>
              </a:lnSpc>
              <a:buFont typeface="Wingdings" pitchFamily="2" charset="2"/>
              <a:buNone/>
            </a:pPr>
            <a:r>
              <a:rPr lang="en-US" altLang="ko-KR" sz="2000">
                <a:latin typeface="Times New Roman" pitchFamily="18" charset="0"/>
                <a:ea typeface="신명조" charset="-127"/>
              </a:rPr>
              <a:t>			read X</a:t>
            </a:r>
          </a:p>
          <a:p>
            <a:pPr algn="just">
              <a:lnSpc>
                <a:spcPct val="90000"/>
              </a:lnSpc>
              <a:buFont typeface="Wingdings" pitchFamily="2" charset="2"/>
              <a:buNone/>
            </a:pPr>
            <a:r>
              <a:rPr lang="en-US" altLang="ko-KR" sz="2000">
                <a:latin typeface="Times New Roman" pitchFamily="18" charset="0"/>
                <a:ea typeface="신명조" charset="-127"/>
              </a:rPr>
              <a:t>			read Y</a:t>
            </a:r>
          </a:p>
          <a:p>
            <a:pPr algn="just">
              <a:lnSpc>
                <a:spcPct val="90000"/>
              </a:lnSpc>
              <a:buFont typeface="Wingdings" pitchFamily="2" charset="2"/>
              <a:buNone/>
            </a:pPr>
            <a:r>
              <a:rPr lang="en-US" altLang="ko-KR" sz="2000">
                <a:latin typeface="Times New Roman" pitchFamily="18" charset="0"/>
                <a:ea typeface="신명조" charset="-127"/>
              </a:rPr>
              <a:t>		   loop</a:t>
            </a: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p:txBody>
          <a:bodyPr/>
          <a:lstStyle/>
          <a:p>
            <a:r>
              <a:rPr lang="en-US" altLang="ko-KR" b="1">
                <a:latin typeface="╜┼╕φ┴╢" charset="0"/>
              </a:rPr>
              <a:t>1. Introduction</a:t>
            </a:r>
          </a:p>
        </p:txBody>
      </p:sp>
      <p:sp>
        <p:nvSpPr>
          <p:cNvPr id="398339" name="Rectangle 3" descr="Rectangle: Click to edit Master text styles&#10;Second level&#10;Third level&#10;Fourth level&#10;Fifth level"/>
          <p:cNvSpPr>
            <a:spLocks noGrp="1" noChangeArrowheads="1"/>
          </p:cNvSpPr>
          <p:nvPr>
            <p:ph type="body" idx="1"/>
          </p:nvPr>
        </p:nvSpPr>
        <p:spPr/>
        <p:txBody>
          <a:bodyPr/>
          <a:lstStyle/>
          <a:p>
            <a:pPr algn="just">
              <a:buFont typeface="Wingdings" pitchFamily="2" charset="2"/>
              <a:buNone/>
            </a:pPr>
            <a:r>
              <a:rPr lang="en-US" altLang="ko-KR" b="1">
                <a:latin typeface="Times New Roman" pitchFamily="18" charset="0"/>
                <a:ea typeface="신명조" charset="-127"/>
              </a:rPr>
              <a:t>1.8 </a:t>
            </a:r>
            <a:r>
              <a:rPr lang="ko-KR" altLang="en-US" b="1">
                <a:latin typeface="Times New Roman" pitchFamily="18" charset="0"/>
                <a:ea typeface="신명조" charset="-127"/>
              </a:rPr>
              <a:t>프로그램 종료</a:t>
            </a:r>
          </a:p>
          <a:p>
            <a:pPr lvl="1" algn="just"/>
            <a:r>
              <a:rPr lang="en-US" altLang="ko-KR">
                <a:latin typeface="Times New Roman" pitchFamily="18" charset="0"/>
                <a:ea typeface="신명조" charset="-127"/>
              </a:rPr>
              <a:t>stop </a:t>
            </a:r>
            <a:r>
              <a:rPr lang="ko-KR" altLang="en-US">
                <a:latin typeface="Times New Roman" pitchFamily="18" charset="0"/>
                <a:ea typeface="신명조" charset="-127"/>
              </a:rPr>
              <a:t>문은 프로그램을 논리적으로 끝내는 명령문이고</a:t>
            </a:r>
            <a:r>
              <a:rPr lang="en-US" altLang="ko-KR">
                <a:latin typeface="Times New Roman" pitchFamily="18" charset="0"/>
                <a:ea typeface="신명조" charset="-127"/>
              </a:rPr>
              <a:t>,</a:t>
            </a:r>
          </a:p>
          <a:p>
            <a:pPr lvl="1" algn="just"/>
            <a:r>
              <a:rPr lang="en-US" altLang="ko-KR">
                <a:latin typeface="Times New Roman" pitchFamily="18" charset="0"/>
                <a:ea typeface="신명조" charset="-127"/>
              </a:rPr>
              <a:t>end </a:t>
            </a:r>
            <a:r>
              <a:rPr lang="ko-KR" altLang="en-US">
                <a:latin typeface="Times New Roman" pitchFamily="18" charset="0"/>
                <a:ea typeface="신명조" charset="-127"/>
              </a:rPr>
              <a:t>문은 물리적으로 끝내는 명령문이다</a:t>
            </a:r>
            <a:r>
              <a:rPr lang="en-US" altLang="ko-KR">
                <a:latin typeface="Times New Roman" pitchFamily="18" charset="0"/>
                <a:ea typeface="신명조" charset="-127"/>
              </a:rPr>
              <a:t>.	</a:t>
            </a:r>
          </a:p>
          <a:p>
            <a:pPr algn="just">
              <a:buFont typeface="Wingdings" pitchFamily="2" charset="2"/>
              <a:buNone/>
            </a:pPr>
            <a:endParaRPr lang="en-US" altLang="ko-KR">
              <a:latin typeface="Times New Roman" pitchFamily="18" charset="0"/>
              <a:ea typeface="신명조" charset="-127"/>
            </a:endParaRPr>
          </a:p>
          <a:p>
            <a:pPr lvl="4" algn="just">
              <a:buFont typeface="Wingdings" pitchFamily="2" charset="2"/>
              <a:buNone/>
            </a:pPr>
            <a:endParaRPr lang="en-US" altLang="ko-KR">
              <a:latin typeface="Times New Roman" pitchFamily="18" charset="0"/>
              <a:ea typeface="신명조" charset="-127"/>
            </a:endParaRPr>
          </a:p>
          <a:p>
            <a:pPr algn="just">
              <a:buFont typeface="Wingdings" pitchFamily="2" charset="2"/>
              <a:buNone/>
            </a:pPr>
            <a:r>
              <a:rPr lang="en-US" altLang="ko-KR" b="1">
                <a:latin typeface="Times New Roman" pitchFamily="18" charset="0"/>
                <a:ea typeface="신명조" charset="-127"/>
              </a:rPr>
              <a:t>1.9 Variable Modes</a:t>
            </a:r>
          </a:p>
          <a:p>
            <a:pPr lvl="1" algn="just"/>
            <a:r>
              <a:rPr lang="en-US" altLang="ko-KR">
                <a:latin typeface="Times New Roman" pitchFamily="18" charset="0"/>
                <a:ea typeface="신명조" charset="-127"/>
              </a:rPr>
              <a:t>SimScript II.5</a:t>
            </a:r>
            <a:r>
              <a:rPr lang="ko-KR" altLang="en-US">
                <a:latin typeface="Times New Roman" pitchFamily="18" charset="0"/>
                <a:ea typeface="신명조" charset="-127"/>
              </a:rPr>
              <a:t>의 </a:t>
            </a:r>
            <a:r>
              <a:rPr lang="en-US" altLang="ko-KR">
                <a:latin typeface="Times New Roman" pitchFamily="18" charset="0"/>
                <a:ea typeface="신명조" charset="-127"/>
              </a:rPr>
              <a:t>numerical variable</a:t>
            </a:r>
            <a:r>
              <a:rPr lang="ko-KR" altLang="en-US">
                <a:latin typeface="Times New Roman" pitchFamily="18" charset="0"/>
                <a:ea typeface="신명조" charset="-127"/>
              </a:rPr>
              <a:t>은 </a:t>
            </a:r>
            <a:r>
              <a:rPr lang="en-US" altLang="ko-KR">
                <a:latin typeface="Times New Roman" pitchFamily="18" charset="0"/>
                <a:ea typeface="신명조" charset="-127"/>
              </a:rPr>
              <a:t>REAL / INTEGER 2</a:t>
            </a:r>
            <a:r>
              <a:rPr lang="ko-KR" altLang="en-US">
                <a:latin typeface="Times New Roman" pitchFamily="18" charset="0"/>
                <a:ea typeface="신명조" charset="-127"/>
              </a:rPr>
              <a:t>가지밖에 없다</a:t>
            </a:r>
            <a:r>
              <a:rPr lang="en-US" altLang="ko-KR">
                <a:latin typeface="Times New Roman" pitchFamily="18" charset="0"/>
                <a:ea typeface="신명조" charset="-127"/>
              </a:rPr>
              <a:t>.</a:t>
            </a:r>
          </a:p>
          <a:p>
            <a:pPr lvl="1" algn="just"/>
            <a:r>
              <a:rPr lang="ko-KR" altLang="en-US">
                <a:latin typeface="Times New Roman" pitchFamily="18" charset="0"/>
                <a:ea typeface="신명조" charset="-127"/>
              </a:rPr>
              <a:t>표현 가능한 숫자의 크기는 </a:t>
            </a:r>
            <a:r>
              <a:rPr lang="en-US" altLang="ko-KR">
                <a:latin typeface="Times New Roman" pitchFamily="18" charset="0"/>
                <a:ea typeface="신명조" charset="-127"/>
              </a:rPr>
              <a:t>Computer</a:t>
            </a:r>
            <a:r>
              <a:rPr lang="ko-KR" altLang="en-US">
                <a:latin typeface="Times New Roman" pitchFamily="18" charset="0"/>
                <a:ea typeface="신명조" charset="-127"/>
              </a:rPr>
              <a:t>에 </a:t>
            </a:r>
            <a:r>
              <a:rPr lang="en-US" altLang="ko-KR">
                <a:latin typeface="Times New Roman" pitchFamily="18" charset="0"/>
                <a:ea typeface="신명조" charset="-127"/>
              </a:rPr>
              <a:t>dependent</a:t>
            </a:r>
            <a:r>
              <a:rPr lang="ko-KR" altLang="en-US">
                <a:latin typeface="Times New Roman" pitchFamily="18" charset="0"/>
                <a:ea typeface="신명조" charset="-127"/>
              </a:rPr>
              <a:t>하다</a:t>
            </a:r>
            <a:r>
              <a:rPr lang="en-US" altLang="ko-KR">
                <a:latin typeface="Times New Roman" pitchFamily="18" charset="0"/>
                <a:ea typeface="신명조" charset="-127"/>
              </a:rPr>
              <a:t>.</a:t>
            </a:r>
          </a:p>
          <a:p>
            <a:pPr lvl="1" algn="just"/>
            <a:r>
              <a:rPr lang="en-US" altLang="ko-KR">
                <a:latin typeface="Times New Roman" pitchFamily="18" charset="0"/>
                <a:ea typeface="신명조" charset="-127"/>
              </a:rPr>
              <a:t>variable type definition</a:t>
            </a:r>
            <a:r>
              <a:rPr lang="ko-KR" altLang="en-US">
                <a:latin typeface="Times New Roman" pitchFamily="18" charset="0"/>
                <a:ea typeface="신명조" charset="-127"/>
              </a:rPr>
              <a:t>은 </a:t>
            </a:r>
            <a:r>
              <a:rPr lang="en-US" altLang="ko-KR">
                <a:latin typeface="Times New Roman" pitchFamily="18" charset="0"/>
                <a:ea typeface="신명조" charset="-127"/>
              </a:rPr>
              <a:t>Preamble</a:t>
            </a:r>
            <a:r>
              <a:rPr lang="ko-KR" altLang="en-US">
                <a:latin typeface="Times New Roman" pitchFamily="18" charset="0"/>
                <a:ea typeface="신명조" charset="-127"/>
              </a:rPr>
              <a:t>에서 이루어진다</a:t>
            </a:r>
            <a:r>
              <a:rPr lang="en-US" altLang="ko-KR">
                <a:latin typeface="Times New Roman" pitchFamily="18" charset="0"/>
                <a:ea typeface="신명조" charset="-127"/>
              </a:rPr>
              <a:t>.</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Grp="1" noChangeArrowheads="1"/>
          </p:cNvSpPr>
          <p:nvPr>
            <p:ph type="title"/>
          </p:nvPr>
        </p:nvSpPr>
        <p:spPr/>
        <p:txBody>
          <a:bodyPr/>
          <a:lstStyle/>
          <a:p>
            <a:r>
              <a:rPr lang="en-US" altLang="ko-KR" b="1">
                <a:latin typeface="╜┼╕φ┴╢" charset="0"/>
              </a:rPr>
              <a:t>1. Introduction</a:t>
            </a:r>
          </a:p>
        </p:txBody>
      </p:sp>
      <p:sp>
        <p:nvSpPr>
          <p:cNvPr id="399363" name="Rectangle 3" descr="Rectangle: Click to edit Master text styles&#10;Second level&#10;Third level&#10;Fourth level&#10;Fifth level"/>
          <p:cNvSpPr>
            <a:spLocks noGrp="1" noChangeArrowheads="1"/>
          </p:cNvSpPr>
          <p:nvPr>
            <p:ph type="body" idx="1"/>
          </p:nvPr>
        </p:nvSpPr>
        <p:spPr/>
        <p:txBody>
          <a:bodyPr/>
          <a:lstStyle/>
          <a:p>
            <a:pPr algn="just">
              <a:lnSpc>
                <a:spcPct val="90000"/>
              </a:lnSpc>
              <a:buFont typeface="Wingdings" pitchFamily="2" charset="2"/>
              <a:buNone/>
            </a:pPr>
            <a:r>
              <a:rPr lang="en-US" altLang="ko-KR" sz="2000" b="1">
                <a:latin typeface="Times New Roman" pitchFamily="18" charset="0"/>
                <a:ea typeface="신명조" charset="-127"/>
              </a:rPr>
              <a:t>1.10 Routines</a:t>
            </a:r>
          </a:p>
          <a:p>
            <a:pPr lvl="1" algn="just">
              <a:lnSpc>
                <a:spcPct val="90000"/>
              </a:lnSpc>
            </a:pPr>
            <a:r>
              <a:rPr lang="en-US" altLang="ko-KR" sz="1800">
                <a:latin typeface="Times New Roman" pitchFamily="18" charset="0"/>
                <a:ea typeface="신명조" charset="-127"/>
              </a:rPr>
              <a:t>  </a:t>
            </a:r>
            <a:r>
              <a:rPr lang="en-US" altLang="ko-KR">
                <a:latin typeface="Times New Roman" pitchFamily="18" charset="0"/>
                <a:ea typeface="신명조" charset="-127"/>
              </a:rPr>
              <a:t>CALL </a:t>
            </a:r>
            <a:r>
              <a:rPr lang="en-US" altLang="ko-KR" i="1">
                <a:latin typeface="Times New Roman" pitchFamily="18" charset="0"/>
                <a:ea typeface="신명조" charset="-127"/>
              </a:rPr>
              <a:t>routine name</a:t>
            </a:r>
            <a:r>
              <a:rPr lang="en-US" altLang="ko-KR">
                <a:latin typeface="Times New Roman" pitchFamily="18" charset="0"/>
                <a:ea typeface="신명조" charset="-127"/>
              </a:rPr>
              <a:t> : routine</a:t>
            </a:r>
            <a:r>
              <a:rPr lang="ko-KR" altLang="en-US">
                <a:latin typeface="Times New Roman" pitchFamily="18" charset="0"/>
                <a:ea typeface="신명조" charset="-127"/>
              </a:rPr>
              <a:t>을 호출할 때</a:t>
            </a:r>
          </a:p>
          <a:p>
            <a:pPr lvl="1" algn="just">
              <a:lnSpc>
                <a:spcPct val="90000"/>
              </a:lnSpc>
            </a:pPr>
            <a:r>
              <a:rPr lang="ko-KR" altLang="en-US">
                <a:latin typeface="Times New Roman" pitchFamily="18" charset="0"/>
                <a:ea typeface="신명조" charset="-127"/>
              </a:rPr>
              <a:t>  </a:t>
            </a:r>
            <a:r>
              <a:rPr lang="en-US" altLang="ko-KR">
                <a:latin typeface="Times New Roman" pitchFamily="18" charset="0"/>
                <a:ea typeface="신명조" charset="-127"/>
              </a:rPr>
              <a:t>RETURN</a:t>
            </a:r>
            <a:r>
              <a:rPr lang="ko-KR" altLang="en-US">
                <a:latin typeface="Times New Roman" pitchFamily="18" charset="0"/>
                <a:ea typeface="신명조" charset="-127"/>
              </a:rPr>
              <a:t>은 </a:t>
            </a:r>
            <a:r>
              <a:rPr lang="en-US" altLang="ko-KR">
                <a:latin typeface="Times New Roman" pitchFamily="18" charset="0"/>
                <a:ea typeface="신명조" charset="-127"/>
              </a:rPr>
              <a:t>call</a:t>
            </a:r>
            <a:r>
              <a:rPr lang="ko-KR" altLang="en-US">
                <a:latin typeface="Times New Roman" pitchFamily="18" charset="0"/>
                <a:ea typeface="신명조" charset="-127"/>
              </a:rPr>
              <a:t>된 </a:t>
            </a:r>
            <a:r>
              <a:rPr lang="en-US" altLang="ko-KR">
                <a:latin typeface="Times New Roman" pitchFamily="18" charset="0"/>
                <a:ea typeface="신명조" charset="-127"/>
              </a:rPr>
              <a:t>routine</a:t>
            </a:r>
            <a:r>
              <a:rPr lang="ko-KR" altLang="en-US">
                <a:latin typeface="Times New Roman" pitchFamily="18" charset="0"/>
                <a:ea typeface="신명조" charset="-127"/>
              </a:rPr>
              <a:t>을 종료할 때 쓴다</a:t>
            </a:r>
            <a:r>
              <a:rPr lang="en-US" altLang="ko-KR">
                <a:latin typeface="Times New Roman" pitchFamily="18" charset="0"/>
                <a:ea typeface="신명조" charset="-127"/>
              </a:rPr>
              <a:t>.</a:t>
            </a:r>
          </a:p>
          <a:p>
            <a:pPr lvl="1" algn="just">
              <a:lnSpc>
                <a:spcPct val="90000"/>
              </a:lnSpc>
            </a:pPr>
            <a:r>
              <a:rPr lang="en-US" altLang="ko-KR">
                <a:latin typeface="Times New Roman" pitchFamily="18" charset="0"/>
                <a:ea typeface="신명조" charset="-127"/>
              </a:rPr>
              <a:t>  argument passing</a:t>
            </a:r>
          </a:p>
          <a:p>
            <a:pPr algn="just">
              <a:lnSpc>
                <a:spcPct val="90000"/>
              </a:lnSpc>
              <a:buFont typeface="Wingdings" pitchFamily="2" charset="2"/>
              <a:buNone/>
            </a:pPr>
            <a:r>
              <a:rPr lang="en-US" altLang="ko-KR" sz="1800">
                <a:latin typeface="Times New Roman" pitchFamily="18" charset="0"/>
                <a:ea typeface="신명조" charset="-127"/>
              </a:rPr>
              <a:t>	             - routine &lt;name&gt; given &lt;argument&gt; yielding &lt;argument&gt;</a:t>
            </a:r>
          </a:p>
          <a:p>
            <a:pPr lvl="1" algn="just">
              <a:lnSpc>
                <a:spcPct val="90000"/>
              </a:lnSpc>
            </a:pPr>
            <a:r>
              <a:rPr lang="en-US" altLang="ko-KR" sz="1600">
                <a:latin typeface="Times New Roman" pitchFamily="18" charset="0"/>
                <a:ea typeface="신명조" charset="-127"/>
              </a:rPr>
              <a:t>  </a:t>
            </a:r>
            <a:r>
              <a:rPr lang="en-US" altLang="ko-KR">
                <a:latin typeface="Times New Roman" pitchFamily="18" charset="0"/>
                <a:ea typeface="신명조" charset="-127"/>
              </a:rPr>
              <a:t>function</a:t>
            </a:r>
            <a:r>
              <a:rPr lang="ko-KR" altLang="en-US">
                <a:latin typeface="Times New Roman" pitchFamily="18" charset="0"/>
                <a:ea typeface="신명조" charset="-127"/>
              </a:rPr>
              <a:t>을 사용하여 </a:t>
            </a:r>
            <a:r>
              <a:rPr lang="en-US" altLang="ko-KR">
                <a:latin typeface="Times New Roman" pitchFamily="18" charset="0"/>
                <a:ea typeface="신명조" charset="-127"/>
              </a:rPr>
              <a:t>routine</a:t>
            </a:r>
            <a:r>
              <a:rPr lang="ko-KR" altLang="en-US">
                <a:latin typeface="Times New Roman" pitchFamily="18" charset="0"/>
                <a:ea typeface="신명조" charset="-127"/>
              </a:rPr>
              <a:t>을 표현할 수가 있다</a:t>
            </a:r>
            <a:r>
              <a:rPr lang="en-US" altLang="ko-KR">
                <a:latin typeface="Times New Roman" pitchFamily="18" charset="0"/>
                <a:ea typeface="신명조" charset="-127"/>
              </a:rPr>
              <a:t>.</a:t>
            </a:r>
          </a:p>
          <a:p>
            <a:pPr lvl="2" algn="just">
              <a:lnSpc>
                <a:spcPct val="90000"/>
              </a:lnSpc>
              <a:buFont typeface="Wingdings" pitchFamily="2" charset="2"/>
              <a:buNone/>
            </a:pPr>
            <a:r>
              <a:rPr lang="en-US" altLang="ko-KR" sz="2000">
                <a:latin typeface="Times New Roman" pitchFamily="18" charset="0"/>
                <a:ea typeface="신명조" charset="-127"/>
              </a:rPr>
              <a:t>	preamble</a:t>
            </a:r>
            <a:r>
              <a:rPr lang="ko-KR" altLang="en-US" sz="2000">
                <a:latin typeface="Times New Roman" pitchFamily="18" charset="0"/>
                <a:ea typeface="신명조" charset="-127"/>
              </a:rPr>
              <a:t>에서 </a:t>
            </a:r>
            <a:r>
              <a:rPr lang="en-US" altLang="ko-KR" sz="2000">
                <a:latin typeface="Times New Roman" pitchFamily="18" charset="0"/>
                <a:ea typeface="신명조" charset="-127"/>
              </a:rPr>
              <a:t>"DEFINE </a:t>
            </a:r>
            <a:r>
              <a:rPr lang="en-US" altLang="ko-KR" sz="2000" i="1">
                <a:latin typeface="Times New Roman" pitchFamily="18" charset="0"/>
                <a:ea typeface="신명조" charset="-127"/>
              </a:rPr>
              <a:t>name</a:t>
            </a:r>
            <a:r>
              <a:rPr lang="en-US" altLang="ko-KR" sz="2000">
                <a:latin typeface="Times New Roman" pitchFamily="18" charset="0"/>
                <a:ea typeface="신명조" charset="-127"/>
              </a:rPr>
              <a:t> AS </a:t>
            </a:r>
            <a:r>
              <a:rPr lang="en-US" altLang="ko-KR" sz="2000" i="1">
                <a:latin typeface="Times New Roman" pitchFamily="18" charset="0"/>
                <a:ea typeface="신명조" charset="-127"/>
              </a:rPr>
              <a:t>mode function</a:t>
            </a:r>
            <a:r>
              <a:rPr lang="en-US" altLang="ko-KR" sz="2000">
                <a:latin typeface="Times New Roman" pitchFamily="18" charset="0"/>
                <a:ea typeface="신명조" charset="-127"/>
              </a:rPr>
              <a:t>"</a:t>
            </a:r>
            <a:r>
              <a:rPr lang="ko-KR" altLang="en-US" sz="2000">
                <a:latin typeface="Times New Roman" pitchFamily="18" charset="0"/>
                <a:ea typeface="신명조" charset="-127"/>
              </a:rPr>
              <a:t>으로 정의하고 </a:t>
            </a:r>
            <a:r>
              <a:rPr lang="en-US" altLang="ko-KR" sz="2000">
                <a:latin typeface="Times New Roman" pitchFamily="18" charset="0"/>
                <a:ea typeface="신명조" charset="-127"/>
              </a:rPr>
              <a:t>return value</a:t>
            </a:r>
            <a:r>
              <a:rPr lang="ko-KR" altLang="en-US" sz="2000">
                <a:latin typeface="Times New Roman" pitchFamily="18" charset="0"/>
                <a:ea typeface="신명조" charset="-127"/>
              </a:rPr>
              <a:t>는 </a:t>
            </a:r>
            <a:r>
              <a:rPr lang="en-US" altLang="ko-KR" sz="2000">
                <a:latin typeface="Times New Roman" pitchFamily="18" charset="0"/>
                <a:ea typeface="신명조" charset="-127"/>
              </a:rPr>
              <a:t>function</a:t>
            </a:r>
            <a:r>
              <a:rPr lang="ko-KR" altLang="en-US" sz="2000">
                <a:latin typeface="Times New Roman" pitchFamily="18" charset="0"/>
                <a:ea typeface="신명조" charset="-127"/>
              </a:rPr>
              <a:t>내에서 </a:t>
            </a:r>
            <a:r>
              <a:rPr lang="en-US" altLang="ko-KR" sz="2000">
                <a:latin typeface="Times New Roman" pitchFamily="18" charset="0"/>
                <a:ea typeface="신명조" charset="-127"/>
              </a:rPr>
              <a:t>"RETURN WITH </a:t>
            </a:r>
            <a:r>
              <a:rPr lang="en-US" altLang="ko-KR" sz="2000" i="1">
                <a:latin typeface="Times New Roman" pitchFamily="18" charset="0"/>
                <a:ea typeface="신명조" charset="-127"/>
              </a:rPr>
              <a:t>arithmetic expression</a:t>
            </a:r>
            <a:r>
              <a:rPr lang="en-US" altLang="ko-KR" sz="2000">
                <a:latin typeface="Times New Roman" pitchFamily="18" charset="0"/>
                <a:ea typeface="신명조" charset="-127"/>
              </a:rPr>
              <a:t>"</a:t>
            </a:r>
            <a:r>
              <a:rPr lang="ko-KR" altLang="en-US" sz="2000">
                <a:latin typeface="Times New Roman" pitchFamily="18" charset="0"/>
                <a:ea typeface="신명조" charset="-127"/>
              </a:rPr>
              <a:t>으로 한다</a:t>
            </a:r>
            <a:r>
              <a:rPr lang="en-US" altLang="ko-KR" sz="2000">
                <a:latin typeface="Times New Roman" pitchFamily="18" charset="0"/>
                <a:ea typeface="신명조" charset="-127"/>
              </a:rPr>
              <a:t>.</a:t>
            </a:r>
          </a:p>
          <a:p>
            <a:pPr lvl="3" algn="just">
              <a:lnSpc>
                <a:spcPct val="90000"/>
              </a:lnSpc>
              <a:buFont typeface="Wingdings" pitchFamily="2" charset="2"/>
              <a:buNone/>
            </a:pPr>
            <a:r>
              <a:rPr lang="en-US" altLang="ko-KR" sz="2000">
                <a:latin typeface="Times New Roman" pitchFamily="18" charset="0"/>
                <a:ea typeface="신명조" charset="-127"/>
              </a:rPr>
              <a:t>		   </a:t>
            </a:r>
            <a:r>
              <a:rPr lang="en-US" altLang="ko-KR" sz="2000" b="1" i="1">
                <a:latin typeface="Times New Roman" pitchFamily="18" charset="0"/>
                <a:ea typeface="신명조" charset="-127"/>
              </a:rPr>
              <a:t>example</a:t>
            </a:r>
            <a:r>
              <a:rPr lang="en-US" altLang="ko-KR" sz="2000">
                <a:latin typeface="Times New Roman" pitchFamily="18" charset="0"/>
                <a:ea typeface="신명조" charset="-127"/>
              </a:rPr>
              <a:t> : function Absolute(Number)</a:t>
            </a:r>
          </a:p>
          <a:p>
            <a:pPr lvl="3" algn="just">
              <a:lnSpc>
                <a:spcPct val="90000"/>
              </a:lnSpc>
              <a:buFont typeface="Wingdings" pitchFamily="2" charset="2"/>
              <a:buNone/>
            </a:pPr>
            <a:r>
              <a:rPr lang="en-US" altLang="ko-KR" sz="2000">
                <a:latin typeface="Times New Roman" pitchFamily="18" charset="0"/>
                <a:ea typeface="신명조" charset="-127"/>
              </a:rPr>
              <a:t>				...</a:t>
            </a:r>
          </a:p>
          <a:p>
            <a:pPr lvl="3" algn="just">
              <a:lnSpc>
                <a:spcPct val="90000"/>
              </a:lnSpc>
              <a:buFont typeface="Wingdings" pitchFamily="2" charset="2"/>
              <a:buNone/>
            </a:pPr>
            <a:r>
              <a:rPr lang="en-US" altLang="ko-KR" sz="2000">
                <a:latin typeface="Times New Roman" pitchFamily="18" charset="0"/>
                <a:ea typeface="신명조" charset="-127"/>
              </a:rPr>
              <a:t>				return with Number</a:t>
            </a:r>
          </a:p>
          <a:p>
            <a:pPr lvl="3" algn="just">
              <a:lnSpc>
                <a:spcPct val="90000"/>
              </a:lnSpc>
              <a:buFont typeface="Wingdings" pitchFamily="2" charset="2"/>
              <a:buNone/>
            </a:pPr>
            <a:r>
              <a:rPr lang="en-US" altLang="ko-KR" sz="2000">
                <a:latin typeface="Times New Roman" pitchFamily="18" charset="0"/>
                <a:ea typeface="신명조" charset="-127"/>
              </a:rPr>
              <a:t>			      end</a:t>
            </a: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ko-KR" b="1">
                <a:latin typeface="╜┼╕φ┴╢" charset="0"/>
              </a:rPr>
              <a:t>1. Introduction</a:t>
            </a:r>
          </a:p>
        </p:txBody>
      </p:sp>
      <p:sp>
        <p:nvSpPr>
          <p:cNvPr id="400387" name="Rectangle 3" descr="Rectangle: Click to edit Master text styles&#10;Second level&#10;Third level&#10;Fourth level&#10;Fifth level"/>
          <p:cNvSpPr>
            <a:spLocks noGrp="1" noChangeArrowheads="1"/>
          </p:cNvSpPr>
          <p:nvPr>
            <p:ph type="body" idx="1"/>
          </p:nvPr>
        </p:nvSpPr>
        <p:spPr/>
        <p:txBody>
          <a:bodyPr/>
          <a:lstStyle/>
          <a:p>
            <a:pPr algn="just">
              <a:buFont typeface="Wingdings" pitchFamily="2" charset="2"/>
              <a:buNone/>
            </a:pPr>
            <a:r>
              <a:rPr lang="en-US" altLang="ko-KR" sz="2000" b="1">
                <a:latin typeface="Times New Roman" pitchFamily="18" charset="0"/>
                <a:ea typeface="신명조" charset="-127"/>
              </a:rPr>
              <a:t>1.11 Library Functions</a:t>
            </a:r>
          </a:p>
          <a:p>
            <a:pPr algn="just">
              <a:buFont typeface="Wingdings" pitchFamily="2" charset="2"/>
              <a:buNone/>
            </a:pPr>
            <a:r>
              <a:rPr lang="en-US" altLang="ko-KR" sz="2000">
                <a:latin typeface="Times New Roman" pitchFamily="18" charset="0"/>
                <a:ea typeface="신명조" charset="-127"/>
              </a:rPr>
              <a:t>     ○○○.f</a:t>
            </a:r>
            <a:r>
              <a:rPr lang="ko-KR" altLang="en-US" sz="2000">
                <a:latin typeface="Times New Roman" pitchFamily="18" charset="0"/>
                <a:ea typeface="신명조" charset="-127"/>
              </a:rPr>
              <a:t>로 이루어져 있다</a:t>
            </a:r>
            <a:r>
              <a:rPr lang="en-US" altLang="ko-KR" sz="2000">
                <a:latin typeface="Times New Roman" pitchFamily="18" charset="0"/>
                <a:ea typeface="신명조" charset="-127"/>
              </a:rPr>
              <a:t>. </a:t>
            </a:r>
            <a:r>
              <a:rPr lang="ko-KR" altLang="en-US" sz="2000">
                <a:latin typeface="Times New Roman" pitchFamily="18" charset="0"/>
                <a:ea typeface="신명조" charset="-127"/>
              </a:rPr>
              <a:t>예를 들면 </a:t>
            </a:r>
            <a:r>
              <a:rPr lang="en-US" altLang="ko-KR" sz="2000">
                <a:latin typeface="Times New Roman" pitchFamily="18" charset="0"/>
                <a:ea typeface="신명조" charset="-127"/>
              </a:rPr>
              <a:t>abs.f</a:t>
            </a:r>
            <a:r>
              <a:rPr lang="ko-KR" altLang="en-US" sz="2000">
                <a:latin typeface="Times New Roman" pitchFamily="18" charset="0"/>
                <a:ea typeface="신명조" charset="-127"/>
              </a:rPr>
              <a:t>는 주어진 </a:t>
            </a:r>
            <a:r>
              <a:rPr lang="en-US" altLang="ko-KR" sz="2000">
                <a:latin typeface="Times New Roman" pitchFamily="18" charset="0"/>
                <a:ea typeface="신명조" charset="-127"/>
              </a:rPr>
              <a:t>argument</a:t>
            </a:r>
            <a:r>
              <a:rPr lang="ko-KR" altLang="en-US" sz="2000">
                <a:latin typeface="Times New Roman" pitchFamily="18" charset="0"/>
                <a:ea typeface="신명조" charset="-127"/>
              </a:rPr>
              <a:t>의 절대값을 </a:t>
            </a:r>
            <a:r>
              <a:rPr lang="en-US" altLang="ko-KR" sz="2000">
                <a:latin typeface="Times New Roman" pitchFamily="18" charset="0"/>
                <a:ea typeface="신명조" charset="-127"/>
              </a:rPr>
              <a:t>return</a:t>
            </a:r>
            <a:r>
              <a:rPr lang="ko-KR" altLang="en-US" sz="2000">
                <a:latin typeface="Times New Roman" pitchFamily="18" charset="0"/>
                <a:ea typeface="신명조" charset="-127"/>
              </a:rPr>
              <a:t>한다</a:t>
            </a:r>
            <a:r>
              <a:rPr lang="en-US" altLang="ko-KR" sz="2000">
                <a:latin typeface="Times New Roman" pitchFamily="18" charset="0"/>
                <a:ea typeface="신명조" charset="-127"/>
              </a:rPr>
              <a:t>.</a:t>
            </a:r>
          </a:p>
          <a:p>
            <a:pPr algn="just">
              <a:buFont typeface="Wingdings" pitchFamily="2" charset="2"/>
              <a:buNone/>
            </a:pPr>
            <a:r>
              <a:rPr lang="en-US" altLang="ko-KR" sz="2000" b="1">
                <a:latin typeface="Times New Roman" pitchFamily="18" charset="0"/>
                <a:ea typeface="신명조" charset="-127"/>
              </a:rPr>
              <a:t>1.12 Text Mode Variables</a:t>
            </a:r>
          </a:p>
          <a:p>
            <a:pPr algn="just">
              <a:buFont typeface="Wingdings" pitchFamily="2" charset="2"/>
              <a:buNone/>
            </a:pPr>
            <a:r>
              <a:rPr lang="en-US" altLang="ko-KR" sz="2000">
                <a:latin typeface="Times New Roman" pitchFamily="18" charset="0"/>
                <a:ea typeface="신명조" charset="-127"/>
              </a:rPr>
              <a:t>     </a:t>
            </a:r>
            <a:r>
              <a:rPr lang="ko-KR" altLang="en-US" sz="2000">
                <a:latin typeface="Times New Roman" pitchFamily="18" charset="0"/>
                <a:ea typeface="신명조" charset="-127"/>
              </a:rPr>
              <a:t>텍스트를 표현하는 변수 모드이다</a:t>
            </a:r>
            <a:r>
              <a:rPr lang="en-US" altLang="ko-KR" sz="2000">
                <a:latin typeface="Times New Roman" pitchFamily="18" charset="0"/>
                <a:ea typeface="신명조" charset="-127"/>
              </a:rPr>
              <a:t>. real / integer</a:t>
            </a:r>
            <a:r>
              <a:rPr lang="ko-KR" altLang="en-US" sz="2000">
                <a:latin typeface="Times New Roman" pitchFamily="18" charset="0"/>
                <a:ea typeface="신명조" charset="-127"/>
              </a:rPr>
              <a:t>처럼 선언한다</a:t>
            </a:r>
            <a:r>
              <a:rPr lang="en-US" altLang="ko-KR" sz="2000">
                <a:latin typeface="Times New Roman" pitchFamily="18" charset="0"/>
                <a:ea typeface="신명조" charset="-127"/>
              </a:rPr>
              <a:t>.</a:t>
            </a:r>
          </a:p>
          <a:p>
            <a:pPr algn="just">
              <a:buFont typeface="Wingdings" pitchFamily="2" charset="2"/>
              <a:buNone/>
            </a:pPr>
            <a:r>
              <a:rPr lang="en-US" altLang="ko-KR" sz="2000" b="1">
                <a:latin typeface="Times New Roman" pitchFamily="18" charset="0"/>
                <a:ea typeface="신명조" charset="-127"/>
              </a:rPr>
              <a:t>1.13 Alpha Variables</a:t>
            </a:r>
          </a:p>
          <a:p>
            <a:pPr algn="just">
              <a:buFont typeface="Wingdings" pitchFamily="2" charset="2"/>
              <a:buNone/>
            </a:pPr>
            <a:r>
              <a:rPr lang="en-US" altLang="ko-KR" sz="2000">
                <a:latin typeface="Times New Roman" pitchFamily="18" charset="0"/>
                <a:ea typeface="신명조" charset="-127"/>
              </a:rPr>
              <a:t>     </a:t>
            </a:r>
            <a:r>
              <a:rPr lang="ko-KR" altLang="en-US" sz="2000">
                <a:latin typeface="Times New Roman" pitchFamily="18" charset="0"/>
                <a:ea typeface="신명조" charset="-127"/>
              </a:rPr>
              <a:t>문자 하나를 변수로 선언할 때 사용되는 모드</a:t>
            </a:r>
            <a:r>
              <a:rPr lang="en-US" altLang="ko-KR" sz="2000">
                <a:latin typeface="Times New Roman" pitchFamily="18" charset="0"/>
                <a:ea typeface="신명조" charset="-127"/>
              </a:rPr>
              <a:t>.</a:t>
            </a:r>
          </a:p>
          <a:p>
            <a:pPr algn="just">
              <a:buFont typeface="Wingdings" pitchFamily="2" charset="2"/>
              <a:buNone/>
            </a:pPr>
            <a:r>
              <a:rPr lang="en-US" altLang="ko-KR" sz="2000" b="1">
                <a:latin typeface="Times New Roman" pitchFamily="18" charset="0"/>
                <a:ea typeface="신명조" charset="-127"/>
              </a:rPr>
              <a:t>1.14 Adding Performance Measurement</a:t>
            </a:r>
          </a:p>
          <a:p>
            <a:pPr lvl="1" algn="just"/>
            <a:r>
              <a:rPr lang="en-US" altLang="ko-KR" sz="1800">
                <a:latin typeface="Times New Roman" pitchFamily="18" charset="0"/>
                <a:ea typeface="신명조" charset="-127"/>
              </a:rPr>
              <a:t>  U.resource   : </a:t>
            </a:r>
            <a:r>
              <a:rPr lang="ko-KR" altLang="en-US" sz="1800">
                <a:latin typeface="Times New Roman" pitchFamily="18" charset="0"/>
                <a:ea typeface="신명조" charset="-127"/>
              </a:rPr>
              <a:t>현재 이용 가능한 자원의 수</a:t>
            </a:r>
          </a:p>
          <a:p>
            <a:pPr lvl="1" algn="just"/>
            <a:r>
              <a:rPr lang="ko-KR" altLang="en-US" sz="1800">
                <a:latin typeface="Times New Roman" pitchFamily="18" charset="0"/>
                <a:ea typeface="신명조" charset="-127"/>
              </a:rPr>
              <a:t>  </a:t>
            </a:r>
            <a:r>
              <a:rPr lang="en-US" altLang="ko-KR" sz="1800">
                <a:latin typeface="Times New Roman" pitchFamily="18" charset="0"/>
                <a:ea typeface="신명조" charset="-127"/>
              </a:rPr>
              <a:t>N.Q.resource : </a:t>
            </a:r>
            <a:r>
              <a:rPr lang="ko-KR" altLang="en-US" sz="1800">
                <a:latin typeface="Times New Roman" pitchFamily="18" charset="0"/>
                <a:ea typeface="신명조" charset="-127"/>
              </a:rPr>
              <a:t>큐에 있는 자원의 수</a:t>
            </a:r>
          </a:p>
          <a:p>
            <a:pPr lvl="1" algn="just"/>
            <a:r>
              <a:rPr lang="ko-KR" altLang="en-US" sz="1800">
                <a:latin typeface="Times New Roman" pitchFamily="18" charset="0"/>
                <a:ea typeface="신명조" charset="-127"/>
              </a:rPr>
              <a:t>  </a:t>
            </a:r>
            <a:r>
              <a:rPr lang="en-US" altLang="ko-KR" sz="1800">
                <a:latin typeface="Times New Roman" pitchFamily="18" charset="0"/>
                <a:ea typeface="신명조" charset="-127"/>
              </a:rPr>
              <a:t>N.X.resource : </a:t>
            </a:r>
            <a:r>
              <a:rPr lang="ko-KR" altLang="en-US" sz="1800">
                <a:latin typeface="Times New Roman" pitchFamily="18" charset="0"/>
                <a:ea typeface="신명조" charset="-127"/>
              </a:rPr>
              <a:t>현재 실행되고 있는 자원의 수</a:t>
            </a:r>
          </a:p>
          <a:p>
            <a:pPr algn="just">
              <a:buFont typeface="Wingdings" pitchFamily="2" charset="2"/>
              <a:buNone/>
            </a:pPr>
            <a:endParaRPr lang="ko-KR" altLang="en-US" sz="2000">
              <a:latin typeface="Times New Roman" pitchFamily="18" charset="0"/>
              <a:ea typeface="신명조" charset="-127"/>
            </a:endParaRP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ChangeArrowheads="1"/>
          </p:cNvSpPr>
          <p:nvPr>
            <p:ph type="title"/>
          </p:nvPr>
        </p:nvSpPr>
        <p:spPr/>
        <p:txBody>
          <a:bodyPr/>
          <a:lstStyle/>
          <a:p>
            <a:r>
              <a:rPr lang="en-US" altLang="ko-KR" b="1">
                <a:latin typeface="╜┼╕φ┴╢" charset="0"/>
                <a:ea typeface="신명조" charset="-127"/>
              </a:rPr>
              <a:t>2. Elementary modeling concept</a:t>
            </a:r>
          </a:p>
        </p:txBody>
      </p:sp>
      <p:sp>
        <p:nvSpPr>
          <p:cNvPr id="401411" name="Rectangle 3" descr="Rectangle: Click to edit Master text styles&#10;Second level&#10;Third level&#10;Fourth level&#10;Fifth level"/>
          <p:cNvSpPr>
            <a:spLocks noGrp="1" noChangeArrowheads="1"/>
          </p:cNvSpPr>
          <p:nvPr>
            <p:ph type="body" idx="1"/>
          </p:nvPr>
        </p:nvSpPr>
        <p:spPr/>
        <p:txBody>
          <a:bodyPr/>
          <a:lstStyle/>
          <a:p>
            <a:pPr algn="just">
              <a:buFont typeface="Wingdings" pitchFamily="2" charset="2"/>
              <a:buNone/>
            </a:pPr>
            <a:r>
              <a:rPr lang="ko-KR" altLang="en-US" b="1">
                <a:latin typeface="╜┼╕φ┴╢" charset="0"/>
                <a:ea typeface="신명조" charset="-127"/>
              </a:rPr>
              <a:t> </a:t>
            </a:r>
            <a:r>
              <a:rPr lang="en-US" altLang="ko-KR" b="1">
                <a:latin typeface="Times New Roman" pitchFamily="18" charset="0"/>
                <a:ea typeface="신명조" charset="-127"/>
              </a:rPr>
              <a:t>Model Structure</a:t>
            </a:r>
          </a:p>
          <a:p>
            <a:pPr algn="just">
              <a:buFont typeface="Wingdings" pitchFamily="2" charset="2"/>
              <a:buNone/>
            </a:pPr>
            <a:r>
              <a:rPr lang="en-US" altLang="ko-KR">
                <a:latin typeface="Times New Roman" pitchFamily="18" charset="0"/>
                <a:ea typeface="신명조" charset="-127"/>
              </a:rPr>
              <a:t>   </a:t>
            </a:r>
            <a:r>
              <a:rPr lang="ko-KR" altLang="en-US" sz="2000">
                <a:latin typeface="Times New Roman" pitchFamily="18" charset="0"/>
                <a:ea typeface="신명조" charset="-127"/>
              </a:rPr>
              <a:t>시뮬레이션을 하는 모델은 다음의 구성요소를 가져야 한다</a:t>
            </a:r>
            <a:r>
              <a:rPr lang="en-US" altLang="ko-KR" sz="2000">
                <a:latin typeface="Times New Roman" pitchFamily="18" charset="0"/>
                <a:ea typeface="신명조" charset="-127"/>
              </a:rPr>
              <a:t>.</a:t>
            </a:r>
          </a:p>
          <a:p>
            <a:pPr algn="just">
              <a:buFont typeface="Wingdings" pitchFamily="2" charset="2"/>
              <a:buNone/>
            </a:pPr>
            <a:r>
              <a:rPr lang="en-US" altLang="ko-KR" sz="2000">
                <a:latin typeface="Times New Roman" pitchFamily="18" charset="0"/>
                <a:ea typeface="신명조" charset="-127"/>
              </a:rPr>
              <a:t>	1) </a:t>
            </a:r>
            <a:r>
              <a:rPr lang="ko-KR" altLang="en-US" sz="2000">
                <a:latin typeface="Times New Roman" pitchFamily="18" charset="0"/>
                <a:ea typeface="신명조" charset="-127"/>
              </a:rPr>
              <a:t>새로운 객체의 도착을 표현하는 메카니즘</a:t>
            </a:r>
          </a:p>
          <a:p>
            <a:pPr algn="just">
              <a:buFont typeface="Wingdings" pitchFamily="2" charset="2"/>
              <a:buNone/>
            </a:pPr>
            <a:r>
              <a:rPr lang="ko-KR" altLang="en-US" sz="2000">
                <a:latin typeface="Times New Roman" pitchFamily="18" charset="0"/>
                <a:ea typeface="신명조" charset="-127"/>
              </a:rPr>
              <a:t>	</a:t>
            </a:r>
            <a:r>
              <a:rPr lang="en-US" altLang="ko-KR" sz="2000">
                <a:latin typeface="Times New Roman" pitchFamily="18" charset="0"/>
                <a:ea typeface="신명조" charset="-127"/>
              </a:rPr>
              <a:t>2) </a:t>
            </a:r>
            <a:r>
              <a:rPr lang="ko-KR" altLang="en-US" sz="2000">
                <a:latin typeface="Times New Roman" pitchFamily="18" charset="0"/>
                <a:ea typeface="신명조" charset="-127"/>
              </a:rPr>
              <a:t>모델된 시스템 안에서 그 객체에서 일어나는 일의 표현</a:t>
            </a:r>
          </a:p>
          <a:p>
            <a:pPr algn="just">
              <a:buFont typeface="Wingdings" pitchFamily="2" charset="2"/>
              <a:buNone/>
            </a:pPr>
            <a:r>
              <a:rPr lang="ko-KR" altLang="en-US" sz="2000">
                <a:latin typeface="Times New Roman" pitchFamily="18" charset="0"/>
                <a:ea typeface="신명조" charset="-127"/>
              </a:rPr>
              <a:t>	</a:t>
            </a:r>
            <a:r>
              <a:rPr lang="en-US" altLang="ko-KR" sz="2000">
                <a:latin typeface="Times New Roman" pitchFamily="18" charset="0"/>
                <a:ea typeface="신명조" charset="-127"/>
              </a:rPr>
              <a:t>3) </a:t>
            </a:r>
            <a:r>
              <a:rPr lang="ko-KR" altLang="en-US" sz="2000">
                <a:latin typeface="Times New Roman" pitchFamily="18" charset="0"/>
                <a:ea typeface="신명조" charset="-127"/>
              </a:rPr>
              <a:t>시뮬레이션을 종료시키는 메카니즘</a:t>
            </a:r>
          </a:p>
          <a:p>
            <a:pPr algn="just">
              <a:buFont typeface="Wingdings" pitchFamily="2" charset="2"/>
              <a:buNone/>
            </a:pPr>
            <a:endParaRPr lang="ko-KR" altLang="en-US">
              <a:latin typeface="Times New Roman" pitchFamily="18" charset="0"/>
              <a:ea typeface="신명조" charset="-127"/>
            </a:endParaRPr>
          </a:p>
          <a:p>
            <a:pPr algn="just">
              <a:buFont typeface="Wingdings" pitchFamily="2" charset="2"/>
              <a:buNone/>
            </a:pPr>
            <a:r>
              <a:rPr lang="ko-KR" altLang="en-US" b="1">
                <a:latin typeface="Times New Roman" pitchFamily="18" charset="0"/>
                <a:ea typeface="신명조" charset="-127"/>
              </a:rPr>
              <a:t>  </a:t>
            </a:r>
            <a:r>
              <a:rPr lang="en-US" altLang="ko-KR" b="1">
                <a:latin typeface="Times New Roman" pitchFamily="18" charset="0"/>
                <a:ea typeface="신명조" charset="-127"/>
              </a:rPr>
              <a:t>Process Concept</a:t>
            </a:r>
          </a:p>
          <a:p>
            <a:pPr algn="just">
              <a:buFont typeface="Wingdings" pitchFamily="2" charset="2"/>
              <a:buNone/>
            </a:pPr>
            <a:r>
              <a:rPr lang="en-US" altLang="ko-KR">
                <a:latin typeface="Times New Roman" pitchFamily="18" charset="0"/>
                <a:ea typeface="신명조" charset="-127"/>
              </a:rPr>
              <a:t>    </a:t>
            </a:r>
            <a:r>
              <a:rPr lang="ko-KR" altLang="en-US" sz="2000">
                <a:latin typeface="Times New Roman" pitchFamily="18" charset="0"/>
                <a:ea typeface="신명조" charset="-127"/>
              </a:rPr>
              <a:t>프로세스는 모델 안에서 시뮬레이션이 수행되는 시간동안 능동적으로 행동하는 개체이다</a:t>
            </a: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ChangeArrowheads="1"/>
          </p:cNvSpPr>
          <p:nvPr>
            <p:ph type="title"/>
          </p:nvPr>
        </p:nvSpPr>
        <p:spPr/>
        <p:txBody>
          <a:bodyPr/>
          <a:lstStyle/>
          <a:p>
            <a:r>
              <a:rPr lang="en-US" altLang="ko-KR" b="1">
                <a:latin typeface="╜┼╕φ┴╢" charset="0"/>
                <a:ea typeface="신명조" charset="-127"/>
              </a:rPr>
              <a:t>2. Elementary modeling concept</a:t>
            </a:r>
          </a:p>
        </p:txBody>
      </p:sp>
      <p:sp>
        <p:nvSpPr>
          <p:cNvPr id="402435" name="Rectangle 3" descr="Rectangle: Click to edit Master text styles&#10;Second level&#10;Third level&#10;Fourth level&#10;Fifth level"/>
          <p:cNvSpPr>
            <a:spLocks noGrp="1" noChangeArrowheads="1"/>
          </p:cNvSpPr>
          <p:nvPr>
            <p:ph type="body" idx="1"/>
          </p:nvPr>
        </p:nvSpPr>
        <p:spPr/>
        <p:txBody>
          <a:bodyPr/>
          <a:lstStyle/>
          <a:p>
            <a:pPr algn="just">
              <a:lnSpc>
                <a:spcPct val="90000"/>
              </a:lnSpc>
              <a:buFont typeface="Wingdings" pitchFamily="2" charset="2"/>
              <a:buNone/>
            </a:pPr>
            <a:r>
              <a:rPr lang="ko-KR" altLang="en-US" sz="2000" b="1">
                <a:latin typeface="╜┼╕φ┴╢" charset="0"/>
                <a:ea typeface="신명조" charset="-127"/>
              </a:rPr>
              <a:t> </a:t>
            </a:r>
            <a:r>
              <a:rPr lang="en-US" altLang="ko-KR" sz="2000" b="1">
                <a:latin typeface="Times New Roman" pitchFamily="18" charset="0"/>
                <a:ea typeface="신명조" charset="-127"/>
              </a:rPr>
              <a:t>Resource Concept</a:t>
            </a:r>
          </a:p>
          <a:p>
            <a:pPr lvl="1" algn="just">
              <a:lnSpc>
                <a:spcPct val="90000"/>
              </a:lnSpc>
            </a:pPr>
            <a:r>
              <a:rPr lang="ko-KR" altLang="en-US" sz="1800">
                <a:latin typeface="Times New Roman" pitchFamily="18" charset="0"/>
                <a:ea typeface="신명조" charset="-127"/>
              </a:rPr>
              <a:t>자원</a:t>
            </a:r>
            <a:r>
              <a:rPr lang="en-US" altLang="ko-KR" sz="1800">
                <a:latin typeface="Times New Roman" pitchFamily="18" charset="0"/>
                <a:ea typeface="신명조" charset="-127"/>
              </a:rPr>
              <a:t>(resource)</a:t>
            </a:r>
            <a:r>
              <a:rPr lang="ko-KR" altLang="en-US" sz="1800">
                <a:latin typeface="Times New Roman" pitchFamily="18" charset="0"/>
                <a:ea typeface="신명조" charset="-127"/>
              </a:rPr>
              <a:t>은 모델 안에서 프로세스가 요구하는 일을 행하는 수동적인 개체이다</a:t>
            </a:r>
            <a:r>
              <a:rPr lang="en-US" altLang="ko-KR" sz="1800">
                <a:latin typeface="Times New Roman" pitchFamily="18" charset="0"/>
                <a:ea typeface="신명조" charset="-127"/>
              </a:rPr>
              <a:t>.</a:t>
            </a:r>
          </a:p>
          <a:p>
            <a:pPr lvl="4" algn="just">
              <a:lnSpc>
                <a:spcPct val="90000"/>
              </a:lnSpc>
              <a:buFont typeface="Wingdings" pitchFamily="2" charset="2"/>
              <a:buNone/>
            </a:pPr>
            <a:endParaRPr lang="en-US" altLang="ko-KR" sz="1200">
              <a:latin typeface="Times New Roman" pitchFamily="18" charset="0"/>
              <a:ea typeface="신명조" charset="-127"/>
            </a:endParaRPr>
          </a:p>
          <a:p>
            <a:pPr algn="just">
              <a:lnSpc>
                <a:spcPct val="90000"/>
              </a:lnSpc>
              <a:buFont typeface="Wingdings" pitchFamily="2" charset="2"/>
              <a:buNone/>
            </a:pPr>
            <a:r>
              <a:rPr lang="en-US" altLang="ko-KR" sz="2000" b="1">
                <a:latin typeface="Times New Roman" pitchFamily="18" charset="0"/>
                <a:ea typeface="신명조" charset="-127"/>
              </a:rPr>
              <a:t>  Program Structure</a:t>
            </a:r>
          </a:p>
          <a:p>
            <a:pPr algn="just">
              <a:lnSpc>
                <a:spcPct val="90000"/>
              </a:lnSpc>
              <a:buFont typeface="Wingdings" pitchFamily="2" charset="2"/>
              <a:buNone/>
            </a:pPr>
            <a:r>
              <a:rPr lang="en-US" altLang="ko-KR" sz="2000">
                <a:latin typeface="Times New Roman" pitchFamily="18" charset="0"/>
                <a:ea typeface="신명조" charset="-127"/>
              </a:rPr>
              <a:t>	1) Preamble : C</a:t>
            </a:r>
            <a:r>
              <a:rPr lang="ko-KR" altLang="en-US" sz="2000">
                <a:latin typeface="Times New Roman" pitchFamily="18" charset="0"/>
                <a:ea typeface="신명조" charset="-127"/>
              </a:rPr>
              <a:t>의 </a:t>
            </a:r>
            <a:r>
              <a:rPr lang="en-US" altLang="ko-KR" sz="2000">
                <a:latin typeface="Times New Roman" pitchFamily="18" charset="0"/>
                <a:ea typeface="신명조" charset="-127"/>
              </a:rPr>
              <a:t>Header File</a:t>
            </a:r>
            <a:r>
              <a:rPr lang="ko-KR" altLang="en-US" sz="2000">
                <a:latin typeface="Times New Roman" pitchFamily="18" charset="0"/>
                <a:ea typeface="신명조" charset="-127"/>
              </a:rPr>
              <a:t>과 유사하다</a:t>
            </a:r>
            <a:r>
              <a:rPr lang="en-US" altLang="ko-KR" sz="2000">
                <a:latin typeface="Times New Roman" pitchFamily="18" charset="0"/>
                <a:ea typeface="신명조" charset="-127"/>
              </a:rPr>
              <a:t>.</a:t>
            </a:r>
          </a:p>
          <a:p>
            <a:pPr algn="just">
              <a:lnSpc>
                <a:spcPct val="90000"/>
              </a:lnSpc>
              <a:buFont typeface="Wingdings" pitchFamily="2" charset="2"/>
              <a:buNone/>
            </a:pPr>
            <a:r>
              <a:rPr lang="en-US" altLang="ko-KR" sz="2000">
                <a:latin typeface="Times New Roman" pitchFamily="18" charset="0"/>
                <a:ea typeface="신명조" charset="-127"/>
              </a:rPr>
              <a:t>	2) Main program : </a:t>
            </a:r>
            <a:r>
              <a:rPr lang="ko-KR" altLang="en-US" sz="2000">
                <a:latin typeface="Times New Roman" pitchFamily="18" charset="0"/>
                <a:ea typeface="신명조" charset="-127"/>
              </a:rPr>
              <a:t>시뮬레이션이 수행되도록 하는 절차를  밟는 부분이다</a:t>
            </a:r>
            <a:r>
              <a:rPr lang="en-US" altLang="ko-KR" sz="2000">
                <a:latin typeface="Times New Roman" pitchFamily="18" charset="0"/>
                <a:ea typeface="신명조" charset="-127"/>
              </a:rPr>
              <a:t>. </a:t>
            </a:r>
            <a:r>
              <a:rPr lang="ko-KR" altLang="en-US" sz="2000">
                <a:latin typeface="Times New Roman" pitchFamily="18" charset="0"/>
                <a:ea typeface="신명조" charset="-127"/>
              </a:rPr>
              <a:t>시스템의 컨트롤이 </a:t>
            </a:r>
            <a:r>
              <a:rPr lang="en-US" altLang="ko-KR" sz="2000">
                <a:latin typeface="Times New Roman" pitchFamily="18" charset="0"/>
                <a:ea typeface="신명조" charset="-127"/>
              </a:rPr>
              <a:t>Timing Routine</a:t>
            </a:r>
            <a:r>
              <a:rPr lang="ko-KR" altLang="en-US" sz="2000">
                <a:latin typeface="Times New Roman" pitchFamily="18" charset="0"/>
                <a:ea typeface="신명조" charset="-127"/>
              </a:rPr>
              <a:t>으로 넘어가는 동작으로 수행한다</a:t>
            </a:r>
            <a:r>
              <a:rPr lang="en-US" altLang="ko-KR" sz="2000">
                <a:latin typeface="Times New Roman" pitchFamily="18" charset="0"/>
                <a:ea typeface="신명조" charset="-127"/>
              </a:rPr>
              <a:t>.</a:t>
            </a:r>
          </a:p>
          <a:p>
            <a:pPr algn="just">
              <a:lnSpc>
                <a:spcPct val="90000"/>
              </a:lnSpc>
              <a:buFont typeface="Wingdings" pitchFamily="2" charset="2"/>
              <a:buNone/>
            </a:pPr>
            <a:r>
              <a:rPr lang="en-US" altLang="ko-KR" sz="2000">
                <a:latin typeface="Times New Roman" pitchFamily="18" charset="0"/>
                <a:ea typeface="신명조" charset="-127"/>
              </a:rPr>
              <a:t>	3) Process routine : preamble</a:t>
            </a:r>
            <a:r>
              <a:rPr lang="ko-KR" altLang="en-US" sz="2000">
                <a:latin typeface="Times New Roman" pitchFamily="18" charset="0"/>
                <a:ea typeface="신명조" charset="-127"/>
              </a:rPr>
              <a:t>에서 선언된 </a:t>
            </a:r>
            <a:r>
              <a:rPr lang="en-US" altLang="ko-KR" sz="2000">
                <a:latin typeface="Times New Roman" pitchFamily="18" charset="0"/>
                <a:ea typeface="신명조" charset="-127"/>
              </a:rPr>
              <a:t>process</a:t>
            </a:r>
            <a:r>
              <a:rPr lang="ko-KR" altLang="en-US" sz="2000">
                <a:latin typeface="Times New Roman" pitchFamily="18" charset="0"/>
                <a:ea typeface="신명조" charset="-127"/>
              </a:rPr>
              <a:t>의 동작을 표현하는 </a:t>
            </a:r>
            <a:r>
              <a:rPr lang="en-US" altLang="ko-KR" sz="2000">
                <a:latin typeface="Times New Roman" pitchFamily="18" charset="0"/>
                <a:ea typeface="신명조" charset="-127"/>
              </a:rPr>
              <a:t>routine</a:t>
            </a:r>
          </a:p>
          <a:p>
            <a:pPr lvl="4" algn="ctr">
              <a:lnSpc>
                <a:spcPct val="90000"/>
              </a:lnSpc>
              <a:buFont typeface="Wingdings" pitchFamily="2" charset="2"/>
              <a:buNone/>
            </a:pPr>
            <a:endParaRPr lang="en-US" altLang="ko-KR" sz="1200">
              <a:latin typeface="Times New Roman" pitchFamily="18" charset="0"/>
              <a:ea typeface="신명조" charset="-127"/>
            </a:endParaRPr>
          </a:p>
          <a:p>
            <a:pPr algn="just">
              <a:lnSpc>
                <a:spcPct val="90000"/>
              </a:lnSpc>
              <a:buFont typeface="Wingdings" pitchFamily="2" charset="2"/>
              <a:buNone/>
            </a:pPr>
            <a:r>
              <a:rPr lang="en-US" altLang="ko-KR" sz="2000" b="1">
                <a:latin typeface="Times New Roman" pitchFamily="18" charset="0"/>
                <a:ea typeface="신명조" charset="-127"/>
              </a:rPr>
              <a:t>  Timing routine</a:t>
            </a:r>
          </a:p>
          <a:p>
            <a:pPr lvl="1" algn="just">
              <a:lnSpc>
                <a:spcPct val="90000"/>
              </a:lnSpc>
            </a:pPr>
            <a:r>
              <a:rPr lang="en-US" altLang="ko-KR" sz="1800">
                <a:latin typeface="Times New Roman" pitchFamily="18" charset="0"/>
                <a:ea typeface="신명조" charset="-127"/>
              </a:rPr>
              <a:t>Discrete-event simulation</a:t>
            </a:r>
            <a:r>
              <a:rPr lang="ko-KR" altLang="en-US" sz="1800">
                <a:latin typeface="Times New Roman" pitchFamily="18" charset="0"/>
                <a:ea typeface="신명조" charset="-127"/>
              </a:rPr>
              <a:t>의 심장부로 모델 개발자에게 투명</a:t>
            </a: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p:cNvSpPr>
            <a:spLocks noGrp="1" noChangeArrowheads="1"/>
          </p:cNvSpPr>
          <p:nvPr>
            <p:ph type="title"/>
          </p:nvPr>
        </p:nvSpPr>
        <p:spPr/>
        <p:txBody>
          <a:bodyPr/>
          <a:lstStyle/>
          <a:p>
            <a:r>
              <a:rPr lang="ko-KR" altLang="en-US" b="1" i="1">
                <a:latin typeface="신명조" charset="-127"/>
                <a:ea typeface="신명조" charset="-127"/>
              </a:rPr>
              <a:t>예제</a:t>
            </a:r>
            <a:r>
              <a:rPr lang="en-US" altLang="ko-KR" b="1" i="1">
                <a:latin typeface="╜┼╕φ┴╢" charset="0"/>
                <a:ea typeface="신명조" charset="-127"/>
              </a:rPr>
              <a:t>: A Simple Gas Station Model</a:t>
            </a:r>
          </a:p>
        </p:txBody>
      </p:sp>
      <p:sp>
        <p:nvSpPr>
          <p:cNvPr id="403459" name="Rectangle 3" descr="Rectangle: Click to edit Master text styles&#10;Second level&#10;Third level&#10;Fourth level&#10;Fifth level"/>
          <p:cNvSpPr>
            <a:spLocks noGrp="1" noChangeArrowheads="1"/>
          </p:cNvSpPr>
          <p:nvPr>
            <p:ph type="body" idx="1"/>
          </p:nvPr>
        </p:nvSpPr>
        <p:spPr/>
        <p:txBody>
          <a:bodyPr/>
          <a:lstStyle/>
          <a:p>
            <a:pPr algn="just">
              <a:buFont typeface="Wingdings" pitchFamily="2" charset="2"/>
              <a:buNone/>
            </a:pPr>
            <a:r>
              <a:rPr lang="en-US" altLang="ko-KR" b="1"/>
              <a:t>[ Model </a:t>
            </a:r>
            <a:r>
              <a:rPr lang="ko-KR" altLang="en-US" b="1"/>
              <a:t>개요 </a:t>
            </a:r>
            <a:r>
              <a:rPr lang="en-US" altLang="ko-KR" b="1"/>
              <a:t>] </a:t>
            </a:r>
          </a:p>
          <a:p>
            <a:pPr algn="just"/>
            <a:endParaRPr lang="en-US" altLang="ko-KR" sz="2000"/>
          </a:p>
          <a:p>
            <a:pPr algn="just"/>
            <a:r>
              <a:rPr lang="ko-KR" altLang="en-US" sz="2000"/>
              <a:t>주유펌프가 </a:t>
            </a:r>
            <a:r>
              <a:rPr lang="en-US" altLang="ko-KR" sz="2000"/>
              <a:t>2</a:t>
            </a:r>
            <a:r>
              <a:rPr lang="ko-KR" altLang="en-US" sz="2000"/>
              <a:t>개인 주유소가 있다</a:t>
            </a:r>
            <a:r>
              <a:rPr lang="en-US" altLang="ko-KR" sz="2000"/>
              <a:t>. </a:t>
            </a:r>
            <a:r>
              <a:rPr lang="ko-KR" altLang="en-US" sz="2000"/>
              <a:t>이 주유소에는 고객이 </a:t>
            </a:r>
            <a:r>
              <a:rPr lang="en-US" altLang="ko-KR" sz="2000"/>
              <a:t>random</a:t>
            </a:r>
            <a:r>
              <a:rPr lang="ko-KR" altLang="en-US" sz="2000"/>
              <a:t>하게 찾아온다</a:t>
            </a:r>
            <a:r>
              <a:rPr lang="en-US" altLang="ko-KR" sz="2000"/>
              <a:t>. </a:t>
            </a:r>
            <a:r>
              <a:rPr lang="ko-KR" altLang="en-US" sz="2000"/>
              <a:t>고객이 주유소에 도착하는 경우 먼저 서비스를 기다리고</a:t>
            </a:r>
            <a:r>
              <a:rPr lang="en-US" altLang="ko-KR" sz="2000"/>
              <a:t>, </a:t>
            </a:r>
            <a:r>
              <a:rPr lang="ko-KR" altLang="en-US" sz="2000"/>
              <a:t>서비스를 받은 후 떠나게 된다</a:t>
            </a:r>
            <a:r>
              <a:rPr lang="en-US" altLang="ko-KR" sz="2000"/>
              <a:t>. </a:t>
            </a:r>
            <a:r>
              <a:rPr lang="ko-KR" altLang="en-US" sz="2000"/>
              <a:t>이러한 시스템으로부터 이 주유소에 주유펌프가 효율적으로 작동하는지를 검사하고 주유펌프를  추가할 것인가</a:t>
            </a:r>
            <a:r>
              <a:rPr lang="en-US" altLang="ko-KR" sz="2000"/>
              <a:t>, </a:t>
            </a:r>
            <a:r>
              <a:rPr lang="ko-KR" altLang="en-US" sz="2000"/>
              <a:t>제거할 것인가를 결정하려고 한다</a:t>
            </a:r>
            <a:r>
              <a:rPr lang="en-US" altLang="ko-KR" sz="2000"/>
              <a:t>. </a:t>
            </a:r>
          </a:p>
          <a:p>
            <a:pPr algn="just"/>
            <a:endParaRPr lang="en-US" altLang="ko-KR" sz="2000"/>
          </a:p>
          <a:p>
            <a:pPr algn="just"/>
            <a:r>
              <a:rPr lang="ko-KR" altLang="en-US" sz="2000"/>
              <a:t>실제로 효율성 검사를 하지 않고 주유펌프를 추가</a:t>
            </a:r>
            <a:r>
              <a:rPr lang="en-US" altLang="ko-KR" sz="2000"/>
              <a:t>/</a:t>
            </a:r>
            <a:r>
              <a:rPr lang="ko-KR" altLang="en-US" sz="2000"/>
              <a:t>제거하는 것은 비용 문제가 있기 때문에 우리는 이 결정을 위해 시뮬레이션을 한다</a:t>
            </a:r>
            <a:r>
              <a:rPr lang="en-US" altLang="ko-KR" sz="2000"/>
              <a: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AutoShape 2"/>
          <p:cNvSpPr>
            <a:spLocks noChangeArrowheads="1"/>
          </p:cNvSpPr>
          <p:nvPr/>
        </p:nvSpPr>
        <p:spPr bwMode="auto">
          <a:xfrm>
            <a:off x="3505200" y="4038600"/>
            <a:ext cx="1676400" cy="1219200"/>
          </a:xfrm>
          <a:prstGeom prst="flowChartDecision">
            <a:avLst/>
          </a:prstGeom>
          <a:solidFill>
            <a:schemeClr val="accent1"/>
          </a:solidFill>
          <a:ln w="9525">
            <a:solidFill>
              <a:schemeClr val="tx1"/>
            </a:solidFill>
            <a:miter lim="800000"/>
            <a:headEnd/>
            <a:tailEnd/>
          </a:ln>
          <a:effectLst/>
        </p:spPr>
        <p:txBody>
          <a:bodyPr wrap="none" anchor="ctr"/>
          <a:lstStyle/>
          <a:p>
            <a:endParaRPr lang="en-US"/>
          </a:p>
        </p:txBody>
      </p:sp>
      <p:sp>
        <p:nvSpPr>
          <p:cNvPr id="138243" name="Rectangle 3" descr="Rectangle: Click to edit Master text styles&#10;Second level&#10;Third level&#10;Fourth level&#10;Fifth level"/>
          <p:cNvSpPr>
            <a:spLocks noGrp="1" noChangeArrowheads="1"/>
          </p:cNvSpPr>
          <p:nvPr>
            <p:ph type="body" idx="1"/>
          </p:nvPr>
        </p:nvSpPr>
        <p:spPr/>
        <p:txBody>
          <a:bodyPr/>
          <a:lstStyle/>
          <a:p>
            <a:r>
              <a:rPr lang="en-US" altLang="ko-KR" sz="2000"/>
              <a:t>If a unit has just completed service, the simulation proceeds in the manner shown in the flow diagram of Figure 2.2. </a:t>
            </a:r>
          </a:p>
          <a:p>
            <a:pPr lvl="1"/>
            <a:r>
              <a:rPr lang="en-US" altLang="ko-KR" sz="1800"/>
              <a:t>Note that the server has only two possible states : it is either busy or idle.</a:t>
            </a:r>
          </a:p>
          <a:p>
            <a:endParaRPr lang="ko-KR" altLang="en-US" sz="2000"/>
          </a:p>
        </p:txBody>
      </p:sp>
      <p:sp>
        <p:nvSpPr>
          <p:cNvPr id="138244" name="Rectangle 4"/>
          <p:cNvSpPr>
            <a:spLocks noGrp="1" noChangeArrowheads="1"/>
          </p:cNvSpPr>
          <p:nvPr>
            <p:ph type="title"/>
          </p:nvPr>
        </p:nvSpPr>
        <p:spPr>
          <a:xfrm>
            <a:off x="609600" y="609600"/>
            <a:ext cx="6705600" cy="609600"/>
          </a:xfrm>
          <a:noFill/>
          <a:ln/>
        </p:spPr>
        <p:txBody>
          <a:bodyPr/>
          <a:lstStyle/>
          <a:p>
            <a:r>
              <a:rPr lang="en-US" altLang="ko-KR" sz="2400"/>
              <a:t>2.1 Simulation of Queueing Systems (5)</a:t>
            </a:r>
          </a:p>
        </p:txBody>
      </p:sp>
      <p:sp>
        <p:nvSpPr>
          <p:cNvPr id="138245" name="Text Box 5"/>
          <p:cNvSpPr txBox="1">
            <a:spLocks noChangeArrowheads="1"/>
          </p:cNvSpPr>
          <p:nvPr/>
        </p:nvSpPr>
        <p:spPr bwMode="auto">
          <a:xfrm>
            <a:off x="3505200" y="3200400"/>
            <a:ext cx="1600200" cy="590550"/>
          </a:xfrm>
          <a:prstGeom prst="rect">
            <a:avLst/>
          </a:prstGeom>
          <a:solidFill>
            <a:schemeClr val="accent1"/>
          </a:solidFill>
          <a:ln w="9525">
            <a:solidFill>
              <a:schemeClr val="tx1"/>
            </a:solidFill>
            <a:miter lim="800000"/>
            <a:headEnd/>
            <a:tailEnd/>
          </a:ln>
          <a:effectLst/>
        </p:spPr>
        <p:txBody>
          <a:bodyPr>
            <a:spAutoFit/>
          </a:bodyPr>
          <a:lstStyle/>
          <a:p>
            <a:pPr algn="ctr">
              <a:spcBef>
                <a:spcPct val="50000"/>
              </a:spcBef>
            </a:pPr>
            <a:r>
              <a:rPr lang="en-US" altLang="ko-KR" sz="1600"/>
              <a:t>Departure Event</a:t>
            </a:r>
          </a:p>
        </p:txBody>
      </p:sp>
      <p:sp>
        <p:nvSpPr>
          <p:cNvPr id="138246" name="Text Box 6"/>
          <p:cNvSpPr txBox="1">
            <a:spLocks noChangeArrowheads="1"/>
          </p:cNvSpPr>
          <p:nvPr/>
        </p:nvSpPr>
        <p:spPr bwMode="auto">
          <a:xfrm>
            <a:off x="5867400" y="4343400"/>
            <a:ext cx="2438400" cy="590550"/>
          </a:xfrm>
          <a:prstGeom prst="rect">
            <a:avLst/>
          </a:prstGeom>
          <a:solidFill>
            <a:schemeClr val="accent1"/>
          </a:solidFill>
          <a:ln w="9525">
            <a:solidFill>
              <a:schemeClr val="tx1"/>
            </a:solidFill>
            <a:miter lim="800000"/>
            <a:headEnd/>
            <a:tailEnd/>
          </a:ln>
          <a:effectLst/>
        </p:spPr>
        <p:txBody>
          <a:bodyPr>
            <a:spAutoFit/>
          </a:bodyPr>
          <a:lstStyle/>
          <a:p>
            <a:pPr algn="ctr">
              <a:spcBef>
                <a:spcPct val="50000"/>
              </a:spcBef>
            </a:pPr>
            <a:r>
              <a:rPr lang="en-US" altLang="ko-KR" sz="1600"/>
              <a:t>Remove the waiting unit from the queue</a:t>
            </a:r>
          </a:p>
        </p:txBody>
      </p:sp>
      <p:sp>
        <p:nvSpPr>
          <p:cNvPr id="138247" name="Text Box 7"/>
          <p:cNvSpPr txBox="1">
            <a:spLocks noChangeArrowheads="1"/>
          </p:cNvSpPr>
          <p:nvPr/>
        </p:nvSpPr>
        <p:spPr bwMode="auto">
          <a:xfrm>
            <a:off x="5867400" y="5181600"/>
            <a:ext cx="2362200" cy="346075"/>
          </a:xfrm>
          <a:prstGeom prst="rect">
            <a:avLst/>
          </a:prstGeom>
          <a:solidFill>
            <a:schemeClr val="accent1"/>
          </a:solidFill>
          <a:ln w="9525">
            <a:solidFill>
              <a:schemeClr val="tx1"/>
            </a:solidFill>
            <a:miter lim="800000"/>
            <a:headEnd/>
            <a:tailEnd/>
          </a:ln>
          <a:effectLst/>
        </p:spPr>
        <p:txBody>
          <a:bodyPr>
            <a:spAutoFit/>
          </a:bodyPr>
          <a:lstStyle/>
          <a:p>
            <a:pPr>
              <a:spcBef>
                <a:spcPct val="50000"/>
              </a:spcBef>
            </a:pPr>
            <a:r>
              <a:rPr lang="en-US" altLang="ko-KR" sz="1600"/>
              <a:t>Begin servicing the unit</a:t>
            </a:r>
          </a:p>
        </p:txBody>
      </p:sp>
      <p:sp>
        <p:nvSpPr>
          <p:cNvPr id="138248" name="Text Box 8"/>
          <p:cNvSpPr txBox="1">
            <a:spLocks noChangeArrowheads="1"/>
          </p:cNvSpPr>
          <p:nvPr/>
        </p:nvSpPr>
        <p:spPr bwMode="auto">
          <a:xfrm>
            <a:off x="1295400" y="4343400"/>
            <a:ext cx="1447800" cy="590550"/>
          </a:xfrm>
          <a:prstGeom prst="rect">
            <a:avLst/>
          </a:prstGeom>
          <a:solidFill>
            <a:schemeClr val="accent1"/>
          </a:solidFill>
          <a:ln w="9525">
            <a:solidFill>
              <a:schemeClr val="tx1"/>
            </a:solidFill>
            <a:miter lim="800000"/>
            <a:headEnd/>
            <a:tailEnd/>
          </a:ln>
          <a:effectLst/>
        </p:spPr>
        <p:txBody>
          <a:bodyPr>
            <a:spAutoFit/>
          </a:bodyPr>
          <a:lstStyle/>
          <a:p>
            <a:pPr algn="ctr">
              <a:spcBef>
                <a:spcPct val="50000"/>
              </a:spcBef>
            </a:pPr>
            <a:r>
              <a:rPr lang="en-US" altLang="ko-KR" sz="1600"/>
              <a:t>Begin server idle time</a:t>
            </a:r>
          </a:p>
        </p:txBody>
      </p:sp>
      <p:sp>
        <p:nvSpPr>
          <p:cNvPr id="138249" name="Text Box 9"/>
          <p:cNvSpPr txBox="1">
            <a:spLocks noChangeArrowheads="1"/>
          </p:cNvSpPr>
          <p:nvPr/>
        </p:nvSpPr>
        <p:spPr bwMode="auto">
          <a:xfrm>
            <a:off x="3733800" y="4343400"/>
            <a:ext cx="1295400" cy="581025"/>
          </a:xfrm>
          <a:prstGeom prst="rect">
            <a:avLst/>
          </a:prstGeom>
          <a:noFill/>
          <a:ln w="9525">
            <a:noFill/>
            <a:miter lim="800000"/>
            <a:headEnd/>
            <a:tailEnd/>
          </a:ln>
          <a:effectLst/>
        </p:spPr>
        <p:txBody>
          <a:bodyPr>
            <a:spAutoFit/>
          </a:bodyPr>
          <a:lstStyle/>
          <a:p>
            <a:pPr algn="ctr">
              <a:spcBef>
                <a:spcPct val="50000"/>
              </a:spcBef>
            </a:pPr>
            <a:r>
              <a:rPr lang="en-US" altLang="ko-KR" sz="1600"/>
              <a:t>Another unit waiting?</a:t>
            </a:r>
          </a:p>
        </p:txBody>
      </p:sp>
      <p:sp>
        <p:nvSpPr>
          <p:cNvPr id="138250" name="Line 10"/>
          <p:cNvSpPr>
            <a:spLocks noChangeShapeType="1"/>
          </p:cNvSpPr>
          <p:nvPr/>
        </p:nvSpPr>
        <p:spPr bwMode="auto">
          <a:xfrm>
            <a:off x="4343400" y="3810000"/>
            <a:ext cx="0" cy="228600"/>
          </a:xfrm>
          <a:prstGeom prst="line">
            <a:avLst/>
          </a:prstGeom>
          <a:noFill/>
          <a:ln w="9525">
            <a:solidFill>
              <a:schemeClr val="tx1"/>
            </a:solidFill>
            <a:round/>
            <a:headEnd/>
            <a:tailEnd type="triangle" w="med" len="med"/>
          </a:ln>
          <a:effectLst/>
        </p:spPr>
        <p:txBody>
          <a:bodyPr wrap="none"/>
          <a:lstStyle/>
          <a:p>
            <a:endParaRPr lang="en-US"/>
          </a:p>
        </p:txBody>
      </p:sp>
      <p:sp>
        <p:nvSpPr>
          <p:cNvPr id="138251" name="Line 11"/>
          <p:cNvSpPr>
            <a:spLocks noChangeShapeType="1"/>
          </p:cNvSpPr>
          <p:nvPr/>
        </p:nvSpPr>
        <p:spPr bwMode="auto">
          <a:xfrm flipH="1">
            <a:off x="2743200" y="4648200"/>
            <a:ext cx="762000" cy="0"/>
          </a:xfrm>
          <a:prstGeom prst="line">
            <a:avLst/>
          </a:prstGeom>
          <a:noFill/>
          <a:ln w="9525">
            <a:solidFill>
              <a:schemeClr val="tx1"/>
            </a:solidFill>
            <a:round/>
            <a:headEnd/>
            <a:tailEnd type="triangle" w="med" len="med"/>
          </a:ln>
          <a:effectLst/>
        </p:spPr>
        <p:txBody>
          <a:bodyPr wrap="none"/>
          <a:lstStyle/>
          <a:p>
            <a:endParaRPr lang="en-US"/>
          </a:p>
        </p:txBody>
      </p:sp>
      <p:sp>
        <p:nvSpPr>
          <p:cNvPr id="138252" name="Line 12"/>
          <p:cNvSpPr>
            <a:spLocks noChangeShapeType="1"/>
          </p:cNvSpPr>
          <p:nvPr/>
        </p:nvSpPr>
        <p:spPr bwMode="auto">
          <a:xfrm>
            <a:off x="5181600" y="4648200"/>
            <a:ext cx="685800" cy="0"/>
          </a:xfrm>
          <a:prstGeom prst="line">
            <a:avLst/>
          </a:prstGeom>
          <a:noFill/>
          <a:ln w="9525">
            <a:solidFill>
              <a:schemeClr val="tx1"/>
            </a:solidFill>
            <a:round/>
            <a:headEnd/>
            <a:tailEnd type="triangle" w="med" len="med"/>
          </a:ln>
          <a:effectLst/>
        </p:spPr>
        <p:txBody>
          <a:bodyPr wrap="none"/>
          <a:lstStyle/>
          <a:p>
            <a:endParaRPr lang="en-US"/>
          </a:p>
        </p:txBody>
      </p:sp>
      <p:sp>
        <p:nvSpPr>
          <p:cNvPr id="138253" name="Line 13"/>
          <p:cNvSpPr>
            <a:spLocks noChangeShapeType="1"/>
          </p:cNvSpPr>
          <p:nvPr/>
        </p:nvSpPr>
        <p:spPr bwMode="auto">
          <a:xfrm>
            <a:off x="7086600" y="4953000"/>
            <a:ext cx="0" cy="228600"/>
          </a:xfrm>
          <a:prstGeom prst="line">
            <a:avLst/>
          </a:prstGeom>
          <a:noFill/>
          <a:ln w="9525">
            <a:solidFill>
              <a:schemeClr val="tx1"/>
            </a:solidFill>
            <a:round/>
            <a:headEnd/>
            <a:tailEnd type="triangle" w="med" len="med"/>
          </a:ln>
          <a:effectLst/>
        </p:spPr>
        <p:txBody>
          <a:bodyPr wrap="none"/>
          <a:lstStyle/>
          <a:p>
            <a:endParaRPr lang="en-US"/>
          </a:p>
        </p:txBody>
      </p:sp>
      <p:sp>
        <p:nvSpPr>
          <p:cNvPr id="138254" name="Text Box 14"/>
          <p:cNvSpPr txBox="1">
            <a:spLocks noChangeArrowheads="1"/>
          </p:cNvSpPr>
          <p:nvPr/>
        </p:nvSpPr>
        <p:spPr bwMode="auto">
          <a:xfrm>
            <a:off x="5181600" y="4343400"/>
            <a:ext cx="533400" cy="304800"/>
          </a:xfrm>
          <a:prstGeom prst="rect">
            <a:avLst/>
          </a:prstGeom>
          <a:noFill/>
          <a:ln w="9525">
            <a:noFill/>
            <a:miter lim="800000"/>
            <a:headEnd/>
            <a:tailEnd/>
          </a:ln>
          <a:effectLst/>
        </p:spPr>
        <p:txBody>
          <a:bodyPr>
            <a:spAutoFit/>
          </a:bodyPr>
          <a:lstStyle/>
          <a:p>
            <a:pPr algn="ctr">
              <a:spcBef>
                <a:spcPct val="50000"/>
              </a:spcBef>
            </a:pPr>
            <a:r>
              <a:rPr lang="en-US" altLang="ko-KR" sz="1400"/>
              <a:t>Yes</a:t>
            </a:r>
          </a:p>
        </p:txBody>
      </p:sp>
      <p:sp>
        <p:nvSpPr>
          <p:cNvPr id="138255" name="Text Box 15"/>
          <p:cNvSpPr txBox="1">
            <a:spLocks noChangeArrowheads="1"/>
          </p:cNvSpPr>
          <p:nvPr/>
        </p:nvSpPr>
        <p:spPr bwMode="auto">
          <a:xfrm>
            <a:off x="2895600" y="4343400"/>
            <a:ext cx="533400" cy="304800"/>
          </a:xfrm>
          <a:prstGeom prst="rect">
            <a:avLst/>
          </a:prstGeom>
          <a:noFill/>
          <a:ln w="9525">
            <a:noFill/>
            <a:miter lim="800000"/>
            <a:headEnd/>
            <a:tailEnd/>
          </a:ln>
          <a:effectLst/>
        </p:spPr>
        <p:txBody>
          <a:bodyPr>
            <a:spAutoFit/>
          </a:bodyPr>
          <a:lstStyle/>
          <a:p>
            <a:pPr algn="ctr">
              <a:spcBef>
                <a:spcPct val="50000"/>
              </a:spcBef>
            </a:pPr>
            <a:r>
              <a:rPr lang="en-US" altLang="ko-KR" sz="1400"/>
              <a:t>No</a:t>
            </a:r>
          </a:p>
        </p:txBody>
      </p:sp>
      <p:sp>
        <p:nvSpPr>
          <p:cNvPr id="138256" name="Text Box 16"/>
          <p:cNvSpPr txBox="1">
            <a:spLocks noChangeArrowheads="1"/>
          </p:cNvSpPr>
          <p:nvPr/>
        </p:nvSpPr>
        <p:spPr bwMode="auto">
          <a:xfrm>
            <a:off x="2133600" y="5638800"/>
            <a:ext cx="4800600" cy="366713"/>
          </a:xfrm>
          <a:prstGeom prst="rect">
            <a:avLst/>
          </a:prstGeom>
          <a:noFill/>
          <a:ln w="9525">
            <a:noFill/>
            <a:miter lim="800000"/>
            <a:headEnd/>
            <a:tailEnd/>
          </a:ln>
          <a:effectLst/>
        </p:spPr>
        <p:txBody>
          <a:bodyPr>
            <a:spAutoFit/>
          </a:bodyPr>
          <a:lstStyle/>
          <a:p>
            <a:pPr>
              <a:spcBef>
                <a:spcPct val="50000"/>
              </a:spcBef>
            </a:pPr>
            <a:r>
              <a:rPr lang="en-US" altLang="ko-KR" sz="1800"/>
              <a:t>Fig. 2.2 Service-just-completed flow diagram</a:t>
            </a:r>
          </a:p>
        </p:txBody>
      </p:sp>
    </p:spTree>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p:cNvSpPr>
            <a:spLocks noGrp="1" noChangeArrowheads="1"/>
          </p:cNvSpPr>
          <p:nvPr>
            <p:ph type="title"/>
          </p:nvPr>
        </p:nvSpPr>
        <p:spPr/>
        <p:txBody>
          <a:bodyPr/>
          <a:lstStyle/>
          <a:p>
            <a:r>
              <a:rPr lang="ko-KR" altLang="en-US" b="1" i="1">
                <a:latin typeface="신명조" charset="-127"/>
                <a:ea typeface="신명조" charset="-127"/>
              </a:rPr>
              <a:t>예제</a:t>
            </a:r>
            <a:r>
              <a:rPr lang="en-US" altLang="ko-KR" b="1" i="1">
                <a:latin typeface="╜┼╕φ┴╢" charset="0"/>
                <a:ea typeface="신명조" charset="-127"/>
              </a:rPr>
              <a:t>: A Simple Gas Station Model</a:t>
            </a:r>
          </a:p>
        </p:txBody>
      </p:sp>
      <p:sp>
        <p:nvSpPr>
          <p:cNvPr id="404483" name="Rectangle 3" descr="Rectangle: Click to edit Master text styles&#10;Second level&#10;Third level&#10;Fourth level&#10;Fifth level"/>
          <p:cNvSpPr>
            <a:spLocks noGrp="1" noChangeArrowheads="1"/>
          </p:cNvSpPr>
          <p:nvPr>
            <p:ph type="body" idx="1"/>
          </p:nvPr>
        </p:nvSpPr>
        <p:spPr/>
        <p:txBody>
          <a:bodyPr/>
          <a:lstStyle/>
          <a:p>
            <a:pPr algn="just"/>
            <a:r>
              <a:rPr lang="ko-KR" altLang="en-US"/>
              <a:t>시뮬레이션에서 사용된 가정</a:t>
            </a:r>
          </a:p>
          <a:p>
            <a:pPr algn="just"/>
            <a:endParaRPr lang="ko-KR" altLang="en-US"/>
          </a:p>
          <a:p>
            <a:pPr lvl="1" algn="just"/>
            <a:r>
              <a:rPr lang="ko-KR" altLang="en-US"/>
              <a:t>시뮬레이션 시간은 고객 </a:t>
            </a:r>
            <a:r>
              <a:rPr lang="en-US" altLang="ko-KR"/>
              <a:t>1000</a:t>
            </a:r>
            <a:r>
              <a:rPr lang="ko-KR" altLang="en-US"/>
              <a:t>명을 기준으로 한다</a:t>
            </a:r>
            <a:r>
              <a:rPr lang="en-US" altLang="ko-KR"/>
              <a:t>.</a:t>
            </a:r>
          </a:p>
          <a:p>
            <a:pPr lvl="1" algn="just"/>
            <a:r>
              <a:rPr lang="ko-KR" altLang="en-US"/>
              <a:t>이 주유소에 도착하는 고객들의 시간 간격은 </a:t>
            </a:r>
            <a:r>
              <a:rPr lang="en-US" altLang="ko-KR"/>
              <a:t>2</a:t>
            </a:r>
            <a:r>
              <a:rPr lang="ko-KR" altLang="en-US"/>
              <a:t>분에 </a:t>
            </a:r>
            <a:r>
              <a:rPr lang="en-US" altLang="ko-KR"/>
              <a:t>8</a:t>
            </a:r>
            <a:r>
              <a:rPr lang="ko-KR" altLang="en-US"/>
              <a:t>분 사이로 </a:t>
            </a:r>
            <a:r>
              <a:rPr lang="en-US" altLang="ko-KR"/>
              <a:t>uniform</a:t>
            </a:r>
            <a:r>
              <a:rPr lang="ko-KR" altLang="en-US"/>
              <a:t>하게 분포되어 있다</a:t>
            </a:r>
            <a:r>
              <a:rPr lang="en-US" altLang="ko-KR"/>
              <a:t>.</a:t>
            </a:r>
          </a:p>
          <a:p>
            <a:pPr lvl="1" algn="just"/>
            <a:r>
              <a:rPr lang="ko-KR" altLang="en-US"/>
              <a:t>고객 서비스 시간은 </a:t>
            </a:r>
            <a:r>
              <a:rPr lang="en-US" altLang="ko-KR"/>
              <a:t>5</a:t>
            </a:r>
            <a:r>
              <a:rPr lang="ko-KR" altLang="en-US"/>
              <a:t>분에 </a:t>
            </a:r>
            <a:r>
              <a:rPr lang="en-US" altLang="ko-KR"/>
              <a:t>15</a:t>
            </a:r>
            <a:r>
              <a:rPr lang="ko-KR" altLang="en-US"/>
              <a:t>분 사이로 </a:t>
            </a:r>
            <a:r>
              <a:rPr lang="en-US" altLang="ko-KR"/>
              <a:t>uniform</a:t>
            </a:r>
            <a:r>
              <a:rPr lang="ko-KR" altLang="en-US"/>
              <a:t>하게 분포되어 있다</a:t>
            </a:r>
            <a:r>
              <a:rPr lang="en-US" altLang="ko-KR"/>
              <a:t>.</a:t>
            </a:r>
          </a:p>
          <a:p>
            <a:endParaRPr lang="ko-KR" altLang="en-US"/>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p:txBody>
          <a:bodyPr/>
          <a:lstStyle/>
          <a:p>
            <a:r>
              <a:rPr lang="ko-KR" altLang="en-US" b="1" i="1">
                <a:latin typeface="신명조" charset="-127"/>
                <a:ea typeface="신명조" charset="-127"/>
              </a:rPr>
              <a:t>예제</a:t>
            </a:r>
            <a:r>
              <a:rPr lang="en-US" altLang="ko-KR" b="1" i="1">
                <a:latin typeface="╜┼╕φ┴╢" charset="0"/>
                <a:ea typeface="신명조" charset="-127"/>
              </a:rPr>
              <a:t>: A Simple Gas Station Model</a:t>
            </a:r>
          </a:p>
        </p:txBody>
      </p:sp>
      <p:sp>
        <p:nvSpPr>
          <p:cNvPr id="405507" name="Rectangle 3" descr="Rectangle: Click to edit Master text styles&#10;Second level&#10;Third level&#10;Fourth level&#10;Fifth level"/>
          <p:cNvSpPr>
            <a:spLocks noGrp="1" noChangeArrowheads="1"/>
          </p:cNvSpPr>
          <p:nvPr>
            <p:ph type="body" idx="1"/>
          </p:nvPr>
        </p:nvSpPr>
        <p:spPr/>
        <p:txBody>
          <a:bodyPr/>
          <a:lstStyle/>
          <a:p>
            <a:pPr algn="just">
              <a:buFont typeface="Wingdings" pitchFamily="2" charset="2"/>
              <a:buNone/>
            </a:pPr>
            <a:r>
              <a:rPr lang="en-US" altLang="ko-KR" sz="2000" b="1">
                <a:latin typeface="Times New Roman" pitchFamily="18" charset="0"/>
                <a:ea typeface="신명조" charset="-127"/>
              </a:rPr>
              <a:t>PREAMBLE</a:t>
            </a:r>
          </a:p>
          <a:p>
            <a:pPr algn="just">
              <a:buFont typeface="Wingdings" pitchFamily="2" charset="2"/>
              <a:buNone/>
            </a:pPr>
            <a:r>
              <a:rPr lang="en-US" altLang="ko-KR" sz="2000">
                <a:latin typeface="Times New Roman" pitchFamily="18" charset="0"/>
                <a:ea typeface="신명조" charset="-127"/>
              </a:rPr>
              <a:t>	PROCESSES INCLUDE GENERATOR AND CUSTOMER</a:t>
            </a:r>
          </a:p>
          <a:p>
            <a:pPr algn="just">
              <a:buFont typeface="Wingdings" pitchFamily="2" charset="2"/>
              <a:buNone/>
            </a:pPr>
            <a:r>
              <a:rPr lang="en-US" altLang="ko-KR" sz="2000">
                <a:latin typeface="Times New Roman" pitchFamily="18" charset="0"/>
                <a:ea typeface="신명조" charset="-127"/>
              </a:rPr>
              <a:t>	RESOURCES INCLUDE ATTENDANT</a:t>
            </a:r>
          </a:p>
          <a:p>
            <a:pPr algn="just">
              <a:buFont typeface="Wingdings" pitchFamily="2" charset="2"/>
              <a:buNone/>
            </a:pPr>
            <a:r>
              <a:rPr lang="en-US" altLang="ko-KR" sz="2000">
                <a:latin typeface="Times New Roman" pitchFamily="18" charset="0"/>
                <a:ea typeface="신명조" charset="-127"/>
              </a:rPr>
              <a:t>	ACCUMULATE AVG.QUEUE.LENGTH AS THE AVERAGE		</a:t>
            </a:r>
          </a:p>
          <a:p>
            <a:pPr algn="just">
              <a:buFont typeface="Wingdings" pitchFamily="2" charset="2"/>
              <a:buNone/>
            </a:pPr>
            <a:r>
              <a:rPr lang="en-US" altLang="ko-KR" sz="2000">
                <a:latin typeface="Times New Roman" pitchFamily="18" charset="0"/>
                <a:ea typeface="신명조" charset="-127"/>
              </a:rPr>
              <a:t>	  AND MAX.QUEUE.LENGTH AS THE MAXIMUM</a:t>
            </a:r>
          </a:p>
          <a:p>
            <a:pPr algn="just">
              <a:buFont typeface="Wingdings" pitchFamily="2" charset="2"/>
              <a:buNone/>
            </a:pPr>
            <a:r>
              <a:rPr lang="en-US" altLang="ko-KR" sz="2000">
                <a:latin typeface="Times New Roman" pitchFamily="18" charset="0"/>
                <a:ea typeface="신명조" charset="-127"/>
              </a:rPr>
              <a:t>	  OF N.Q.ATTENDANT</a:t>
            </a:r>
          </a:p>
          <a:p>
            <a:pPr algn="just">
              <a:buFont typeface="Wingdings" pitchFamily="2" charset="2"/>
              <a:buNone/>
            </a:pPr>
            <a:r>
              <a:rPr lang="en-US" altLang="ko-KR" sz="2000">
                <a:latin typeface="Times New Roman" pitchFamily="18" charset="0"/>
                <a:ea typeface="신명조" charset="-127"/>
              </a:rPr>
              <a:t>	ACCUMULATE UTILIZATION AS THE AVERAGE OF N.X.ATTENDANT</a:t>
            </a:r>
          </a:p>
          <a:p>
            <a:pPr algn="just">
              <a:buFont typeface="Wingdings" pitchFamily="2" charset="2"/>
              <a:buNone/>
            </a:pPr>
            <a:r>
              <a:rPr lang="en-US" altLang="ko-KR" sz="2000" b="1">
                <a:latin typeface="Times New Roman" pitchFamily="18" charset="0"/>
                <a:ea typeface="신명조" charset="-127"/>
              </a:rPr>
              <a:t>END</a:t>
            </a: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p:txBody>
          <a:bodyPr/>
          <a:lstStyle/>
          <a:p>
            <a:r>
              <a:rPr lang="ko-KR" altLang="en-US" b="1" i="1">
                <a:latin typeface="신명조" charset="-127"/>
                <a:ea typeface="신명조" charset="-127"/>
              </a:rPr>
              <a:t>예제</a:t>
            </a:r>
            <a:r>
              <a:rPr lang="en-US" altLang="ko-KR" b="1" i="1">
                <a:latin typeface="╜┼╕φ┴╢" charset="0"/>
                <a:ea typeface="신명조" charset="-127"/>
              </a:rPr>
              <a:t>: A Simple Gas Station Model</a:t>
            </a:r>
          </a:p>
        </p:txBody>
      </p:sp>
      <p:sp>
        <p:nvSpPr>
          <p:cNvPr id="406531" name="Rectangle 3" descr="Rectangle: Click to edit Master text styles&#10;Second level&#10;Third level&#10;Fourth level&#10;Fifth level"/>
          <p:cNvSpPr>
            <a:spLocks noGrp="1" noChangeArrowheads="1"/>
          </p:cNvSpPr>
          <p:nvPr>
            <p:ph type="body" idx="1"/>
          </p:nvPr>
        </p:nvSpPr>
        <p:spPr/>
        <p:txBody>
          <a:bodyPr/>
          <a:lstStyle/>
          <a:p>
            <a:pPr algn="just">
              <a:lnSpc>
                <a:spcPct val="90000"/>
              </a:lnSpc>
              <a:buFont typeface="Wingdings" pitchFamily="2" charset="2"/>
              <a:buNone/>
            </a:pPr>
            <a:r>
              <a:rPr lang="en-US" altLang="ko-KR" sz="1800" b="1">
                <a:latin typeface="Times New Roman" pitchFamily="18" charset="0"/>
                <a:ea typeface="신명조" charset="-127"/>
              </a:rPr>
              <a:t>MAIN</a:t>
            </a:r>
          </a:p>
          <a:p>
            <a:pPr algn="just">
              <a:lnSpc>
                <a:spcPct val="90000"/>
              </a:lnSpc>
              <a:buFont typeface="Wingdings" pitchFamily="2" charset="2"/>
              <a:buNone/>
            </a:pPr>
            <a:r>
              <a:rPr lang="en-US" altLang="ko-KR" sz="1800">
                <a:latin typeface="Times New Roman" pitchFamily="18" charset="0"/>
                <a:ea typeface="신명조" charset="-127"/>
              </a:rPr>
              <a:t>	CREATE EVERY ATTENDANT(1)</a:t>
            </a:r>
          </a:p>
          <a:p>
            <a:pPr algn="just">
              <a:lnSpc>
                <a:spcPct val="90000"/>
              </a:lnSpc>
              <a:buFont typeface="Wingdings" pitchFamily="2" charset="2"/>
              <a:buNone/>
            </a:pPr>
            <a:r>
              <a:rPr lang="en-US" altLang="ko-KR" sz="1800">
                <a:latin typeface="Times New Roman" pitchFamily="18" charset="0"/>
                <a:ea typeface="신명조" charset="-127"/>
              </a:rPr>
              <a:t>	LET U.ATTENDANT(1) = 2</a:t>
            </a:r>
          </a:p>
          <a:p>
            <a:pPr algn="just">
              <a:lnSpc>
                <a:spcPct val="90000"/>
              </a:lnSpc>
              <a:buFont typeface="Wingdings" pitchFamily="2" charset="2"/>
              <a:buNone/>
            </a:pPr>
            <a:r>
              <a:rPr lang="en-US" altLang="ko-KR" sz="1800">
                <a:latin typeface="Times New Roman" pitchFamily="18" charset="0"/>
                <a:ea typeface="신명조" charset="-127"/>
              </a:rPr>
              <a:t>	ACTIVATE A GENERATOR NOW</a:t>
            </a:r>
          </a:p>
          <a:p>
            <a:pPr algn="just">
              <a:lnSpc>
                <a:spcPct val="90000"/>
              </a:lnSpc>
              <a:buFont typeface="Wingdings" pitchFamily="2" charset="2"/>
              <a:buNone/>
            </a:pPr>
            <a:r>
              <a:rPr lang="en-US" altLang="ko-KR" sz="1800">
                <a:latin typeface="Times New Roman" pitchFamily="18" charset="0"/>
                <a:ea typeface="신명조" charset="-127"/>
              </a:rPr>
              <a:t>	START SIMULATION</a:t>
            </a:r>
          </a:p>
          <a:p>
            <a:pPr algn="just">
              <a:lnSpc>
                <a:spcPct val="90000"/>
              </a:lnSpc>
              <a:buFont typeface="Wingdings" pitchFamily="2" charset="2"/>
              <a:buNone/>
            </a:pPr>
            <a:r>
              <a:rPr lang="en-US" altLang="ko-KR" sz="1800">
                <a:latin typeface="Times New Roman" pitchFamily="18" charset="0"/>
                <a:ea typeface="신명조" charset="-127"/>
              </a:rPr>
              <a:t>	PRINT 4 LINES WITH AVG.QUEUE.LENGTH(1), MAX.QUEUE.LENGTH(1),</a:t>
            </a:r>
          </a:p>
          <a:p>
            <a:pPr algn="just">
              <a:lnSpc>
                <a:spcPct val="90000"/>
              </a:lnSpc>
              <a:buFont typeface="Wingdings" pitchFamily="2" charset="2"/>
              <a:buNone/>
            </a:pPr>
            <a:r>
              <a:rPr lang="en-US" altLang="ko-KR" sz="1800">
                <a:latin typeface="Times New Roman" pitchFamily="18" charset="0"/>
                <a:ea typeface="신명조" charset="-127"/>
              </a:rPr>
              <a:t>	  AND UTILIZATION(1) * 100. / 2 THUS</a:t>
            </a:r>
          </a:p>
          <a:p>
            <a:pPr algn="just">
              <a:lnSpc>
                <a:spcPct val="90000"/>
              </a:lnSpc>
              <a:buFont typeface="Wingdings" pitchFamily="2" charset="2"/>
              <a:buNone/>
            </a:pPr>
            <a:endParaRPr lang="en-US" altLang="ko-KR" sz="1800">
              <a:latin typeface="Times New Roman" pitchFamily="18" charset="0"/>
              <a:ea typeface="신명조" charset="-127"/>
            </a:endParaRPr>
          </a:p>
          <a:p>
            <a:pPr algn="just">
              <a:lnSpc>
                <a:spcPct val="90000"/>
              </a:lnSpc>
              <a:buFont typeface="Wingdings" pitchFamily="2" charset="2"/>
              <a:buNone/>
            </a:pPr>
            <a:r>
              <a:rPr lang="en-US" altLang="ko-KR" sz="1800">
                <a:latin typeface="Times New Roman" pitchFamily="18" charset="0"/>
                <a:ea typeface="신명조" charset="-127"/>
              </a:rPr>
              <a:t>          SIMPLE GAS STATION MODEL WITH 2 ATTENDANTS</a:t>
            </a:r>
          </a:p>
          <a:p>
            <a:pPr algn="just">
              <a:lnSpc>
                <a:spcPct val="90000"/>
              </a:lnSpc>
              <a:buFont typeface="Wingdings" pitchFamily="2" charset="2"/>
              <a:buNone/>
            </a:pPr>
            <a:r>
              <a:rPr lang="en-US" altLang="ko-KR" sz="1800">
                <a:latin typeface="Times New Roman" pitchFamily="18" charset="0"/>
                <a:ea typeface="신명조" charset="-127"/>
              </a:rPr>
              <a:t>          AVERAGE CUSTOMER QUEUE LENGTH IS	*.***</a:t>
            </a:r>
          </a:p>
          <a:p>
            <a:pPr algn="just">
              <a:lnSpc>
                <a:spcPct val="90000"/>
              </a:lnSpc>
              <a:buFont typeface="Wingdings" pitchFamily="2" charset="2"/>
              <a:buNone/>
            </a:pPr>
            <a:r>
              <a:rPr lang="en-US" altLang="ko-KR" sz="1800">
                <a:latin typeface="Times New Roman" pitchFamily="18" charset="0"/>
                <a:ea typeface="신명조" charset="-127"/>
              </a:rPr>
              <a:t>          MAXIMUM CUSTOMER QUEUE LENGTH IS	*</a:t>
            </a:r>
          </a:p>
          <a:p>
            <a:pPr algn="just">
              <a:lnSpc>
                <a:spcPct val="90000"/>
              </a:lnSpc>
              <a:buFont typeface="Wingdings" pitchFamily="2" charset="2"/>
              <a:buNone/>
            </a:pPr>
            <a:r>
              <a:rPr lang="en-US" altLang="ko-KR" sz="1800">
                <a:latin typeface="Times New Roman" pitchFamily="18" charset="0"/>
                <a:ea typeface="신명조" charset="-127"/>
              </a:rPr>
              <a:t>          THE ATTENDANTS WERE BUSY **.** PER CENT OF THE TIME.</a:t>
            </a:r>
          </a:p>
          <a:p>
            <a:pPr algn="just">
              <a:lnSpc>
                <a:spcPct val="90000"/>
              </a:lnSpc>
              <a:buFont typeface="Wingdings" pitchFamily="2" charset="2"/>
              <a:buNone/>
            </a:pPr>
            <a:r>
              <a:rPr lang="en-US" altLang="ko-KR" sz="1800" b="1">
                <a:latin typeface="Times New Roman" pitchFamily="18" charset="0"/>
                <a:ea typeface="신명조" charset="-127"/>
              </a:rPr>
              <a:t>END</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r>
              <a:rPr lang="ko-KR" altLang="en-US" b="1" i="1">
                <a:latin typeface="신명조" charset="-127"/>
                <a:ea typeface="신명조" charset="-127"/>
              </a:rPr>
              <a:t>예제</a:t>
            </a:r>
            <a:r>
              <a:rPr lang="en-US" altLang="ko-KR" b="1" i="1">
                <a:latin typeface="╜┼╕φ┴╢" charset="0"/>
                <a:ea typeface="신명조" charset="-127"/>
              </a:rPr>
              <a:t>: A Simple Gas Station Model</a:t>
            </a:r>
          </a:p>
        </p:txBody>
      </p:sp>
      <p:sp>
        <p:nvSpPr>
          <p:cNvPr id="407555" name="Rectangle 3" descr="Rectangle: Click to edit Master text styles&#10;Second level&#10;Third level&#10;Fourth level&#10;Fifth level"/>
          <p:cNvSpPr>
            <a:spLocks noGrp="1" noChangeArrowheads="1"/>
          </p:cNvSpPr>
          <p:nvPr>
            <p:ph type="body" idx="1"/>
          </p:nvPr>
        </p:nvSpPr>
        <p:spPr/>
        <p:txBody>
          <a:bodyPr/>
          <a:lstStyle/>
          <a:p>
            <a:pPr algn="just">
              <a:lnSpc>
                <a:spcPct val="90000"/>
              </a:lnSpc>
              <a:buFont typeface="Wingdings" pitchFamily="2" charset="2"/>
              <a:buNone/>
            </a:pPr>
            <a:r>
              <a:rPr lang="en-US" altLang="ko-KR" sz="2000" b="1">
                <a:latin typeface="Times New Roman" pitchFamily="18" charset="0"/>
                <a:ea typeface="신명조" charset="-127"/>
              </a:rPr>
              <a:t>PROCESS GENERATOR</a:t>
            </a:r>
          </a:p>
          <a:p>
            <a:pPr algn="just">
              <a:lnSpc>
                <a:spcPct val="90000"/>
              </a:lnSpc>
              <a:buFont typeface="Wingdings" pitchFamily="2" charset="2"/>
              <a:buNone/>
            </a:pPr>
            <a:r>
              <a:rPr lang="en-US" altLang="ko-KR" sz="2000">
                <a:latin typeface="Times New Roman" pitchFamily="18" charset="0"/>
                <a:ea typeface="신명조" charset="-127"/>
              </a:rPr>
              <a:t>	FOR I = 1 TO 1000,</a:t>
            </a:r>
          </a:p>
          <a:p>
            <a:pPr algn="just">
              <a:lnSpc>
                <a:spcPct val="90000"/>
              </a:lnSpc>
              <a:buFont typeface="Wingdings" pitchFamily="2" charset="2"/>
              <a:buNone/>
            </a:pPr>
            <a:r>
              <a:rPr lang="en-US" altLang="ko-KR" sz="2000">
                <a:latin typeface="Times New Roman" pitchFamily="18" charset="0"/>
                <a:ea typeface="신명조" charset="-127"/>
              </a:rPr>
              <a:t>	DO</a:t>
            </a:r>
          </a:p>
          <a:p>
            <a:pPr algn="just">
              <a:lnSpc>
                <a:spcPct val="90000"/>
              </a:lnSpc>
              <a:buFont typeface="Wingdings" pitchFamily="2" charset="2"/>
              <a:buNone/>
            </a:pPr>
            <a:r>
              <a:rPr lang="en-US" altLang="ko-KR" sz="2000">
                <a:latin typeface="Times New Roman" pitchFamily="18" charset="0"/>
                <a:ea typeface="신명조" charset="-127"/>
              </a:rPr>
              <a:t>		ACTIVATE A CUSTOMER NOW</a:t>
            </a:r>
          </a:p>
          <a:p>
            <a:pPr algn="just">
              <a:lnSpc>
                <a:spcPct val="90000"/>
              </a:lnSpc>
              <a:buFont typeface="Wingdings" pitchFamily="2" charset="2"/>
              <a:buNone/>
            </a:pPr>
            <a:r>
              <a:rPr lang="en-US" altLang="ko-KR" sz="2000">
                <a:latin typeface="Times New Roman" pitchFamily="18" charset="0"/>
                <a:ea typeface="신명조" charset="-127"/>
              </a:rPr>
              <a:t>		WAIT UNIFORM.F(2.0,8.0,1) MINUTES</a:t>
            </a:r>
          </a:p>
          <a:p>
            <a:pPr algn="just">
              <a:lnSpc>
                <a:spcPct val="90000"/>
              </a:lnSpc>
              <a:buFont typeface="Wingdings" pitchFamily="2" charset="2"/>
              <a:buNone/>
            </a:pPr>
            <a:r>
              <a:rPr lang="en-US" altLang="ko-KR" sz="2000">
                <a:latin typeface="Times New Roman" pitchFamily="18" charset="0"/>
                <a:ea typeface="신명조" charset="-127"/>
              </a:rPr>
              <a:t>	LOOP</a:t>
            </a:r>
          </a:p>
          <a:p>
            <a:pPr algn="just">
              <a:lnSpc>
                <a:spcPct val="90000"/>
              </a:lnSpc>
              <a:buFont typeface="Wingdings" pitchFamily="2" charset="2"/>
              <a:buNone/>
            </a:pPr>
            <a:r>
              <a:rPr lang="en-US" altLang="ko-KR" sz="2000" b="1">
                <a:latin typeface="Times New Roman" pitchFamily="18" charset="0"/>
                <a:ea typeface="신명조" charset="-127"/>
              </a:rPr>
              <a:t>END</a:t>
            </a:r>
          </a:p>
          <a:p>
            <a:pPr algn="just">
              <a:lnSpc>
                <a:spcPct val="90000"/>
              </a:lnSpc>
              <a:buFont typeface="Wingdings" pitchFamily="2" charset="2"/>
              <a:buNone/>
            </a:pPr>
            <a:endParaRPr lang="en-US" altLang="ko-KR" sz="2000">
              <a:latin typeface="Times New Roman" pitchFamily="18" charset="0"/>
              <a:ea typeface="신명조" charset="-127"/>
            </a:endParaRPr>
          </a:p>
          <a:p>
            <a:pPr algn="just">
              <a:lnSpc>
                <a:spcPct val="90000"/>
              </a:lnSpc>
              <a:buFont typeface="Wingdings" pitchFamily="2" charset="2"/>
              <a:buNone/>
            </a:pPr>
            <a:r>
              <a:rPr lang="en-US" altLang="ko-KR" sz="2000" b="1">
                <a:latin typeface="Times New Roman" pitchFamily="18" charset="0"/>
                <a:ea typeface="신명조" charset="-127"/>
              </a:rPr>
              <a:t>PROCESS CUSTOMER</a:t>
            </a:r>
          </a:p>
          <a:p>
            <a:pPr algn="just">
              <a:lnSpc>
                <a:spcPct val="90000"/>
              </a:lnSpc>
              <a:buFont typeface="Wingdings" pitchFamily="2" charset="2"/>
              <a:buNone/>
            </a:pPr>
            <a:r>
              <a:rPr lang="en-US" altLang="ko-KR" sz="2000">
                <a:latin typeface="Times New Roman" pitchFamily="18" charset="0"/>
                <a:ea typeface="신명조" charset="-127"/>
              </a:rPr>
              <a:t>	REQUEST 1 ATTENDANT(1)</a:t>
            </a:r>
          </a:p>
          <a:p>
            <a:pPr algn="just">
              <a:lnSpc>
                <a:spcPct val="90000"/>
              </a:lnSpc>
              <a:buFont typeface="Wingdings" pitchFamily="2" charset="2"/>
              <a:buNone/>
            </a:pPr>
            <a:r>
              <a:rPr lang="en-US" altLang="ko-KR" sz="2000">
                <a:latin typeface="Times New Roman" pitchFamily="18" charset="0"/>
                <a:ea typeface="신명조" charset="-127"/>
              </a:rPr>
              <a:t>	WORK UNIFORM.F(5.0,15.0,2) MINUTES</a:t>
            </a:r>
          </a:p>
          <a:p>
            <a:pPr algn="just">
              <a:lnSpc>
                <a:spcPct val="90000"/>
              </a:lnSpc>
              <a:buFont typeface="Wingdings" pitchFamily="2" charset="2"/>
              <a:buNone/>
            </a:pPr>
            <a:r>
              <a:rPr lang="en-US" altLang="ko-KR" sz="2000">
                <a:latin typeface="Times New Roman" pitchFamily="18" charset="0"/>
                <a:ea typeface="신명조" charset="-127"/>
              </a:rPr>
              <a:t>	RELINGQUISH 1 ATTENDANT(1)</a:t>
            </a:r>
          </a:p>
          <a:p>
            <a:pPr algn="just">
              <a:lnSpc>
                <a:spcPct val="90000"/>
              </a:lnSpc>
              <a:buFont typeface="Wingdings" pitchFamily="2" charset="2"/>
              <a:buNone/>
            </a:pPr>
            <a:r>
              <a:rPr lang="en-US" altLang="ko-KR" sz="2000" b="1">
                <a:latin typeface="Times New Roman" pitchFamily="18" charset="0"/>
                <a:ea typeface="신명조" charset="-127"/>
              </a:rPr>
              <a:t>END</a:t>
            </a:r>
          </a:p>
          <a:p>
            <a:pPr>
              <a:lnSpc>
                <a:spcPct val="90000"/>
              </a:lnSpc>
              <a:buFont typeface="Wingdings" pitchFamily="2" charset="2"/>
              <a:buNone/>
            </a:pPr>
            <a:endParaRPr lang="ko-KR" altLang="en-US" sz="2000">
              <a:latin typeface="Times New Roman" pitchFamily="18" charset="0"/>
            </a:endParaRP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p:cNvSpPr>
            <a:spLocks noGrp="1" noChangeArrowheads="1"/>
          </p:cNvSpPr>
          <p:nvPr>
            <p:ph type="title"/>
          </p:nvPr>
        </p:nvSpPr>
        <p:spPr/>
        <p:txBody>
          <a:bodyPr/>
          <a:lstStyle/>
          <a:p>
            <a:r>
              <a:rPr lang="en-US" altLang="ko-KR" b="1">
                <a:latin typeface="╜┼╕φ┴╢" charset="0"/>
                <a:ea typeface="신명조" charset="-127"/>
              </a:rPr>
              <a:t>3. Modeling Individual Objects</a:t>
            </a:r>
          </a:p>
        </p:txBody>
      </p:sp>
      <p:sp>
        <p:nvSpPr>
          <p:cNvPr id="408579" name="Rectangle 3" descr="Rectangle: Click to edit Master text styles&#10;Second level&#10;Third level&#10;Fourth level&#10;Fifth level"/>
          <p:cNvSpPr>
            <a:spLocks noGrp="1" noChangeArrowheads="1"/>
          </p:cNvSpPr>
          <p:nvPr>
            <p:ph type="body" idx="1"/>
          </p:nvPr>
        </p:nvSpPr>
        <p:spPr>
          <a:xfrm>
            <a:off x="762000" y="1676400"/>
            <a:ext cx="7772400" cy="1828800"/>
          </a:xfrm>
        </p:spPr>
        <p:txBody>
          <a:bodyPr/>
          <a:lstStyle/>
          <a:p>
            <a:pPr algn="just">
              <a:buFont typeface="Wingdings" pitchFamily="2" charset="2"/>
              <a:buNone/>
            </a:pPr>
            <a:r>
              <a:rPr lang="en-US" altLang="ko-KR" sz="2000" b="1">
                <a:latin typeface="Times New Roman" pitchFamily="18" charset="0"/>
                <a:ea typeface="신명조" charset="-127"/>
              </a:rPr>
              <a:t>3.1. Attribute Concept</a:t>
            </a:r>
            <a:endParaRPr lang="en-US" altLang="ko-KR" sz="2000">
              <a:latin typeface="Times New Roman" pitchFamily="18" charset="0"/>
              <a:ea typeface="신명조" charset="-127"/>
            </a:endParaRPr>
          </a:p>
          <a:p>
            <a:pPr lvl="1" algn="just"/>
            <a:r>
              <a:rPr lang="en-US" altLang="ko-KR" sz="1800">
                <a:latin typeface="Times New Roman" pitchFamily="18" charset="0"/>
                <a:ea typeface="신명조" charset="-127"/>
              </a:rPr>
              <a:t>  </a:t>
            </a:r>
            <a:r>
              <a:rPr lang="ko-KR" altLang="en-US" sz="1800">
                <a:latin typeface="Times New Roman" pitchFamily="18" charset="0"/>
                <a:ea typeface="신명조" charset="-127"/>
              </a:rPr>
              <a:t>프로세스나 자원</a:t>
            </a:r>
            <a:r>
              <a:rPr lang="en-US" altLang="ko-KR" sz="1800">
                <a:latin typeface="Times New Roman" pitchFamily="18" charset="0"/>
                <a:ea typeface="신명조" charset="-127"/>
              </a:rPr>
              <a:t>(resource)</a:t>
            </a:r>
            <a:r>
              <a:rPr lang="ko-KR" altLang="en-US" sz="1800">
                <a:latin typeface="Times New Roman" pitchFamily="18" charset="0"/>
                <a:ea typeface="신명조" charset="-127"/>
              </a:rPr>
              <a:t>은 속성이 주어질 수 있다</a:t>
            </a:r>
            <a:r>
              <a:rPr lang="en-US" altLang="ko-KR" sz="1800">
                <a:latin typeface="Times New Roman" pitchFamily="18" charset="0"/>
                <a:ea typeface="신명조" charset="-127"/>
              </a:rPr>
              <a:t>.</a:t>
            </a:r>
          </a:p>
          <a:p>
            <a:pPr lvl="1" algn="just"/>
            <a:r>
              <a:rPr lang="en-US" altLang="ko-KR" sz="1800">
                <a:latin typeface="Times New Roman" pitchFamily="18" charset="0"/>
                <a:ea typeface="신명조" charset="-127"/>
              </a:rPr>
              <a:t>	Resources</a:t>
            </a:r>
          </a:p>
          <a:p>
            <a:pPr lvl="1" algn="just"/>
            <a:r>
              <a:rPr lang="en-US" altLang="ko-KR" sz="1800">
                <a:latin typeface="Times New Roman" pitchFamily="18" charset="0"/>
                <a:ea typeface="신명조" charset="-127"/>
              </a:rPr>
              <a:t>	  Every Pump has a Grade</a:t>
            </a:r>
          </a:p>
          <a:p>
            <a:pPr lvl="1" algn="just"/>
            <a:r>
              <a:rPr lang="en-US" altLang="ko-KR" sz="1800">
                <a:latin typeface="Times New Roman" pitchFamily="18" charset="0"/>
                <a:ea typeface="신명조" charset="-127"/>
              </a:rPr>
              <a:t>        Create Every Pump (3)</a:t>
            </a:r>
          </a:p>
        </p:txBody>
      </p:sp>
      <p:graphicFrame>
        <p:nvGraphicFramePr>
          <p:cNvPr id="408580" name="Group 4"/>
          <p:cNvGraphicFramePr>
            <a:graphicFrameLocks noGrp="1"/>
          </p:cNvGraphicFramePr>
          <p:nvPr/>
        </p:nvGraphicFramePr>
        <p:xfrm>
          <a:off x="2438400" y="4267200"/>
          <a:ext cx="2743200" cy="1349375"/>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tblGrid>
              <a:tr h="344488">
                <a:tc>
                  <a:txBody>
                    <a:bodyPr/>
                    <a:lstStyle/>
                    <a:p>
                      <a:pPr marL="0" marR="0" lvl="0" indent="0" algn="l"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endParaRPr kumimoji="1" lang="ko-KR" altLang="en-US" sz="1600" b="0" i="0" u="none" strike="noStrike" cap="none" normalizeH="0" baseline="0" smtClean="0">
                        <a:ln>
                          <a:noFill/>
                        </a:ln>
                        <a:solidFill>
                          <a:schemeClr val="tx1"/>
                        </a:solidFill>
                        <a:effectLst/>
                        <a:latin typeface="굴림" pitchFamily="34" charset="-127"/>
                        <a:ea typeface="굴림" pitchFamily="34" charset="-127"/>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endParaRPr kumimoji="1" lang="ko-KR" altLang="en-US" sz="1600" b="0" i="0" u="none" strike="noStrike" cap="none" normalizeH="0" baseline="0" smtClean="0">
                        <a:ln>
                          <a:noFill/>
                        </a:ln>
                        <a:solidFill>
                          <a:schemeClr val="tx1"/>
                        </a:solidFill>
                        <a:effectLst/>
                        <a:latin typeface="굴림" pitchFamily="34" charset="-127"/>
                        <a:ea typeface="굴림" pitchFamily="34" charset="-127"/>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endParaRPr kumimoji="1" lang="ko-KR" altLang="en-US" sz="1600" b="0" i="0" u="none" strike="noStrike" cap="none" normalizeH="0" baseline="0" smtClean="0">
                        <a:ln>
                          <a:noFill/>
                        </a:ln>
                        <a:solidFill>
                          <a:schemeClr val="tx1"/>
                        </a:solidFill>
                        <a:effectLst/>
                        <a:latin typeface="굴림" pitchFamily="34" charset="-127"/>
                        <a:ea typeface="굴림" pitchFamily="34" charset="-127"/>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19075">
                <a:tc>
                  <a:txBody>
                    <a:bodyPr/>
                    <a:lstStyle/>
                    <a:p>
                      <a:pPr marL="0" marR="0" lvl="0" indent="0" algn="l"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endParaRPr kumimoji="1" lang="ko-KR" altLang="en-US" sz="1600" b="0" i="0" u="none" strike="noStrike" cap="none" normalizeH="0" baseline="0" smtClean="0">
                        <a:ln>
                          <a:noFill/>
                        </a:ln>
                        <a:solidFill>
                          <a:schemeClr val="tx1"/>
                        </a:solidFill>
                        <a:effectLst/>
                        <a:latin typeface="굴림" pitchFamily="34" charset="-127"/>
                        <a:ea typeface="굴림" pitchFamily="34" charset="-127"/>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endParaRPr kumimoji="1" lang="ko-KR" altLang="en-US" sz="1600" b="0" i="0" u="none" strike="noStrike" cap="none" normalizeH="0" baseline="0" smtClean="0">
                        <a:ln>
                          <a:noFill/>
                        </a:ln>
                        <a:solidFill>
                          <a:schemeClr val="tx1"/>
                        </a:solidFill>
                        <a:effectLst/>
                        <a:latin typeface="굴림" pitchFamily="34" charset="-127"/>
                        <a:ea typeface="굴림" pitchFamily="34" charset="-127"/>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endParaRPr kumimoji="1" lang="ko-KR" altLang="en-US" sz="1600" b="0" i="0" u="none" strike="noStrike" cap="none" normalizeH="0" baseline="0" smtClean="0">
                        <a:ln>
                          <a:noFill/>
                        </a:ln>
                        <a:solidFill>
                          <a:schemeClr val="tx1"/>
                        </a:solidFill>
                        <a:effectLst/>
                        <a:latin typeface="굴림" pitchFamily="34" charset="-127"/>
                        <a:ea typeface="굴림" pitchFamily="34" charset="-127"/>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17488">
                <a:tc>
                  <a:txBody>
                    <a:bodyPr/>
                    <a:lstStyle/>
                    <a:p>
                      <a:pPr marL="0" marR="0" lvl="0" indent="0" algn="l"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endParaRPr kumimoji="1" lang="ko-KR" altLang="en-US" sz="1600" b="0" i="0" u="none" strike="noStrike" cap="none" normalizeH="0" baseline="0" smtClean="0">
                        <a:ln>
                          <a:noFill/>
                        </a:ln>
                        <a:solidFill>
                          <a:schemeClr val="tx1"/>
                        </a:solidFill>
                        <a:effectLst/>
                        <a:latin typeface="굴림" pitchFamily="34" charset="-127"/>
                        <a:ea typeface="굴림" pitchFamily="34" charset="-127"/>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endParaRPr kumimoji="1" lang="ko-KR" altLang="en-US" sz="1600" b="0" i="0" u="none" strike="noStrike" cap="none" normalizeH="0" baseline="0" smtClean="0">
                        <a:ln>
                          <a:noFill/>
                        </a:ln>
                        <a:solidFill>
                          <a:schemeClr val="tx1"/>
                        </a:solidFill>
                        <a:effectLst/>
                        <a:latin typeface="굴림" pitchFamily="34" charset="-127"/>
                        <a:ea typeface="굴림" pitchFamily="34" charset="-127"/>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endParaRPr kumimoji="1" lang="ko-KR" altLang="en-US" sz="1600" b="0" i="0" u="none" strike="noStrike" cap="none" normalizeH="0" baseline="0" smtClean="0">
                        <a:ln>
                          <a:noFill/>
                        </a:ln>
                        <a:solidFill>
                          <a:schemeClr val="tx1"/>
                        </a:solidFill>
                        <a:effectLst/>
                        <a:latin typeface="굴림" pitchFamily="34" charset="-127"/>
                        <a:ea typeface="굴림" pitchFamily="34" charset="-127"/>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19075">
                <a:tc>
                  <a:txBody>
                    <a:bodyPr/>
                    <a:lstStyle/>
                    <a:p>
                      <a:pPr marL="0" marR="0" lvl="0" indent="0" algn="l"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endParaRPr kumimoji="1" lang="ko-KR" altLang="en-US" sz="1600" b="0" i="0" u="none" strike="noStrike" cap="none" normalizeH="0" baseline="0" smtClean="0">
                        <a:ln>
                          <a:noFill/>
                        </a:ln>
                        <a:solidFill>
                          <a:schemeClr val="tx1"/>
                        </a:solidFill>
                        <a:effectLst/>
                        <a:latin typeface="굴림" pitchFamily="34" charset="-127"/>
                        <a:ea typeface="굴림" pitchFamily="34" charset="-127"/>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endParaRPr kumimoji="1" lang="ko-KR" altLang="en-US" sz="1600" b="0" i="0" u="none" strike="noStrike" cap="none" normalizeH="0" baseline="0" smtClean="0">
                        <a:ln>
                          <a:noFill/>
                        </a:ln>
                        <a:solidFill>
                          <a:schemeClr val="tx1"/>
                        </a:solidFill>
                        <a:effectLst/>
                        <a:latin typeface="굴림" pitchFamily="34" charset="-127"/>
                        <a:ea typeface="굴림" pitchFamily="34" charset="-127"/>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endParaRPr kumimoji="1" lang="ko-KR" altLang="en-US" sz="1600" b="0" i="0" u="none" strike="noStrike" cap="none" normalizeH="0" baseline="0" smtClean="0">
                        <a:ln>
                          <a:noFill/>
                        </a:ln>
                        <a:solidFill>
                          <a:schemeClr val="tx1"/>
                        </a:solidFill>
                        <a:effectLst/>
                        <a:latin typeface="굴림" pitchFamily="34" charset="-127"/>
                        <a:ea typeface="굴림" pitchFamily="34" charset="-127"/>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408602" name="Text Box 26"/>
          <p:cNvSpPr txBox="1">
            <a:spLocks noChangeArrowheads="1"/>
          </p:cNvSpPr>
          <p:nvPr/>
        </p:nvSpPr>
        <p:spPr bwMode="auto">
          <a:xfrm>
            <a:off x="5257800" y="4572000"/>
            <a:ext cx="1135063" cy="336550"/>
          </a:xfrm>
          <a:prstGeom prst="rect">
            <a:avLst/>
          </a:prstGeom>
          <a:noFill/>
          <a:ln w="9525">
            <a:noFill/>
            <a:miter lim="800000"/>
            <a:headEnd/>
            <a:tailEnd/>
          </a:ln>
          <a:effectLst/>
        </p:spPr>
        <p:txBody>
          <a:bodyPr wrap="none">
            <a:spAutoFit/>
          </a:bodyPr>
          <a:lstStyle/>
          <a:p>
            <a:r>
              <a:rPr lang="en-US" altLang="ko-KR" sz="1600" b="1">
                <a:latin typeface="굴림" pitchFamily="34" charset="-127"/>
              </a:rPr>
              <a:t>N.X.Pump</a:t>
            </a:r>
          </a:p>
        </p:txBody>
      </p:sp>
      <p:sp>
        <p:nvSpPr>
          <p:cNvPr id="408603" name="Text Box 27"/>
          <p:cNvSpPr txBox="1">
            <a:spLocks noChangeArrowheads="1"/>
          </p:cNvSpPr>
          <p:nvPr/>
        </p:nvSpPr>
        <p:spPr bwMode="auto">
          <a:xfrm>
            <a:off x="5257800" y="4191000"/>
            <a:ext cx="941388" cy="336550"/>
          </a:xfrm>
          <a:prstGeom prst="rect">
            <a:avLst/>
          </a:prstGeom>
          <a:noFill/>
          <a:ln w="9525">
            <a:noFill/>
            <a:miter lim="800000"/>
            <a:headEnd/>
            <a:tailEnd/>
          </a:ln>
          <a:effectLst/>
        </p:spPr>
        <p:txBody>
          <a:bodyPr wrap="none">
            <a:spAutoFit/>
          </a:bodyPr>
          <a:lstStyle/>
          <a:p>
            <a:r>
              <a:rPr lang="en-US" altLang="ko-KR" sz="1600" b="1">
                <a:latin typeface="굴림" pitchFamily="34" charset="-127"/>
              </a:rPr>
              <a:t>U.Pump</a:t>
            </a:r>
          </a:p>
        </p:txBody>
      </p:sp>
      <p:sp>
        <p:nvSpPr>
          <p:cNvPr id="408604" name="Text Box 28"/>
          <p:cNvSpPr txBox="1">
            <a:spLocks noChangeArrowheads="1"/>
          </p:cNvSpPr>
          <p:nvPr/>
        </p:nvSpPr>
        <p:spPr bwMode="auto">
          <a:xfrm>
            <a:off x="5257800" y="4953000"/>
            <a:ext cx="1165225" cy="336550"/>
          </a:xfrm>
          <a:prstGeom prst="rect">
            <a:avLst/>
          </a:prstGeom>
          <a:noFill/>
          <a:ln w="9525">
            <a:noFill/>
            <a:miter lim="800000"/>
            <a:headEnd/>
            <a:tailEnd/>
          </a:ln>
          <a:effectLst/>
        </p:spPr>
        <p:txBody>
          <a:bodyPr wrap="none">
            <a:spAutoFit/>
          </a:bodyPr>
          <a:lstStyle/>
          <a:p>
            <a:r>
              <a:rPr lang="en-US" altLang="ko-KR" sz="1600" b="1">
                <a:latin typeface="굴림" pitchFamily="34" charset="-127"/>
              </a:rPr>
              <a:t>N.Q.Pump</a:t>
            </a:r>
          </a:p>
        </p:txBody>
      </p:sp>
      <p:sp>
        <p:nvSpPr>
          <p:cNvPr id="408605" name="Text Box 29"/>
          <p:cNvSpPr txBox="1">
            <a:spLocks noChangeArrowheads="1"/>
          </p:cNvSpPr>
          <p:nvPr/>
        </p:nvSpPr>
        <p:spPr bwMode="auto">
          <a:xfrm>
            <a:off x="5334000" y="5334000"/>
            <a:ext cx="763588" cy="336550"/>
          </a:xfrm>
          <a:prstGeom prst="rect">
            <a:avLst/>
          </a:prstGeom>
          <a:noFill/>
          <a:ln w="9525">
            <a:noFill/>
            <a:miter lim="800000"/>
            <a:headEnd/>
            <a:tailEnd/>
          </a:ln>
          <a:effectLst/>
        </p:spPr>
        <p:txBody>
          <a:bodyPr wrap="none">
            <a:spAutoFit/>
          </a:bodyPr>
          <a:lstStyle/>
          <a:p>
            <a:r>
              <a:rPr lang="en-US" altLang="ko-KR" sz="1600" b="1">
                <a:latin typeface="굴림" pitchFamily="34" charset="-127"/>
              </a:rPr>
              <a:t>Grade</a:t>
            </a:r>
          </a:p>
        </p:txBody>
      </p:sp>
      <p:sp>
        <p:nvSpPr>
          <p:cNvPr id="408606" name="Text Box 30"/>
          <p:cNvSpPr txBox="1">
            <a:spLocks noChangeArrowheads="1"/>
          </p:cNvSpPr>
          <p:nvPr/>
        </p:nvSpPr>
        <p:spPr bwMode="auto">
          <a:xfrm>
            <a:off x="2819400" y="3914775"/>
            <a:ext cx="184150" cy="336550"/>
          </a:xfrm>
          <a:prstGeom prst="rect">
            <a:avLst/>
          </a:prstGeom>
          <a:noFill/>
          <a:ln w="9525">
            <a:noFill/>
            <a:miter lim="800000"/>
            <a:headEnd/>
            <a:tailEnd/>
          </a:ln>
          <a:effectLst/>
        </p:spPr>
        <p:txBody>
          <a:bodyPr wrap="none">
            <a:spAutoFit/>
          </a:bodyPr>
          <a:lstStyle/>
          <a:p>
            <a:endParaRPr lang="ko-KR" altLang="en-US" sz="1600"/>
          </a:p>
        </p:txBody>
      </p:sp>
      <p:sp>
        <p:nvSpPr>
          <p:cNvPr id="408607" name="Text Box 31"/>
          <p:cNvSpPr txBox="1">
            <a:spLocks noChangeArrowheads="1"/>
          </p:cNvSpPr>
          <p:nvPr/>
        </p:nvSpPr>
        <p:spPr bwMode="auto">
          <a:xfrm>
            <a:off x="2752725" y="3854450"/>
            <a:ext cx="295275" cy="336550"/>
          </a:xfrm>
          <a:prstGeom prst="rect">
            <a:avLst/>
          </a:prstGeom>
          <a:noFill/>
          <a:ln w="9525">
            <a:noFill/>
            <a:miter lim="800000"/>
            <a:headEnd/>
            <a:tailEnd/>
          </a:ln>
          <a:effectLst/>
        </p:spPr>
        <p:txBody>
          <a:bodyPr wrap="none">
            <a:spAutoFit/>
          </a:bodyPr>
          <a:lstStyle/>
          <a:p>
            <a:r>
              <a:rPr lang="en-US" altLang="ko-KR" sz="1600"/>
              <a:t>1</a:t>
            </a:r>
          </a:p>
        </p:txBody>
      </p:sp>
      <p:sp>
        <p:nvSpPr>
          <p:cNvPr id="408608" name="Text Box 32"/>
          <p:cNvSpPr txBox="1">
            <a:spLocks noChangeArrowheads="1"/>
          </p:cNvSpPr>
          <p:nvPr/>
        </p:nvSpPr>
        <p:spPr bwMode="auto">
          <a:xfrm>
            <a:off x="3657600" y="3854450"/>
            <a:ext cx="295275" cy="336550"/>
          </a:xfrm>
          <a:prstGeom prst="rect">
            <a:avLst/>
          </a:prstGeom>
          <a:noFill/>
          <a:ln w="9525">
            <a:noFill/>
            <a:miter lim="800000"/>
            <a:headEnd/>
            <a:tailEnd/>
          </a:ln>
          <a:effectLst/>
        </p:spPr>
        <p:txBody>
          <a:bodyPr wrap="none">
            <a:spAutoFit/>
          </a:bodyPr>
          <a:lstStyle/>
          <a:p>
            <a:r>
              <a:rPr lang="en-US" altLang="ko-KR" sz="1600"/>
              <a:t>2</a:t>
            </a:r>
          </a:p>
        </p:txBody>
      </p:sp>
      <p:sp>
        <p:nvSpPr>
          <p:cNvPr id="408609" name="Text Box 33"/>
          <p:cNvSpPr txBox="1">
            <a:spLocks noChangeArrowheads="1"/>
          </p:cNvSpPr>
          <p:nvPr/>
        </p:nvSpPr>
        <p:spPr bwMode="auto">
          <a:xfrm>
            <a:off x="4581525" y="3854450"/>
            <a:ext cx="295275" cy="336550"/>
          </a:xfrm>
          <a:prstGeom prst="rect">
            <a:avLst/>
          </a:prstGeom>
          <a:noFill/>
          <a:ln w="9525">
            <a:noFill/>
            <a:miter lim="800000"/>
            <a:headEnd/>
            <a:tailEnd/>
          </a:ln>
          <a:effectLst/>
        </p:spPr>
        <p:txBody>
          <a:bodyPr wrap="none">
            <a:spAutoFit/>
          </a:bodyPr>
          <a:lstStyle/>
          <a:p>
            <a:r>
              <a:rPr lang="en-US" altLang="ko-KR" sz="1600"/>
              <a:t>3</a:t>
            </a: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p:txBody>
          <a:bodyPr/>
          <a:lstStyle/>
          <a:p>
            <a:r>
              <a:rPr lang="en-US" altLang="ko-KR" b="1">
                <a:latin typeface="╜┼╕φ┴╢" charset="0"/>
                <a:ea typeface="신명조" charset="-127"/>
              </a:rPr>
              <a:t>3. Modeling Individual Objects</a:t>
            </a:r>
          </a:p>
        </p:txBody>
      </p:sp>
      <p:sp>
        <p:nvSpPr>
          <p:cNvPr id="409603" name="Rectangle 3" descr="Rectangle: Click to edit Master text styles&#10;Second level&#10;Third level&#10;Fourth level&#10;Fifth level"/>
          <p:cNvSpPr>
            <a:spLocks noGrp="1" noChangeArrowheads="1"/>
          </p:cNvSpPr>
          <p:nvPr>
            <p:ph type="body" idx="1"/>
          </p:nvPr>
        </p:nvSpPr>
        <p:spPr/>
        <p:txBody>
          <a:bodyPr/>
          <a:lstStyle/>
          <a:p>
            <a:pPr algn="just">
              <a:buFont typeface="Wingdings" pitchFamily="2" charset="2"/>
              <a:buNone/>
            </a:pPr>
            <a:r>
              <a:rPr lang="en-US" altLang="ko-KR" b="1">
                <a:latin typeface="Times New Roman" pitchFamily="18" charset="0"/>
                <a:ea typeface="신명조" charset="-127"/>
              </a:rPr>
              <a:t>3.2 Variables</a:t>
            </a:r>
            <a:endParaRPr lang="en-US" altLang="ko-KR">
              <a:latin typeface="Times New Roman" pitchFamily="18" charset="0"/>
              <a:ea typeface="신명조" charset="-127"/>
            </a:endParaRPr>
          </a:p>
          <a:p>
            <a:pPr lvl="1" algn="just"/>
            <a:r>
              <a:rPr lang="ko-KR" altLang="en-US">
                <a:latin typeface="Times New Roman" pitchFamily="18" charset="0"/>
                <a:ea typeface="신명조" charset="-127"/>
              </a:rPr>
              <a:t>변수는 전역 또는 지역변수</a:t>
            </a:r>
            <a:r>
              <a:rPr lang="en-US" altLang="ko-KR">
                <a:latin typeface="Times New Roman" pitchFamily="18" charset="0"/>
                <a:ea typeface="신명조" charset="-127"/>
              </a:rPr>
              <a:t>(default)</a:t>
            </a:r>
            <a:r>
              <a:rPr lang="ko-KR" altLang="en-US">
                <a:latin typeface="Times New Roman" pitchFamily="18" charset="0"/>
                <a:ea typeface="신명조" charset="-127"/>
              </a:rPr>
              <a:t>로 될 수 있다</a:t>
            </a:r>
            <a:r>
              <a:rPr lang="en-US" altLang="ko-KR">
                <a:latin typeface="Times New Roman" pitchFamily="18" charset="0"/>
                <a:ea typeface="신명조" charset="-127"/>
              </a:rPr>
              <a:t>. </a:t>
            </a:r>
            <a:r>
              <a:rPr lang="ko-KR" altLang="en-US">
                <a:latin typeface="Times New Roman" pitchFamily="18" charset="0"/>
                <a:ea typeface="신명조" charset="-127"/>
              </a:rPr>
              <a:t>전역변수는 </a:t>
            </a:r>
            <a:r>
              <a:rPr lang="en-US" altLang="ko-KR">
                <a:latin typeface="Times New Roman" pitchFamily="18" charset="0"/>
                <a:ea typeface="신명조" charset="-127"/>
              </a:rPr>
              <a:t>Preamble</a:t>
            </a:r>
            <a:r>
              <a:rPr lang="ko-KR" altLang="en-US">
                <a:latin typeface="Times New Roman" pitchFamily="18" charset="0"/>
                <a:ea typeface="신명조" charset="-127"/>
              </a:rPr>
              <a:t>에 정의된다</a:t>
            </a:r>
            <a:r>
              <a:rPr lang="en-US" altLang="ko-KR">
                <a:latin typeface="Times New Roman" pitchFamily="18" charset="0"/>
                <a:ea typeface="신명조" charset="-127"/>
              </a:rPr>
              <a:t>.</a:t>
            </a:r>
          </a:p>
          <a:p>
            <a:pPr lvl="1" algn="just"/>
            <a:r>
              <a:rPr lang="ko-KR" altLang="en-US">
                <a:latin typeface="Times New Roman" pitchFamily="18" charset="0"/>
                <a:ea typeface="신명조" charset="-127"/>
              </a:rPr>
              <a:t>모든 변수는 </a:t>
            </a:r>
            <a:r>
              <a:rPr lang="en-US" altLang="ko-KR">
                <a:latin typeface="Times New Roman" pitchFamily="18" charset="0"/>
                <a:ea typeface="신명조" charset="-127"/>
              </a:rPr>
              <a:t>mode</a:t>
            </a:r>
            <a:r>
              <a:rPr lang="ko-KR" altLang="en-US">
                <a:latin typeface="Times New Roman" pitchFamily="18" charset="0"/>
                <a:ea typeface="신명조" charset="-127"/>
              </a:rPr>
              <a:t>를 가지고 있다</a:t>
            </a:r>
            <a:r>
              <a:rPr lang="en-US" altLang="ko-KR">
                <a:latin typeface="Times New Roman" pitchFamily="18" charset="0"/>
                <a:ea typeface="신명조" charset="-127"/>
              </a:rPr>
              <a:t>.(integer, real, alpha, text)</a:t>
            </a:r>
          </a:p>
          <a:p>
            <a:pPr lvl="1" algn="just"/>
            <a:r>
              <a:rPr lang="en-US" altLang="ko-KR">
                <a:latin typeface="Times New Roman" pitchFamily="18" charset="0"/>
                <a:ea typeface="신명조" charset="-127"/>
              </a:rPr>
              <a:t>Background mode</a:t>
            </a:r>
            <a:r>
              <a:rPr lang="ko-KR" altLang="en-US">
                <a:latin typeface="Times New Roman" pitchFamily="18" charset="0"/>
                <a:ea typeface="신명조" charset="-127"/>
              </a:rPr>
              <a:t>는 </a:t>
            </a:r>
            <a:r>
              <a:rPr lang="en-US" altLang="ko-KR">
                <a:latin typeface="Times New Roman" pitchFamily="18" charset="0"/>
                <a:ea typeface="신명조" charset="-127"/>
              </a:rPr>
              <a:t>real</a:t>
            </a:r>
            <a:r>
              <a:rPr lang="ko-KR" altLang="en-US">
                <a:latin typeface="Times New Roman" pitchFamily="18" charset="0"/>
                <a:ea typeface="신명조" charset="-127"/>
              </a:rPr>
              <a:t>이며 다음의 문장에 의해 변경된다</a:t>
            </a:r>
            <a:r>
              <a:rPr lang="en-US" altLang="ko-KR">
                <a:latin typeface="Times New Roman" pitchFamily="18" charset="0"/>
                <a:ea typeface="신명조" charset="-127"/>
              </a:rPr>
              <a:t>.</a:t>
            </a:r>
          </a:p>
          <a:p>
            <a:pPr lvl="2" algn="just"/>
            <a:r>
              <a:rPr lang="en-US" altLang="ko-KR">
                <a:latin typeface="Times New Roman" pitchFamily="18" charset="0"/>
                <a:ea typeface="신명조" charset="-127"/>
              </a:rPr>
              <a:t>      NORMALLY, MODE IS </a:t>
            </a:r>
            <a:r>
              <a:rPr lang="en-US" altLang="ko-KR" u="sng">
                <a:latin typeface="Times New Roman" pitchFamily="18" charset="0"/>
                <a:ea typeface="신명조" charset="-127"/>
              </a:rPr>
              <a:t>mode</a:t>
            </a:r>
            <a:endParaRPr lang="en-US" altLang="ko-KR">
              <a:latin typeface="Times New Roman" pitchFamily="18" charset="0"/>
              <a:ea typeface="신명조" charset="-127"/>
            </a:endParaRPr>
          </a:p>
          <a:p>
            <a:pPr lvl="1" algn="just"/>
            <a:endParaRPr lang="en-US" altLang="ko-KR">
              <a:latin typeface="Times New Roman" pitchFamily="18" charset="0"/>
              <a:ea typeface="신명조" charset="-127"/>
            </a:endParaRPr>
          </a:p>
          <a:p>
            <a:pPr lvl="1" algn="just"/>
            <a:r>
              <a:rPr lang="ko-KR" altLang="en-US">
                <a:latin typeface="Times New Roman" pitchFamily="18" charset="0"/>
                <a:ea typeface="신명조" charset="-127"/>
              </a:rPr>
              <a:t>변수의 길이는 전형적으로 </a:t>
            </a:r>
            <a:r>
              <a:rPr lang="en-US" altLang="ko-KR">
                <a:latin typeface="Times New Roman" pitchFamily="18" charset="0"/>
                <a:ea typeface="신명조" charset="-127"/>
              </a:rPr>
              <a:t>80</a:t>
            </a:r>
            <a:r>
              <a:rPr lang="ko-KR" altLang="en-US">
                <a:latin typeface="Times New Roman" pitchFamily="18" charset="0"/>
                <a:ea typeface="신명조" charset="-127"/>
              </a:rPr>
              <a:t>자 이내이며 문자</a:t>
            </a:r>
            <a:r>
              <a:rPr lang="en-US" altLang="ko-KR">
                <a:latin typeface="Times New Roman" pitchFamily="18" charset="0"/>
                <a:ea typeface="신명조" charset="-127"/>
              </a:rPr>
              <a:t>, </a:t>
            </a:r>
            <a:r>
              <a:rPr lang="ko-KR" altLang="en-US">
                <a:latin typeface="Times New Roman" pitchFamily="18" charset="0"/>
                <a:ea typeface="신명조" charset="-127"/>
              </a:rPr>
              <a:t>숫자</a:t>
            </a:r>
            <a:r>
              <a:rPr lang="en-US" altLang="ko-KR">
                <a:latin typeface="Times New Roman" pitchFamily="18" charset="0"/>
                <a:ea typeface="신명조" charset="-127"/>
              </a:rPr>
              <a:t>, </a:t>
            </a:r>
            <a:r>
              <a:rPr lang="ko-KR" altLang="en-US">
                <a:latin typeface="Times New Roman" pitchFamily="18" charset="0"/>
                <a:ea typeface="신명조" charset="-127"/>
              </a:rPr>
              <a:t>마침표의 조합이다</a:t>
            </a:r>
            <a:r>
              <a:rPr lang="en-US" altLang="ko-KR">
                <a:latin typeface="Times New Roman" pitchFamily="18" charset="0"/>
                <a:ea typeface="신명조" charset="-127"/>
              </a:rPr>
              <a:t>.</a:t>
            </a:r>
          </a:p>
          <a:p>
            <a:pPr lvl="1" algn="just">
              <a:buFont typeface="Wingdings" pitchFamily="2" charset="2"/>
              <a:buNone/>
            </a:pPr>
            <a:r>
              <a:rPr lang="en-US" altLang="ko-KR">
                <a:latin typeface="Times New Roman" pitchFamily="18" charset="0"/>
                <a:ea typeface="신명조" charset="-127"/>
              </a:rPr>
              <a:t>      </a:t>
            </a:r>
            <a:r>
              <a:rPr lang="ko-KR" altLang="en-US">
                <a:latin typeface="Times New Roman" pitchFamily="18" charset="0"/>
                <a:ea typeface="신명조" charset="-127"/>
              </a:rPr>
              <a:t>올바른 예</a:t>
            </a:r>
            <a:r>
              <a:rPr lang="en-US" altLang="ko-KR">
                <a:latin typeface="Times New Roman" pitchFamily="18" charset="0"/>
                <a:ea typeface="신명조" charset="-127"/>
              </a:rPr>
              <a:t>) ABC, NO.OF.CUSTOMERS, 5.12.38, ABC...</a:t>
            </a:r>
          </a:p>
          <a:p>
            <a:pPr lvl="1" algn="just">
              <a:buFont typeface="Wingdings" pitchFamily="2" charset="2"/>
              <a:buNone/>
            </a:pPr>
            <a:r>
              <a:rPr lang="en-US" altLang="ko-KR">
                <a:latin typeface="Times New Roman" pitchFamily="18" charset="0"/>
                <a:ea typeface="신명조" charset="-127"/>
              </a:rPr>
              <a:t>      </a:t>
            </a:r>
            <a:r>
              <a:rPr lang="ko-KR" altLang="en-US">
                <a:latin typeface="Times New Roman" pitchFamily="18" charset="0"/>
                <a:ea typeface="신명조" charset="-127"/>
              </a:rPr>
              <a:t>틀린 예</a:t>
            </a:r>
            <a:r>
              <a:rPr lang="en-US" altLang="ko-KR">
                <a:latin typeface="Times New Roman" pitchFamily="18" charset="0"/>
                <a:ea typeface="신명조" charset="-127"/>
              </a:rPr>
              <a:t>) 567, 2+2, 5.12</a:t>
            </a: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ChangeArrowheads="1"/>
          </p:cNvSpPr>
          <p:nvPr>
            <p:ph type="title"/>
          </p:nvPr>
        </p:nvSpPr>
        <p:spPr/>
        <p:txBody>
          <a:bodyPr/>
          <a:lstStyle/>
          <a:p>
            <a:r>
              <a:rPr lang="en-US" altLang="ko-KR" b="1">
                <a:latin typeface="╜┼╕φ┴╢" charset="0"/>
                <a:ea typeface="신명조" charset="-127"/>
              </a:rPr>
              <a:t>3. Modeling Individual Objects</a:t>
            </a:r>
          </a:p>
        </p:txBody>
      </p:sp>
      <p:sp>
        <p:nvSpPr>
          <p:cNvPr id="410627" name="Rectangle 3" descr="Rectangle: Click to edit Master text styles&#10;Second level&#10;Third level&#10;Fourth level&#10;Fifth level"/>
          <p:cNvSpPr>
            <a:spLocks noGrp="1" noChangeArrowheads="1"/>
          </p:cNvSpPr>
          <p:nvPr>
            <p:ph type="body" idx="1"/>
          </p:nvPr>
        </p:nvSpPr>
        <p:spPr>
          <a:xfrm>
            <a:off x="609600" y="1676400"/>
            <a:ext cx="4419600" cy="4343400"/>
          </a:xfrm>
        </p:spPr>
        <p:txBody>
          <a:bodyPr/>
          <a:lstStyle/>
          <a:p>
            <a:pPr algn="just">
              <a:buFont typeface="Wingdings" pitchFamily="2" charset="2"/>
              <a:buNone/>
            </a:pPr>
            <a:r>
              <a:rPr lang="en-US" altLang="ko-KR" b="1">
                <a:latin typeface="Times New Roman" pitchFamily="18" charset="0"/>
              </a:rPr>
              <a:t>3.3 Program Control Structures</a:t>
            </a:r>
            <a:endParaRPr lang="en-US" altLang="ko-KR">
              <a:latin typeface="Times New Roman" pitchFamily="18" charset="0"/>
            </a:endParaRPr>
          </a:p>
          <a:p>
            <a:pPr algn="just">
              <a:lnSpc>
                <a:spcPct val="80000"/>
              </a:lnSpc>
              <a:buFont typeface="Wingdings" pitchFamily="2" charset="2"/>
              <a:buNone/>
            </a:pPr>
            <a:endParaRPr lang="en-US" altLang="ko-KR" sz="1800" u="sng">
              <a:latin typeface="Times New Roman" pitchFamily="18" charset="0"/>
            </a:endParaRPr>
          </a:p>
          <a:p>
            <a:pPr algn="just">
              <a:lnSpc>
                <a:spcPct val="80000"/>
              </a:lnSpc>
              <a:buFont typeface="Wingdings" pitchFamily="2" charset="2"/>
              <a:buNone/>
            </a:pPr>
            <a:r>
              <a:rPr lang="en-US" altLang="ko-KR" sz="1800" u="sng">
                <a:latin typeface="Times New Roman" pitchFamily="18" charset="0"/>
              </a:rPr>
              <a:t>IF Statement</a:t>
            </a:r>
          </a:p>
          <a:p>
            <a:pPr algn="just">
              <a:lnSpc>
                <a:spcPct val="80000"/>
              </a:lnSpc>
              <a:buFont typeface="Wingdings" pitchFamily="2" charset="2"/>
              <a:buNone/>
            </a:pPr>
            <a:r>
              <a:rPr lang="en-US" altLang="ko-KR" sz="1800">
                <a:latin typeface="Times New Roman" pitchFamily="18" charset="0"/>
              </a:rPr>
              <a:t>   IF STATUS = BUSY</a:t>
            </a:r>
          </a:p>
          <a:p>
            <a:pPr algn="just">
              <a:lnSpc>
                <a:spcPct val="80000"/>
              </a:lnSpc>
              <a:buFont typeface="Wingdings" pitchFamily="2" charset="2"/>
              <a:buNone/>
            </a:pPr>
            <a:r>
              <a:rPr lang="en-US" altLang="ko-KR" sz="1800">
                <a:latin typeface="Times New Roman" pitchFamily="18" charset="0"/>
              </a:rPr>
              <a:t>       ADD 1 TO BACK.LOG</a:t>
            </a:r>
          </a:p>
          <a:p>
            <a:pPr algn="just">
              <a:lnSpc>
                <a:spcPct val="80000"/>
              </a:lnSpc>
              <a:buFont typeface="Wingdings" pitchFamily="2" charset="2"/>
              <a:buNone/>
            </a:pPr>
            <a:r>
              <a:rPr lang="en-US" altLang="ko-KR" sz="1800">
                <a:latin typeface="Times New Roman" pitchFamily="18" charset="0"/>
              </a:rPr>
              <a:t>    ALWAYS</a:t>
            </a:r>
          </a:p>
          <a:p>
            <a:pPr algn="just">
              <a:lnSpc>
                <a:spcPct val="80000"/>
              </a:lnSpc>
              <a:buFont typeface="Wingdings" pitchFamily="2" charset="2"/>
              <a:buNone/>
            </a:pPr>
            <a:endParaRPr lang="ko-KR" altLang="en-US" sz="1800">
              <a:latin typeface="Times New Roman" pitchFamily="18" charset="0"/>
            </a:endParaRPr>
          </a:p>
        </p:txBody>
      </p:sp>
      <p:sp>
        <p:nvSpPr>
          <p:cNvPr id="410628" name="Text Box 4"/>
          <p:cNvSpPr txBox="1">
            <a:spLocks noChangeArrowheads="1"/>
          </p:cNvSpPr>
          <p:nvPr/>
        </p:nvSpPr>
        <p:spPr bwMode="auto">
          <a:xfrm>
            <a:off x="3886200" y="2286000"/>
            <a:ext cx="4275138" cy="3586163"/>
          </a:xfrm>
          <a:prstGeom prst="rect">
            <a:avLst/>
          </a:prstGeom>
          <a:noFill/>
          <a:ln w="9525">
            <a:noFill/>
            <a:miter lim="800000"/>
            <a:headEnd/>
            <a:tailEnd/>
          </a:ln>
          <a:effectLst/>
        </p:spPr>
        <p:txBody>
          <a:bodyPr wrap="none">
            <a:spAutoFit/>
          </a:bodyPr>
          <a:lstStyle/>
          <a:p>
            <a:pPr>
              <a:lnSpc>
                <a:spcPct val="80000"/>
              </a:lnSpc>
              <a:spcBef>
                <a:spcPct val="20000"/>
              </a:spcBef>
              <a:buClr>
                <a:schemeClr val="hlink"/>
              </a:buClr>
              <a:buSzPct val="110000"/>
              <a:buFont typeface="Wingdings" pitchFamily="2" charset="2"/>
              <a:buNone/>
            </a:pPr>
            <a:r>
              <a:rPr lang="en-US" altLang="ko-KR" sz="1600" u="sng">
                <a:latin typeface="Times New Roman" pitchFamily="18" charset="0"/>
              </a:rPr>
              <a:t>LOOPING</a:t>
            </a:r>
          </a:p>
          <a:p>
            <a:pPr>
              <a:lnSpc>
                <a:spcPct val="80000"/>
              </a:lnSpc>
              <a:spcBef>
                <a:spcPct val="20000"/>
              </a:spcBef>
              <a:buClr>
                <a:schemeClr val="hlink"/>
              </a:buClr>
              <a:buSzPct val="110000"/>
              <a:buFont typeface="Wingdings" pitchFamily="2" charset="2"/>
              <a:buNone/>
            </a:pPr>
            <a:r>
              <a:rPr lang="en-US" altLang="ko-KR" sz="1600">
                <a:latin typeface="Times New Roman" pitchFamily="18" charset="0"/>
              </a:rPr>
              <a:t>   FOR EACH </a:t>
            </a:r>
            <a:r>
              <a:rPr lang="en-US" altLang="ko-KR" sz="1600" u="sng">
                <a:latin typeface="Times New Roman" pitchFamily="18" charset="0"/>
              </a:rPr>
              <a:t>resource</a:t>
            </a:r>
            <a:endParaRPr lang="en-US" altLang="ko-KR" sz="1600">
              <a:latin typeface="Times New Roman" pitchFamily="18" charset="0"/>
            </a:endParaRPr>
          </a:p>
          <a:p>
            <a:pPr>
              <a:lnSpc>
                <a:spcPct val="80000"/>
              </a:lnSpc>
              <a:spcBef>
                <a:spcPct val="20000"/>
              </a:spcBef>
              <a:buClr>
                <a:schemeClr val="hlink"/>
              </a:buClr>
              <a:buSzPct val="110000"/>
              <a:buFont typeface="Wingdings" pitchFamily="2" charset="2"/>
              <a:buNone/>
            </a:pPr>
            <a:r>
              <a:rPr lang="en-US" altLang="ko-KR" sz="1600">
                <a:latin typeface="Times New Roman" pitchFamily="18" charset="0"/>
              </a:rPr>
              <a:t> is equivalent to</a:t>
            </a:r>
          </a:p>
          <a:p>
            <a:pPr>
              <a:lnSpc>
                <a:spcPct val="80000"/>
              </a:lnSpc>
              <a:spcBef>
                <a:spcPct val="20000"/>
              </a:spcBef>
              <a:buClr>
                <a:schemeClr val="hlink"/>
              </a:buClr>
              <a:buSzPct val="110000"/>
              <a:buFont typeface="Wingdings" pitchFamily="2" charset="2"/>
              <a:buNone/>
            </a:pPr>
            <a:r>
              <a:rPr lang="en-US" altLang="ko-KR" sz="1600">
                <a:latin typeface="Times New Roman" pitchFamily="18" charset="0"/>
              </a:rPr>
              <a:t>   FOR </a:t>
            </a:r>
            <a:r>
              <a:rPr lang="en-US" altLang="ko-KR" sz="1600" u="sng">
                <a:latin typeface="Times New Roman" pitchFamily="18" charset="0"/>
              </a:rPr>
              <a:t>resource</a:t>
            </a:r>
            <a:r>
              <a:rPr lang="en-US" altLang="ko-KR" sz="1600">
                <a:latin typeface="Times New Roman" pitchFamily="18" charset="0"/>
              </a:rPr>
              <a:t> = 1 TO N.resource</a:t>
            </a:r>
          </a:p>
          <a:p>
            <a:pPr>
              <a:lnSpc>
                <a:spcPct val="80000"/>
              </a:lnSpc>
              <a:spcBef>
                <a:spcPct val="20000"/>
              </a:spcBef>
              <a:buClr>
                <a:schemeClr val="hlink"/>
              </a:buClr>
              <a:buSzPct val="110000"/>
              <a:buFont typeface="Wingdings" pitchFamily="2" charset="2"/>
              <a:buNone/>
            </a:pPr>
            <a:endParaRPr lang="en-US" altLang="ko-KR" sz="1600">
              <a:latin typeface="Times New Roman" pitchFamily="18" charset="0"/>
            </a:endParaRPr>
          </a:p>
          <a:p>
            <a:pPr>
              <a:lnSpc>
                <a:spcPct val="80000"/>
              </a:lnSpc>
              <a:spcBef>
                <a:spcPct val="20000"/>
              </a:spcBef>
              <a:buClr>
                <a:schemeClr val="hlink"/>
              </a:buClr>
              <a:buSzPct val="110000"/>
              <a:buFont typeface="Wingdings" pitchFamily="2" charset="2"/>
              <a:buNone/>
            </a:pPr>
            <a:r>
              <a:rPr lang="en-US" altLang="ko-KR" sz="1600">
                <a:latin typeface="Times New Roman" pitchFamily="18" charset="0"/>
              </a:rPr>
              <a:t>   FOR EACH resource CALLED name</a:t>
            </a:r>
          </a:p>
          <a:p>
            <a:pPr>
              <a:lnSpc>
                <a:spcPct val="80000"/>
              </a:lnSpc>
              <a:spcBef>
                <a:spcPct val="20000"/>
              </a:spcBef>
              <a:buClr>
                <a:schemeClr val="hlink"/>
              </a:buClr>
              <a:buSzPct val="110000"/>
              <a:buFont typeface="Wingdings" pitchFamily="2" charset="2"/>
              <a:buNone/>
            </a:pPr>
            <a:r>
              <a:rPr lang="en-US" altLang="ko-KR" sz="1600">
                <a:latin typeface="Times New Roman" pitchFamily="18" charset="0"/>
              </a:rPr>
              <a:t> is equivalent to</a:t>
            </a:r>
          </a:p>
          <a:p>
            <a:pPr>
              <a:lnSpc>
                <a:spcPct val="80000"/>
              </a:lnSpc>
              <a:spcBef>
                <a:spcPct val="20000"/>
              </a:spcBef>
              <a:buClr>
                <a:schemeClr val="hlink"/>
              </a:buClr>
              <a:buSzPct val="110000"/>
              <a:buFont typeface="Wingdings" pitchFamily="2" charset="2"/>
              <a:buNone/>
            </a:pPr>
            <a:r>
              <a:rPr lang="en-US" altLang="ko-KR" sz="1600">
                <a:latin typeface="Times New Roman" pitchFamily="18" charset="0"/>
              </a:rPr>
              <a:t>   FOR name = 1 TO N.RESOURCE</a:t>
            </a:r>
          </a:p>
          <a:p>
            <a:pPr>
              <a:lnSpc>
                <a:spcPct val="80000"/>
              </a:lnSpc>
              <a:spcBef>
                <a:spcPct val="20000"/>
              </a:spcBef>
              <a:buClr>
                <a:schemeClr val="hlink"/>
              </a:buClr>
              <a:buSzPct val="110000"/>
              <a:buFont typeface="Wingdings" pitchFamily="2" charset="2"/>
              <a:buNone/>
            </a:pPr>
            <a:endParaRPr lang="en-US" altLang="ko-KR" sz="1600">
              <a:latin typeface="Times New Roman" pitchFamily="18" charset="0"/>
            </a:endParaRPr>
          </a:p>
          <a:p>
            <a:pPr>
              <a:lnSpc>
                <a:spcPct val="80000"/>
              </a:lnSpc>
              <a:spcBef>
                <a:spcPct val="20000"/>
              </a:spcBef>
              <a:buClr>
                <a:schemeClr val="hlink"/>
              </a:buClr>
              <a:buSzPct val="110000"/>
              <a:buFont typeface="Wingdings" pitchFamily="2" charset="2"/>
              <a:buNone/>
            </a:pPr>
            <a:r>
              <a:rPr lang="en-US" altLang="ko-KR" sz="1600">
                <a:latin typeface="Times New Roman" pitchFamily="18" charset="0"/>
              </a:rPr>
              <a:t>   FOR EACH PUMP,</a:t>
            </a:r>
          </a:p>
          <a:p>
            <a:pPr>
              <a:lnSpc>
                <a:spcPct val="80000"/>
              </a:lnSpc>
              <a:spcBef>
                <a:spcPct val="20000"/>
              </a:spcBef>
              <a:buClr>
                <a:schemeClr val="hlink"/>
              </a:buClr>
              <a:buSzPct val="110000"/>
              <a:buFont typeface="Wingdings" pitchFamily="2" charset="2"/>
              <a:buNone/>
            </a:pPr>
            <a:r>
              <a:rPr lang="en-US" altLang="ko-KR" sz="1600">
                <a:latin typeface="Times New Roman" pitchFamily="18" charset="0"/>
              </a:rPr>
              <a:t>      WITH GRADE(PUMP) = DESIRED.GRADE</a:t>
            </a:r>
          </a:p>
          <a:p>
            <a:pPr>
              <a:lnSpc>
                <a:spcPct val="80000"/>
              </a:lnSpc>
              <a:spcBef>
                <a:spcPct val="20000"/>
              </a:spcBef>
              <a:buClr>
                <a:schemeClr val="hlink"/>
              </a:buClr>
              <a:buSzPct val="110000"/>
              <a:buFont typeface="Wingdings" pitchFamily="2" charset="2"/>
              <a:buNone/>
            </a:pPr>
            <a:r>
              <a:rPr lang="en-US" altLang="ko-KR" sz="1600">
                <a:latin typeface="Times New Roman" pitchFamily="18" charset="0"/>
              </a:rPr>
              <a:t>      AND RESERVE(PUMP) &gt;= 10.0,</a:t>
            </a:r>
          </a:p>
          <a:p>
            <a:pPr>
              <a:lnSpc>
                <a:spcPct val="80000"/>
              </a:lnSpc>
              <a:spcBef>
                <a:spcPct val="20000"/>
              </a:spcBef>
              <a:buClr>
                <a:schemeClr val="hlink"/>
              </a:buClr>
              <a:buSzPct val="110000"/>
              <a:buFont typeface="Wingdings" pitchFamily="2" charset="2"/>
              <a:buNone/>
            </a:pPr>
            <a:r>
              <a:rPr lang="en-US" altLang="ko-KR" sz="1600">
                <a:latin typeface="Times New Roman" pitchFamily="18" charset="0"/>
              </a:rPr>
              <a:t>   FIND THE FIRST CASE</a:t>
            </a:r>
          </a:p>
          <a:p>
            <a:endParaRPr lang="en-US" altLang="ko-K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p:cNvSpPr>
            <a:spLocks noGrp="1" noChangeArrowheads="1"/>
          </p:cNvSpPr>
          <p:nvPr>
            <p:ph type="title"/>
          </p:nvPr>
        </p:nvSpPr>
        <p:spPr/>
        <p:txBody>
          <a:bodyPr/>
          <a:lstStyle/>
          <a:p>
            <a:r>
              <a:rPr lang="en-US" altLang="ko-KR" b="1">
                <a:latin typeface="╜┼╕φ┴╢" charset="0"/>
                <a:ea typeface="신명조" charset="-127"/>
              </a:rPr>
              <a:t>3. Modeling Individual Objects</a:t>
            </a:r>
          </a:p>
        </p:txBody>
      </p:sp>
      <p:sp>
        <p:nvSpPr>
          <p:cNvPr id="411651" name="Rectangle 3" descr="Rectangle: Click to edit Master text styles&#10;Second level&#10;Third level&#10;Fourth level&#10;Fifth level"/>
          <p:cNvSpPr>
            <a:spLocks noGrp="1" noChangeArrowheads="1"/>
          </p:cNvSpPr>
          <p:nvPr>
            <p:ph type="body" idx="1"/>
          </p:nvPr>
        </p:nvSpPr>
        <p:spPr/>
        <p:txBody>
          <a:bodyPr/>
          <a:lstStyle/>
          <a:p>
            <a:pPr algn="just">
              <a:buFont typeface="Wingdings" pitchFamily="2" charset="2"/>
              <a:buNone/>
            </a:pPr>
            <a:r>
              <a:rPr lang="en-US" altLang="ko-KR" b="1">
                <a:latin typeface="Times New Roman" pitchFamily="18" charset="0"/>
                <a:ea typeface="신명조" charset="-127"/>
              </a:rPr>
              <a:t>3.4 The Representation of Time   </a:t>
            </a:r>
            <a:endParaRPr lang="en-US" altLang="ko-KR">
              <a:latin typeface="Times New Roman" pitchFamily="18" charset="0"/>
              <a:ea typeface="신명조" charset="-127"/>
            </a:endParaRPr>
          </a:p>
          <a:p>
            <a:pPr lvl="1" algn="just"/>
            <a:r>
              <a:rPr lang="ko-KR" altLang="en-US">
                <a:latin typeface="Times New Roman" pitchFamily="18" charset="0"/>
                <a:ea typeface="신명조" charset="-127"/>
              </a:rPr>
              <a:t>시뮬레이션 시계</a:t>
            </a:r>
            <a:r>
              <a:rPr lang="en-US" altLang="ko-KR">
                <a:latin typeface="Times New Roman" pitchFamily="18" charset="0"/>
                <a:ea typeface="신명조" charset="-127"/>
              </a:rPr>
              <a:t>(clock)</a:t>
            </a:r>
            <a:r>
              <a:rPr lang="ko-KR" altLang="en-US">
                <a:latin typeface="Times New Roman" pitchFamily="18" charset="0"/>
                <a:ea typeface="신명조" charset="-127"/>
              </a:rPr>
              <a:t>는 시스템에서 정의한 </a:t>
            </a:r>
            <a:r>
              <a:rPr lang="en-US" altLang="ko-KR">
                <a:latin typeface="Times New Roman" pitchFamily="18" charset="0"/>
                <a:ea typeface="신명조" charset="-127"/>
              </a:rPr>
              <a:t>Real </a:t>
            </a:r>
            <a:r>
              <a:rPr lang="ko-KR" altLang="en-US">
                <a:latin typeface="Times New Roman" pitchFamily="18" charset="0"/>
                <a:ea typeface="신명조" charset="-127"/>
              </a:rPr>
              <a:t>변수 </a:t>
            </a:r>
            <a:r>
              <a:rPr lang="en-US" altLang="ko-KR">
                <a:latin typeface="Times New Roman" pitchFamily="18" charset="0"/>
                <a:ea typeface="신명조" charset="-127"/>
              </a:rPr>
              <a:t>TIME.V </a:t>
            </a:r>
            <a:r>
              <a:rPr lang="ko-KR" altLang="en-US">
                <a:latin typeface="Times New Roman" pitchFamily="18" charset="0"/>
                <a:ea typeface="신명조" charset="-127"/>
              </a:rPr>
              <a:t>에 의해 표현되며 초기에 </a:t>
            </a:r>
            <a:r>
              <a:rPr lang="en-US" altLang="ko-KR">
                <a:latin typeface="Times New Roman" pitchFamily="18" charset="0"/>
                <a:ea typeface="신명조" charset="-127"/>
              </a:rPr>
              <a:t>0</a:t>
            </a:r>
            <a:r>
              <a:rPr lang="ko-KR" altLang="en-US">
                <a:latin typeface="Times New Roman" pitchFamily="18" charset="0"/>
                <a:ea typeface="신명조" charset="-127"/>
              </a:rPr>
              <a:t>의 값을 가진다</a:t>
            </a:r>
            <a:r>
              <a:rPr lang="en-US" altLang="ko-KR">
                <a:latin typeface="Times New Roman" pitchFamily="18" charset="0"/>
                <a:ea typeface="신명조" charset="-127"/>
              </a:rPr>
              <a:t>.</a:t>
            </a:r>
          </a:p>
          <a:p>
            <a:pPr lvl="1" algn="just"/>
            <a:r>
              <a:rPr lang="ko-KR" altLang="en-US">
                <a:latin typeface="Times New Roman" pitchFamily="18" charset="0"/>
                <a:ea typeface="신명조" charset="-127"/>
              </a:rPr>
              <a:t>시간의 기본 값 단위는 일</a:t>
            </a:r>
            <a:r>
              <a:rPr lang="en-US" altLang="ko-KR">
                <a:latin typeface="Times New Roman" pitchFamily="18" charset="0"/>
                <a:ea typeface="신명조" charset="-127"/>
              </a:rPr>
              <a:t>(day)</a:t>
            </a:r>
            <a:r>
              <a:rPr lang="ko-KR" altLang="en-US">
                <a:latin typeface="Times New Roman" pitchFamily="18" charset="0"/>
                <a:ea typeface="신명조" charset="-127"/>
              </a:rPr>
              <a:t>이다</a:t>
            </a:r>
            <a:r>
              <a:rPr lang="en-US" altLang="ko-KR">
                <a:latin typeface="Times New Roman" pitchFamily="18" charset="0"/>
                <a:ea typeface="신명조" charset="-127"/>
              </a:rPr>
              <a:t>.</a:t>
            </a:r>
          </a:p>
          <a:p>
            <a:pPr lvl="1" algn="just"/>
            <a:r>
              <a:rPr lang="en-US" altLang="ko-KR">
                <a:latin typeface="Times New Roman" pitchFamily="18" charset="0"/>
                <a:ea typeface="신명조" charset="-127"/>
              </a:rPr>
              <a:t>HOURS.V = 24</a:t>
            </a:r>
          </a:p>
          <a:p>
            <a:pPr lvl="1" algn="just"/>
            <a:r>
              <a:rPr lang="en-US" altLang="ko-KR">
                <a:latin typeface="Times New Roman" pitchFamily="18" charset="0"/>
                <a:ea typeface="신명조" charset="-127"/>
              </a:rPr>
              <a:t>MINUTES.V = 60</a:t>
            </a:r>
          </a:p>
          <a:p>
            <a:pPr lvl="1" algn="just"/>
            <a:endParaRPr lang="en-US" altLang="ko-KR">
              <a:latin typeface="Times New Roman" pitchFamily="18" charset="0"/>
              <a:ea typeface="신명조" charset="-127"/>
            </a:endParaRPr>
          </a:p>
          <a:p>
            <a:pPr lvl="1" algn="just"/>
            <a:r>
              <a:rPr lang="ko-KR" altLang="en-US">
                <a:latin typeface="Times New Roman" pitchFamily="18" charset="0"/>
                <a:ea typeface="신명조" charset="-127"/>
              </a:rPr>
              <a:t>시스템 설계자는 이 기본 값을 원하는 단위로 변경할 수 있다</a:t>
            </a:r>
            <a:r>
              <a:rPr lang="en-US" altLang="ko-KR">
                <a:latin typeface="Times New Roman" pitchFamily="18" charset="0"/>
                <a:ea typeface="신명조" charset="-127"/>
              </a:rPr>
              <a:t>. </a:t>
            </a:r>
            <a:r>
              <a:rPr lang="ko-KR" altLang="en-US">
                <a:latin typeface="Times New Roman" pitchFamily="18" charset="0"/>
                <a:ea typeface="신명조" charset="-127"/>
              </a:rPr>
              <a:t>컴퓨터 시스템을 생각해 보면</a:t>
            </a:r>
            <a:r>
              <a:rPr lang="en-US" altLang="ko-KR">
                <a:latin typeface="Times New Roman" pitchFamily="18" charset="0"/>
                <a:ea typeface="신명조" charset="-127"/>
              </a:rPr>
              <a:t>, DAYS</a:t>
            </a:r>
            <a:r>
              <a:rPr lang="ko-KR" altLang="en-US">
                <a:latin typeface="Times New Roman" pitchFamily="18" charset="0"/>
                <a:ea typeface="신명조" charset="-127"/>
              </a:rPr>
              <a:t>를 </a:t>
            </a:r>
            <a:r>
              <a:rPr lang="en-US" altLang="ko-KR">
                <a:latin typeface="Times New Roman" pitchFamily="18" charset="0"/>
                <a:ea typeface="신명조" charset="-127"/>
              </a:rPr>
              <a:t>SECONDS</a:t>
            </a:r>
            <a:r>
              <a:rPr lang="ko-KR" altLang="en-US">
                <a:latin typeface="Times New Roman" pitchFamily="18" charset="0"/>
                <a:ea typeface="신명조" charset="-127"/>
              </a:rPr>
              <a:t>로 </a:t>
            </a:r>
            <a:r>
              <a:rPr lang="en-US" altLang="ko-KR">
                <a:latin typeface="Times New Roman" pitchFamily="18" charset="0"/>
                <a:ea typeface="신명조" charset="-127"/>
              </a:rPr>
              <a:t>HOURS</a:t>
            </a:r>
            <a:r>
              <a:rPr lang="ko-KR" altLang="en-US">
                <a:latin typeface="Times New Roman" pitchFamily="18" charset="0"/>
                <a:ea typeface="신명조" charset="-127"/>
              </a:rPr>
              <a:t>를 </a:t>
            </a:r>
            <a:r>
              <a:rPr lang="en-US" altLang="ko-KR">
                <a:latin typeface="Times New Roman" pitchFamily="18" charset="0"/>
                <a:ea typeface="신명조" charset="-127"/>
              </a:rPr>
              <a:t>MILLISECONDS, MINUTES</a:t>
            </a:r>
            <a:r>
              <a:rPr lang="ko-KR" altLang="en-US">
                <a:latin typeface="Times New Roman" pitchFamily="18" charset="0"/>
                <a:ea typeface="신명조" charset="-127"/>
              </a:rPr>
              <a:t>를 </a:t>
            </a:r>
            <a:r>
              <a:rPr lang="en-US" altLang="ko-KR">
                <a:latin typeface="Times New Roman" pitchFamily="18" charset="0"/>
                <a:ea typeface="신명조" charset="-127"/>
              </a:rPr>
              <a:t>MICROSECONDS</a:t>
            </a:r>
            <a:r>
              <a:rPr lang="ko-KR" altLang="en-US">
                <a:latin typeface="Times New Roman" pitchFamily="18" charset="0"/>
                <a:ea typeface="신명조" charset="-127"/>
              </a:rPr>
              <a:t>로 바꿀 수 있다</a:t>
            </a:r>
            <a:r>
              <a:rPr lang="en-US" altLang="ko-KR">
                <a:latin typeface="Times New Roman" pitchFamily="18" charset="0"/>
                <a:ea typeface="신명조" charset="-127"/>
              </a:rPr>
              <a:t>.</a:t>
            </a: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ChangeArrowheads="1"/>
          </p:cNvSpPr>
          <p:nvPr>
            <p:ph type="title"/>
          </p:nvPr>
        </p:nvSpPr>
        <p:spPr/>
        <p:txBody>
          <a:bodyPr/>
          <a:lstStyle/>
          <a:p>
            <a:r>
              <a:rPr lang="en-US" altLang="ko-KR" b="1">
                <a:latin typeface="╜┼╕φ┴╢" charset="0"/>
                <a:ea typeface="신명조" charset="-127"/>
              </a:rPr>
              <a:t>3. Modeling Individual Objects</a:t>
            </a:r>
          </a:p>
        </p:txBody>
      </p:sp>
      <p:sp>
        <p:nvSpPr>
          <p:cNvPr id="412675" name="Rectangle 3" descr="Rectangle: Click to edit Master text styles&#10;Second level&#10;Third level&#10;Fourth level&#10;Fifth level"/>
          <p:cNvSpPr>
            <a:spLocks noGrp="1" noChangeArrowheads="1"/>
          </p:cNvSpPr>
          <p:nvPr>
            <p:ph type="body" idx="1"/>
          </p:nvPr>
        </p:nvSpPr>
        <p:spPr/>
        <p:txBody>
          <a:bodyPr/>
          <a:lstStyle/>
          <a:p>
            <a:pPr algn="just">
              <a:buFont typeface="Wingdings" pitchFamily="2" charset="2"/>
              <a:buNone/>
            </a:pPr>
            <a:r>
              <a:rPr lang="en-US" altLang="ko-KR" sz="2000">
                <a:latin typeface="Times New Roman" pitchFamily="18" charset="0"/>
                <a:ea typeface="신명조" charset="-127"/>
              </a:rPr>
              <a:t>PREAMBLE</a:t>
            </a:r>
          </a:p>
          <a:p>
            <a:pPr algn="just">
              <a:buFont typeface="Wingdings" pitchFamily="2" charset="2"/>
              <a:buNone/>
            </a:pPr>
            <a:r>
              <a:rPr lang="en-US" altLang="ko-KR" sz="2000">
                <a:latin typeface="Times New Roman" pitchFamily="18" charset="0"/>
                <a:ea typeface="신명조" charset="-127"/>
              </a:rPr>
              <a:t>	DEFINE .seconds TO MEAN days</a:t>
            </a:r>
          </a:p>
          <a:p>
            <a:pPr algn="just">
              <a:buFont typeface="Wingdings" pitchFamily="2" charset="2"/>
              <a:buNone/>
            </a:pPr>
            <a:r>
              <a:rPr lang="en-US" altLang="ko-KR" sz="2000">
                <a:latin typeface="Times New Roman" pitchFamily="18" charset="0"/>
                <a:ea typeface="신명조" charset="-127"/>
              </a:rPr>
              <a:t>	DEFINE .milliseconds TO MEAN hours</a:t>
            </a:r>
          </a:p>
          <a:p>
            <a:pPr algn="just">
              <a:buFont typeface="Wingdings" pitchFamily="2" charset="2"/>
              <a:buNone/>
            </a:pPr>
            <a:r>
              <a:rPr lang="en-US" altLang="ko-KR" sz="2000">
                <a:latin typeface="Times New Roman" pitchFamily="18" charset="0"/>
                <a:ea typeface="신명조" charset="-127"/>
              </a:rPr>
              <a:t>	DEFINE .microseconds TO MEAN minutes</a:t>
            </a:r>
          </a:p>
          <a:p>
            <a:pPr algn="just">
              <a:buFont typeface="Wingdings" pitchFamily="2" charset="2"/>
              <a:buNone/>
            </a:pPr>
            <a:r>
              <a:rPr lang="en-US" altLang="ko-KR" sz="2000">
                <a:latin typeface="Times New Roman" pitchFamily="18" charset="0"/>
                <a:ea typeface="신명조" charset="-127"/>
              </a:rPr>
              <a:t>END</a:t>
            </a:r>
          </a:p>
          <a:p>
            <a:pPr algn="just">
              <a:buFont typeface="Wingdings" pitchFamily="2" charset="2"/>
              <a:buNone/>
            </a:pPr>
            <a:endParaRPr lang="en-US" altLang="ko-KR" sz="2000">
              <a:latin typeface="Times New Roman" pitchFamily="18" charset="0"/>
              <a:ea typeface="신명조" charset="-127"/>
            </a:endParaRPr>
          </a:p>
          <a:p>
            <a:pPr algn="just">
              <a:buFont typeface="Wingdings" pitchFamily="2" charset="2"/>
              <a:buNone/>
            </a:pPr>
            <a:r>
              <a:rPr lang="en-US" altLang="ko-KR" sz="2000">
                <a:latin typeface="Times New Roman" pitchFamily="18" charset="0"/>
                <a:ea typeface="신명조" charset="-127"/>
              </a:rPr>
              <a:t>MAIN</a:t>
            </a:r>
          </a:p>
          <a:p>
            <a:pPr algn="just">
              <a:buFont typeface="Wingdings" pitchFamily="2" charset="2"/>
              <a:buNone/>
            </a:pPr>
            <a:r>
              <a:rPr lang="en-US" altLang="ko-KR" sz="2000">
                <a:latin typeface="Times New Roman" pitchFamily="18" charset="0"/>
                <a:ea typeface="신명조" charset="-127"/>
              </a:rPr>
              <a:t>	LET HOURS.V = 1000</a:t>
            </a:r>
          </a:p>
          <a:p>
            <a:pPr algn="just">
              <a:buFont typeface="Wingdings" pitchFamily="2" charset="2"/>
              <a:buNone/>
            </a:pPr>
            <a:r>
              <a:rPr lang="en-US" altLang="ko-KR" sz="2000">
                <a:latin typeface="Times New Roman" pitchFamily="18" charset="0"/>
                <a:ea typeface="신명조" charset="-127"/>
              </a:rPr>
              <a:t>	LET MINUTES.V = 1000</a:t>
            </a:r>
          </a:p>
          <a:p>
            <a:pPr algn="just">
              <a:buFont typeface="Wingdings" pitchFamily="2" charset="2"/>
              <a:buNone/>
            </a:pPr>
            <a:r>
              <a:rPr lang="en-US" altLang="ko-KR" sz="2000">
                <a:latin typeface="Times New Roman" pitchFamily="18" charset="0"/>
                <a:ea typeface="신명조" charset="-127"/>
              </a:rPr>
              <a:t>END</a:t>
            </a: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Grp="1" noChangeArrowheads="1"/>
          </p:cNvSpPr>
          <p:nvPr>
            <p:ph type="title"/>
          </p:nvPr>
        </p:nvSpPr>
        <p:spPr>
          <a:xfrm>
            <a:off x="577850" y="587375"/>
            <a:ext cx="7162800" cy="609600"/>
          </a:xfrm>
        </p:spPr>
        <p:txBody>
          <a:bodyPr/>
          <a:lstStyle/>
          <a:p>
            <a:r>
              <a:rPr lang="ko-KR" altLang="en-US" sz="2000" b="1" i="1">
                <a:latin typeface="신명조" charset="-127"/>
                <a:ea typeface="신명조" charset="-127"/>
              </a:rPr>
              <a:t>예제</a:t>
            </a:r>
            <a:r>
              <a:rPr lang="en-US" altLang="ko-KR" sz="2000" b="1" i="1">
                <a:latin typeface="╜┼╕φ┴╢" charset="0"/>
                <a:ea typeface="신명조" charset="-127"/>
              </a:rPr>
              <a:t>: A Bank with a Separate Queue for Each Teller</a:t>
            </a:r>
          </a:p>
        </p:txBody>
      </p:sp>
      <p:sp>
        <p:nvSpPr>
          <p:cNvPr id="413699" name="Rectangle 3" descr="Rectangle: Click to edit Master text styles&#10;Second level&#10;Third level&#10;Fourth level&#10;Fifth level"/>
          <p:cNvSpPr>
            <a:spLocks noGrp="1" noChangeArrowheads="1"/>
          </p:cNvSpPr>
          <p:nvPr>
            <p:ph type="body" idx="1"/>
          </p:nvPr>
        </p:nvSpPr>
        <p:spPr/>
        <p:txBody>
          <a:bodyPr/>
          <a:lstStyle/>
          <a:p>
            <a:pPr algn="just"/>
            <a:r>
              <a:rPr lang="ko-KR" altLang="en-US" sz="2000">
                <a:latin typeface="신명조" charset="-127"/>
                <a:ea typeface="신명조" charset="-127"/>
              </a:rPr>
              <a:t>일반적인 은행의 경우에</a:t>
            </a:r>
            <a:r>
              <a:rPr lang="en-US" altLang="ko-KR" sz="2000">
                <a:latin typeface="╜┼╕φ┴╢" charset="0"/>
                <a:ea typeface="신명조" charset="-127"/>
              </a:rPr>
              <a:t>, </a:t>
            </a:r>
            <a:r>
              <a:rPr lang="ko-KR" altLang="en-US" sz="2000">
                <a:latin typeface="신명조" charset="-127"/>
                <a:ea typeface="신명조" charset="-127"/>
              </a:rPr>
              <a:t>고객은 은행에 도착해서 바로 이용 가능한 은행원에게 서비스를 받고 은행을 떠나게 된다</a:t>
            </a:r>
            <a:r>
              <a:rPr lang="en-US" altLang="ko-KR" sz="2000">
                <a:latin typeface="╜┼╕φ┴╢" charset="0"/>
                <a:ea typeface="신명조" charset="-127"/>
              </a:rPr>
              <a:t>. </a:t>
            </a:r>
            <a:r>
              <a:rPr lang="ko-KR" altLang="en-US" sz="2000">
                <a:latin typeface="신명조" charset="-127"/>
                <a:ea typeface="신명조" charset="-127"/>
              </a:rPr>
              <a:t>그러나 만약 모든 은행원들이 이용가능하지 않다면 고객은 가장 짧은 줄에 줄을 서게 될 것이다</a:t>
            </a:r>
            <a:r>
              <a:rPr lang="en-US" altLang="ko-KR" sz="2000">
                <a:latin typeface="╜┼╕φ┴╢" charset="0"/>
                <a:ea typeface="신명조" charset="-127"/>
              </a:rPr>
              <a:t>.</a:t>
            </a:r>
          </a:p>
          <a:p>
            <a:pPr algn="just"/>
            <a:r>
              <a:rPr lang="ko-KR" altLang="en-US" sz="2000">
                <a:latin typeface="신명조" charset="-127"/>
                <a:ea typeface="신명조" charset="-127"/>
              </a:rPr>
              <a:t>이러한 은행을 시뮬레이션 해 보자</a:t>
            </a:r>
            <a:r>
              <a:rPr lang="en-US" altLang="ko-KR" sz="2000">
                <a:latin typeface="╜┼╕φ┴╢" charset="0"/>
                <a:ea typeface="신명조" charset="-127"/>
              </a:rPr>
              <a:t>. </a:t>
            </a:r>
            <a:r>
              <a:rPr lang="ko-KR" altLang="en-US" sz="2000">
                <a:latin typeface="신명조" charset="-127"/>
                <a:ea typeface="신명조" charset="-127"/>
              </a:rPr>
              <a:t>성능 측정의 요소는 큐</a:t>
            </a:r>
            <a:r>
              <a:rPr lang="en-US" altLang="ko-KR" sz="2000">
                <a:latin typeface="╜┼╕φ┴╢" charset="0"/>
                <a:ea typeface="신명조" charset="-127"/>
              </a:rPr>
              <a:t>(</a:t>
            </a:r>
            <a:r>
              <a:rPr lang="ko-KR" altLang="en-US" sz="2000">
                <a:latin typeface="신명조" charset="-127"/>
                <a:ea typeface="신명조" charset="-127"/>
              </a:rPr>
              <a:t>대기열</a:t>
            </a:r>
            <a:r>
              <a:rPr lang="en-US" altLang="ko-KR" sz="2000">
                <a:latin typeface="╜┼╕φ┴╢" charset="0"/>
                <a:ea typeface="신명조" charset="-127"/>
              </a:rPr>
              <a:t>)</a:t>
            </a:r>
            <a:r>
              <a:rPr lang="ko-KR" altLang="en-US" sz="2000">
                <a:latin typeface="신명조" charset="-127"/>
                <a:ea typeface="신명조" charset="-127"/>
              </a:rPr>
              <a:t>의 평균</a:t>
            </a:r>
            <a:r>
              <a:rPr lang="en-US" altLang="ko-KR" sz="2000">
                <a:latin typeface="╜┼╕φ┴╢" charset="0"/>
                <a:ea typeface="신명조" charset="-127"/>
              </a:rPr>
              <a:t>, </a:t>
            </a:r>
            <a:r>
              <a:rPr lang="ko-KR" altLang="en-US" sz="2000">
                <a:latin typeface="신명조" charset="-127"/>
                <a:ea typeface="신명조" charset="-127"/>
              </a:rPr>
              <a:t>최대 길이</a:t>
            </a:r>
            <a:r>
              <a:rPr lang="en-US" altLang="ko-KR" sz="2000">
                <a:latin typeface="╜┼╕φ┴╢" charset="0"/>
                <a:ea typeface="신명조" charset="-127"/>
              </a:rPr>
              <a:t>, </a:t>
            </a:r>
            <a:r>
              <a:rPr lang="ko-KR" altLang="en-US" sz="2000">
                <a:latin typeface="신명조" charset="-127"/>
                <a:ea typeface="신명조" charset="-127"/>
              </a:rPr>
              <a:t>은행원 각각의 이용률</a:t>
            </a:r>
            <a:r>
              <a:rPr lang="en-US" altLang="ko-KR" sz="2000">
                <a:latin typeface="╜┼╕φ┴╢" charset="0"/>
                <a:ea typeface="신명조" charset="-127"/>
              </a:rPr>
              <a:t>, </a:t>
            </a:r>
            <a:r>
              <a:rPr lang="ko-KR" altLang="en-US" sz="2000">
                <a:latin typeface="신명조" charset="-127"/>
                <a:ea typeface="신명조" charset="-127"/>
              </a:rPr>
              <a:t>그리고 전체 고객의 평균 대기 시간이다</a:t>
            </a:r>
            <a:r>
              <a:rPr lang="en-US" altLang="ko-KR" sz="2000">
                <a:latin typeface="╜┼╕φ┴╢" charset="0"/>
                <a:ea typeface="신명조" charset="-127"/>
              </a:rPr>
              <a:t>.</a:t>
            </a:r>
          </a:p>
          <a:p>
            <a:pPr algn="just"/>
            <a:r>
              <a:rPr lang="ko-KR" altLang="en-US" sz="2000">
                <a:latin typeface="신명조" charset="-127"/>
                <a:ea typeface="신명조" charset="-127"/>
              </a:rPr>
              <a:t>이 시뮬레이션에서 사용되는 파라미터는 모델 설계자가 직접 입력한다</a:t>
            </a:r>
            <a:r>
              <a:rPr lang="en-US" altLang="ko-KR" sz="2000">
                <a:latin typeface="╜┼╕φ┴╢" charset="0"/>
                <a:ea typeface="신명조" charset="-127"/>
              </a:rPr>
              <a:t>.</a:t>
            </a:r>
          </a:p>
          <a:p>
            <a:pPr algn="just"/>
            <a:r>
              <a:rPr lang="ko-KR" altLang="en-US" sz="2000">
                <a:latin typeface="신명조" charset="-127"/>
                <a:ea typeface="신명조" charset="-127"/>
              </a:rPr>
              <a:t>은행원의 수</a:t>
            </a:r>
            <a:r>
              <a:rPr lang="en-US" altLang="ko-KR" sz="2000">
                <a:latin typeface="╜┼╕φ┴╢" charset="0"/>
                <a:ea typeface="신명조" charset="-127"/>
              </a:rPr>
              <a:t>(Teller), </a:t>
            </a:r>
            <a:r>
              <a:rPr lang="ko-KR" altLang="en-US" sz="2000">
                <a:latin typeface="신명조" charset="-127"/>
                <a:ea typeface="신명조" charset="-127"/>
              </a:rPr>
              <a:t>고객 도착 시간</a:t>
            </a:r>
            <a:r>
              <a:rPr lang="en-US" altLang="ko-KR" sz="2000">
                <a:latin typeface="╜┼╕φ┴╢" charset="0"/>
                <a:ea typeface="신명조" charset="-127"/>
              </a:rPr>
              <a:t>(λ : </a:t>
            </a:r>
            <a:r>
              <a:rPr lang="ko-KR" altLang="en-US" sz="2000">
                <a:latin typeface="신명조" charset="-127"/>
                <a:ea typeface="신명조" charset="-127"/>
              </a:rPr>
              <a:t>지수 분포를 따라 도착한다</a:t>
            </a:r>
            <a:r>
              <a:rPr lang="en-US" altLang="ko-KR" sz="2000">
                <a:latin typeface="╜┼╕φ┴╢" charset="0"/>
                <a:ea typeface="신명조" charset="-127"/>
              </a:rPr>
              <a:t>), </a:t>
            </a:r>
            <a:r>
              <a:rPr lang="ko-KR" altLang="en-US" sz="2000">
                <a:latin typeface="신명조" charset="-127"/>
                <a:ea typeface="신명조" charset="-127"/>
              </a:rPr>
              <a:t>은행의 영업 시간</a:t>
            </a:r>
            <a:endParaRPr lang="ko-KR" altLang="en-US" sz="2000">
              <a:latin typeface="╜┼╕φ┴╢" charset="0"/>
              <a:ea typeface="신명조" charset="-127"/>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descr="Rectangle: Click to edit Master text styles&#10;Second level&#10;Third level&#10;Fourth level&#10;Fifth level"/>
          <p:cNvSpPr>
            <a:spLocks noGrp="1" noChangeArrowheads="1"/>
          </p:cNvSpPr>
          <p:nvPr>
            <p:ph type="body" idx="1"/>
          </p:nvPr>
        </p:nvSpPr>
        <p:spPr/>
        <p:txBody>
          <a:bodyPr/>
          <a:lstStyle/>
          <a:p>
            <a:r>
              <a:rPr lang="en-US" altLang="ko-KR" sz="2000">
                <a:cs typeface="Times New Roman" pitchFamily="18" charset="0"/>
              </a:rPr>
              <a:t>The arrival event occurs when a unit enters the system. </a:t>
            </a:r>
          </a:p>
          <a:p>
            <a:pPr lvl="1"/>
            <a:r>
              <a:rPr lang="en-US" altLang="ko-KR" sz="1800">
                <a:cs typeface="Times New Roman" pitchFamily="18" charset="0"/>
              </a:rPr>
              <a:t>The unit may find the server either idle or busy. </a:t>
            </a:r>
          </a:p>
          <a:p>
            <a:pPr lvl="2"/>
            <a:r>
              <a:rPr lang="en-US" altLang="ko-KR" sz="1600">
                <a:cs typeface="Times New Roman" pitchFamily="18" charset="0"/>
              </a:rPr>
              <a:t>Idle : the unit begins service immediately</a:t>
            </a:r>
          </a:p>
          <a:p>
            <a:pPr lvl="2"/>
            <a:r>
              <a:rPr lang="en-US" altLang="ko-KR" sz="1600">
                <a:cs typeface="Times New Roman" pitchFamily="18" charset="0"/>
              </a:rPr>
              <a:t>Busy : the unit enters the queue for the server. </a:t>
            </a:r>
          </a:p>
        </p:txBody>
      </p:sp>
      <p:sp>
        <p:nvSpPr>
          <p:cNvPr id="139267" name="Rectangle 3"/>
          <p:cNvSpPr>
            <a:spLocks noGrp="1" noChangeArrowheads="1"/>
          </p:cNvSpPr>
          <p:nvPr>
            <p:ph type="title"/>
          </p:nvPr>
        </p:nvSpPr>
        <p:spPr>
          <a:xfrm>
            <a:off x="609600" y="609600"/>
            <a:ext cx="6781800" cy="609600"/>
          </a:xfrm>
          <a:noFill/>
          <a:ln/>
        </p:spPr>
        <p:txBody>
          <a:bodyPr/>
          <a:lstStyle/>
          <a:p>
            <a:r>
              <a:rPr lang="en-US" altLang="ko-KR" sz="2400"/>
              <a:t>2.1 Simulation of Queueing Systems (6)</a:t>
            </a:r>
          </a:p>
        </p:txBody>
      </p:sp>
      <p:sp>
        <p:nvSpPr>
          <p:cNvPr id="139268" name="Text Box 4"/>
          <p:cNvSpPr txBox="1">
            <a:spLocks noChangeArrowheads="1"/>
          </p:cNvSpPr>
          <p:nvPr/>
        </p:nvSpPr>
        <p:spPr bwMode="auto">
          <a:xfrm>
            <a:off x="3657600" y="3352800"/>
            <a:ext cx="1219200" cy="590550"/>
          </a:xfrm>
          <a:prstGeom prst="rect">
            <a:avLst/>
          </a:prstGeom>
          <a:solidFill>
            <a:schemeClr val="accent1"/>
          </a:solidFill>
          <a:ln w="9525">
            <a:solidFill>
              <a:schemeClr val="tx1"/>
            </a:solidFill>
            <a:miter lim="800000"/>
            <a:headEnd/>
            <a:tailEnd/>
          </a:ln>
          <a:effectLst/>
        </p:spPr>
        <p:txBody>
          <a:bodyPr>
            <a:spAutoFit/>
          </a:bodyPr>
          <a:lstStyle/>
          <a:p>
            <a:pPr algn="ctr">
              <a:spcBef>
                <a:spcPct val="50000"/>
              </a:spcBef>
            </a:pPr>
            <a:r>
              <a:rPr lang="en-US" altLang="ko-KR" sz="1600"/>
              <a:t>Arrival Event</a:t>
            </a:r>
          </a:p>
        </p:txBody>
      </p:sp>
      <p:sp>
        <p:nvSpPr>
          <p:cNvPr id="139269" name="AutoShape 5"/>
          <p:cNvSpPr>
            <a:spLocks noChangeArrowheads="1"/>
          </p:cNvSpPr>
          <p:nvPr/>
        </p:nvSpPr>
        <p:spPr bwMode="auto">
          <a:xfrm>
            <a:off x="3505200" y="4267200"/>
            <a:ext cx="1524000" cy="914400"/>
          </a:xfrm>
          <a:prstGeom prst="flowChartDecision">
            <a:avLst/>
          </a:prstGeom>
          <a:solidFill>
            <a:schemeClr val="accent1"/>
          </a:solidFill>
          <a:ln w="9525">
            <a:solidFill>
              <a:schemeClr val="tx1"/>
            </a:solidFill>
            <a:miter lim="800000"/>
            <a:headEnd/>
            <a:tailEnd/>
          </a:ln>
          <a:effectLst/>
        </p:spPr>
        <p:txBody>
          <a:bodyPr wrap="none" anchor="ctr"/>
          <a:lstStyle/>
          <a:p>
            <a:endParaRPr lang="en-US"/>
          </a:p>
        </p:txBody>
      </p:sp>
      <p:sp>
        <p:nvSpPr>
          <p:cNvPr id="139270" name="Text Box 6"/>
          <p:cNvSpPr txBox="1">
            <a:spLocks noChangeArrowheads="1"/>
          </p:cNvSpPr>
          <p:nvPr/>
        </p:nvSpPr>
        <p:spPr bwMode="auto">
          <a:xfrm>
            <a:off x="3733800" y="4419600"/>
            <a:ext cx="1143000" cy="581025"/>
          </a:xfrm>
          <a:prstGeom prst="rect">
            <a:avLst/>
          </a:prstGeom>
          <a:noFill/>
          <a:ln w="9525">
            <a:noFill/>
            <a:miter lim="800000"/>
            <a:headEnd/>
            <a:tailEnd/>
          </a:ln>
          <a:effectLst/>
        </p:spPr>
        <p:txBody>
          <a:bodyPr>
            <a:spAutoFit/>
          </a:bodyPr>
          <a:lstStyle/>
          <a:p>
            <a:pPr algn="ctr">
              <a:spcBef>
                <a:spcPct val="50000"/>
              </a:spcBef>
            </a:pPr>
            <a:r>
              <a:rPr lang="en-US" altLang="ko-KR" sz="1600"/>
              <a:t>Server busy?</a:t>
            </a:r>
          </a:p>
        </p:txBody>
      </p:sp>
      <p:sp>
        <p:nvSpPr>
          <p:cNvPr id="139271" name="Line 7"/>
          <p:cNvSpPr>
            <a:spLocks noChangeShapeType="1"/>
          </p:cNvSpPr>
          <p:nvPr/>
        </p:nvSpPr>
        <p:spPr bwMode="auto">
          <a:xfrm>
            <a:off x="4267200" y="3962400"/>
            <a:ext cx="0" cy="304800"/>
          </a:xfrm>
          <a:prstGeom prst="line">
            <a:avLst/>
          </a:prstGeom>
          <a:noFill/>
          <a:ln w="9525">
            <a:solidFill>
              <a:schemeClr val="tx1"/>
            </a:solidFill>
            <a:round/>
            <a:headEnd/>
            <a:tailEnd type="triangle" w="med" len="med"/>
          </a:ln>
          <a:effectLst/>
        </p:spPr>
        <p:txBody>
          <a:bodyPr wrap="none"/>
          <a:lstStyle/>
          <a:p>
            <a:endParaRPr lang="en-US"/>
          </a:p>
        </p:txBody>
      </p:sp>
      <p:sp>
        <p:nvSpPr>
          <p:cNvPr id="139272" name="Text Box 8"/>
          <p:cNvSpPr txBox="1">
            <a:spLocks noChangeArrowheads="1"/>
          </p:cNvSpPr>
          <p:nvPr/>
        </p:nvSpPr>
        <p:spPr bwMode="auto">
          <a:xfrm>
            <a:off x="5486400" y="4419600"/>
            <a:ext cx="1905000" cy="590550"/>
          </a:xfrm>
          <a:prstGeom prst="rect">
            <a:avLst/>
          </a:prstGeom>
          <a:solidFill>
            <a:schemeClr val="accent1"/>
          </a:solidFill>
          <a:ln w="9525">
            <a:solidFill>
              <a:schemeClr val="tx1"/>
            </a:solidFill>
            <a:miter lim="800000"/>
            <a:headEnd/>
            <a:tailEnd/>
          </a:ln>
          <a:effectLst/>
        </p:spPr>
        <p:txBody>
          <a:bodyPr>
            <a:spAutoFit/>
          </a:bodyPr>
          <a:lstStyle/>
          <a:p>
            <a:pPr algn="ctr">
              <a:spcBef>
                <a:spcPct val="50000"/>
              </a:spcBef>
            </a:pPr>
            <a:r>
              <a:rPr lang="en-US" altLang="ko-KR" sz="1600"/>
              <a:t>Unit enters queue for service</a:t>
            </a:r>
          </a:p>
        </p:txBody>
      </p:sp>
      <p:sp>
        <p:nvSpPr>
          <p:cNvPr id="139273" name="Text Box 9"/>
          <p:cNvSpPr txBox="1">
            <a:spLocks noChangeArrowheads="1"/>
          </p:cNvSpPr>
          <p:nvPr/>
        </p:nvSpPr>
        <p:spPr bwMode="auto">
          <a:xfrm>
            <a:off x="1524000" y="4419600"/>
            <a:ext cx="1524000" cy="590550"/>
          </a:xfrm>
          <a:prstGeom prst="rect">
            <a:avLst/>
          </a:prstGeom>
          <a:solidFill>
            <a:schemeClr val="accent1"/>
          </a:solidFill>
          <a:ln w="9525">
            <a:solidFill>
              <a:schemeClr val="tx1"/>
            </a:solidFill>
            <a:miter lim="800000"/>
            <a:headEnd/>
            <a:tailEnd/>
          </a:ln>
          <a:effectLst/>
        </p:spPr>
        <p:txBody>
          <a:bodyPr>
            <a:spAutoFit/>
          </a:bodyPr>
          <a:lstStyle/>
          <a:p>
            <a:pPr algn="ctr">
              <a:spcBef>
                <a:spcPct val="50000"/>
              </a:spcBef>
            </a:pPr>
            <a:r>
              <a:rPr lang="en-US" altLang="ko-KR" sz="1600"/>
              <a:t>Unit enters service</a:t>
            </a:r>
          </a:p>
        </p:txBody>
      </p:sp>
      <p:sp>
        <p:nvSpPr>
          <p:cNvPr id="139274" name="Line 10"/>
          <p:cNvSpPr>
            <a:spLocks noChangeShapeType="1"/>
          </p:cNvSpPr>
          <p:nvPr/>
        </p:nvSpPr>
        <p:spPr bwMode="auto">
          <a:xfrm flipH="1">
            <a:off x="3048000" y="4724400"/>
            <a:ext cx="457200" cy="0"/>
          </a:xfrm>
          <a:prstGeom prst="line">
            <a:avLst/>
          </a:prstGeom>
          <a:noFill/>
          <a:ln w="9525">
            <a:solidFill>
              <a:schemeClr val="tx1"/>
            </a:solidFill>
            <a:round/>
            <a:headEnd/>
            <a:tailEnd type="triangle" w="med" len="med"/>
          </a:ln>
          <a:effectLst/>
        </p:spPr>
        <p:txBody>
          <a:bodyPr wrap="none"/>
          <a:lstStyle/>
          <a:p>
            <a:endParaRPr lang="en-US"/>
          </a:p>
        </p:txBody>
      </p:sp>
      <p:sp>
        <p:nvSpPr>
          <p:cNvPr id="139275" name="Line 11"/>
          <p:cNvSpPr>
            <a:spLocks noChangeShapeType="1"/>
          </p:cNvSpPr>
          <p:nvPr/>
        </p:nvSpPr>
        <p:spPr bwMode="auto">
          <a:xfrm>
            <a:off x="5029200" y="4724400"/>
            <a:ext cx="457200" cy="0"/>
          </a:xfrm>
          <a:prstGeom prst="line">
            <a:avLst/>
          </a:prstGeom>
          <a:noFill/>
          <a:ln w="9525">
            <a:solidFill>
              <a:schemeClr val="tx1"/>
            </a:solidFill>
            <a:round/>
            <a:headEnd/>
            <a:tailEnd type="triangle" w="med" len="med"/>
          </a:ln>
          <a:effectLst/>
        </p:spPr>
        <p:txBody>
          <a:bodyPr wrap="none"/>
          <a:lstStyle/>
          <a:p>
            <a:endParaRPr lang="en-US"/>
          </a:p>
        </p:txBody>
      </p:sp>
      <p:sp>
        <p:nvSpPr>
          <p:cNvPr id="139276" name="Text Box 12"/>
          <p:cNvSpPr txBox="1">
            <a:spLocks noChangeArrowheads="1"/>
          </p:cNvSpPr>
          <p:nvPr/>
        </p:nvSpPr>
        <p:spPr bwMode="auto">
          <a:xfrm>
            <a:off x="4953000" y="4419600"/>
            <a:ext cx="533400" cy="304800"/>
          </a:xfrm>
          <a:prstGeom prst="rect">
            <a:avLst/>
          </a:prstGeom>
          <a:noFill/>
          <a:ln w="9525">
            <a:noFill/>
            <a:miter lim="800000"/>
            <a:headEnd/>
            <a:tailEnd/>
          </a:ln>
          <a:effectLst/>
        </p:spPr>
        <p:txBody>
          <a:bodyPr>
            <a:spAutoFit/>
          </a:bodyPr>
          <a:lstStyle/>
          <a:p>
            <a:pPr algn="ctr">
              <a:spcBef>
                <a:spcPct val="50000"/>
              </a:spcBef>
            </a:pPr>
            <a:r>
              <a:rPr lang="en-US" altLang="ko-KR" sz="1400"/>
              <a:t>Yes</a:t>
            </a:r>
          </a:p>
        </p:txBody>
      </p:sp>
      <p:sp>
        <p:nvSpPr>
          <p:cNvPr id="139277" name="Text Box 13"/>
          <p:cNvSpPr txBox="1">
            <a:spLocks noChangeArrowheads="1"/>
          </p:cNvSpPr>
          <p:nvPr/>
        </p:nvSpPr>
        <p:spPr bwMode="auto">
          <a:xfrm>
            <a:off x="3048000" y="4419600"/>
            <a:ext cx="533400" cy="304800"/>
          </a:xfrm>
          <a:prstGeom prst="rect">
            <a:avLst/>
          </a:prstGeom>
          <a:noFill/>
          <a:ln w="9525">
            <a:noFill/>
            <a:miter lim="800000"/>
            <a:headEnd/>
            <a:tailEnd/>
          </a:ln>
          <a:effectLst/>
        </p:spPr>
        <p:txBody>
          <a:bodyPr>
            <a:spAutoFit/>
          </a:bodyPr>
          <a:lstStyle/>
          <a:p>
            <a:pPr algn="ctr">
              <a:spcBef>
                <a:spcPct val="50000"/>
              </a:spcBef>
            </a:pPr>
            <a:r>
              <a:rPr lang="en-US" altLang="ko-KR" sz="1400"/>
              <a:t>No</a:t>
            </a:r>
          </a:p>
        </p:txBody>
      </p:sp>
      <p:sp>
        <p:nvSpPr>
          <p:cNvPr id="139278" name="Text Box 14"/>
          <p:cNvSpPr txBox="1">
            <a:spLocks noChangeArrowheads="1"/>
          </p:cNvSpPr>
          <p:nvPr/>
        </p:nvSpPr>
        <p:spPr bwMode="auto">
          <a:xfrm>
            <a:off x="2133600" y="5334000"/>
            <a:ext cx="4800600" cy="366713"/>
          </a:xfrm>
          <a:prstGeom prst="rect">
            <a:avLst/>
          </a:prstGeom>
          <a:noFill/>
          <a:ln w="9525">
            <a:noFill/>
            <a:miter lim="800000"/>
            <a:headEnd/>
            <a:tailEnd/>
          </a:ln>
          <a:effectLst/>
        </p:spPr>
        <p:txBody>
          <a:bodyPr>
            <a:spAutoFit/>
          </a:bodyPr>
          <a:lstStyle/>
          <a:p>
            <a:pPr>
              <a:spcBef>
                <a:spcPct val="50000"/>
              </a:spcBef>
            </a:pPr>
            <a:r>
              <a:rPr lang="en-US" altLang="ko-KR" sz="1800"/>
              <a:t>Fig. 2.3 Unit-entering-system flow diagram</a:t>
            </a:r>
          </a:p>
        </p:txBody>
      </p:sp>
    </p:spTree>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descr="Rectangle: Click to edit Master text styles&#10;Second level&#10;Third level&#10;Fourth level&#10;Fifth level"/>
          <p:cNvSpPr>
            <a:spLocks noGrp="1" noChangeArrowheads="1"/>
          </p:cNvSpPr>
          <p:nvPr>
            <p:ph type="body" idx="1"/>
          </p:nvPr>
        </p:nvSpPr>
        <p:spPr/>
        <p:txBody>
          <a:bodyPr/>
          <a:lstStyle/>
          <a:p>
            <a:pPr algn="just">
              <a:buFont typeface="Wingdings" pitchFamily="2" charset="2"/>
              <a:buNone/>
            </a:pPr>
            <a:r>
              <a:rPr lang="en-US" altLang="ko-KR" sz="1800" b="1">
                <a:latin typeface="Times New Roman" pitchFamily="18" charset="0"/>
                <a:ea typeface="신명조" charset="-127"/>
              </a:rPr>
              <a:t>PREAMBLE</a:t>
            </a:r>
          </a:p>
          <a:p>
            <a:pPr>
              <a:buFont typeface="Wingdings" pitchFamily="2" charset="2"/>
              <a:buNone/>
            </a:pPr>
            <a:r>
              <a:rPr lang="en-US" altLang="ko-KR" sz="1800">
                <a:latin typeface="Times New Roman" pitchFamily="18" charset="0"/>
                <a:ea typeface="신명조" charset="-127"/>
              </a:rPr>
              <a:t>	PROCESSES INCLUDE GENERATOR AND CUSTOMER</a:t>
            </a:r>
          </a:p>
          <a:p>
            <a:pPr>
              <a:buFont typeface="Wingdings" pitchFamily="2" charset="2"/>
              <a:buNone/>
            </a:pPr>
            <a:r>
              <a:rPr lang="en-US" altLang="ko-KR" sz="1800">
                <a:latin typeface="Times New Roman" pitchFamily="18" charset="0"/>
                <a:ea typeface="신명조" charset="-127"/>
              </a:rPr>
              <a:t>	RESOURCES INCLUDE TELLER</a:t>
            </a:r>
          </a:p>
          <a:p>
            <a:pPr>
              <a:buFont typeface="Wingdings" pitchFamily="2" charset="2"/>
              <a:buNone/>
            </a:pPr>
            <a:endParaRPr lang="en-US" altLang="ko-KR" sz="1800">
              <a:latin typeface="Times New Roman" pitchFamily="18" charset="0"/>
              <a:ea typeface="신명조" charset="-127"/>
            </a:endParaRPr>
          </a:p>
          <a:p>
            <a:pPr>
              <a:buFont typeface="Wingdings" pitchFamily="2" charset="2"/>
              <a:buNone/>
            </a:pPr>
            <a:r>
              <a:rPr lang="en-US" altLang="ko-KR" sz="1800">
                <a:latin typeface="Times New Roman" pitchFamily="18" charset="0"/>
                <a:ea typeface="신명조" charset="-127"/>
              </a:rPr>
              <a:t>      DEFINE MEAN.INTERARRIVAL.TIME, MEAN.SERVICE.TIME,</a:t>
            </a:r>
          </a:p>
          <a:p>
            <a:pPr>
              <a:buFont typeface="Wingdings" pitchFamily="2" charset="2"/>
              <a:buNone/>
            </a:pPr>
            <a:r>
              <a:rPr lang="en-US" altLang="ko-KR" sz="1800">
                <a:latin typeface="Times New Roman" pitchFamily="18" charset="0"/>
                <a:ea typeface="신명조" charset="-127"/>
              </a:rPr>
              <a:t>      DAY.LENGTH AND WAITING.TIME AS REAL VARIABLES </a:t>
            </a:r>
          </a:p>
          <a:p>
            <a:pPr>
              <a:buFont typeface="Wingdings" pitchFamily="2" charset="2"/>
              <a:buNone/>
            </a:pPr>
            <a:endParaRPr lang="en-US" altLang="ko-KR" sz="1800">
              <a:latin typeface="Times New Roman" pitchFamily="18" charset="0"/>
              <a:ea typeface="신명조" charset="-127"/>
            </a:endParaRPr>
          </a:p>
          <a:p>
            <a:pPr>
              <a:buFont typeface="Wingdings" pitchFamily="2" charset="2"/>
              <a:buNone/>
            </a:pPr>
            <a:r>
              <a:rPr lang="en-US" altLang="ko-KR" sz="1800">
                <a:latin typeface="Times New Roman" pitchFamily="18" charset="0"/>
                <a:ea typeface="신명조" charset="-127"/>
              </a:rPr>
              <a:t>	ACCUMULATE UTILIZATION AS THE AVERAGE OF N.X.TELLER</a:t>
            </a:r>
          </a:p>
          <a:p>
            <a:pPr>
              <a:buFont typeface="Wingdings" pitchFamily="2" charset="2"/>
              <a:buNone/>
            </a:pPr>
            <a:r>
              <a:rPr lang="en-US" altLang="ko-KR" sz="1800">
                <a:latin typeface="Times New Roman" pitchFamily="18" charset="0"/>
                <a:ea typeface="신명조" charset="-127"/>
              </a:rPr>
              <a:t>	ACCUMULATE AVG.QUEUE.LENGTH AS THE AVERAGE,</a:t>
            </a:r>
          </a:p>
          <a:p>
            <a:pPr>
              <a:buFont typeface="Wingdings" pitchFamily="2" charset="2"/>
              <a:buNone/>
            </a:pPr>
            <a:r>
              <a:rPr lang="en-US" altLang="ko-KR" sz="1800">
                <a:latin typeface="Times New Roman" pitchFamily="18" charset="0"/>
                <a:ea typeface="신명조" charset="-127"/>
              </a:rPr>
              <a:t>           MAX.QUEUE.LENGTH AS THE MAXIMUM OF N.Q.TELLER</a:t>
            </a:r>
          </a:p>
          <a:p>
            <a:pPr>
              <a:buFont typeface="Wingdings" pitchFamily="2" charset="2"/>
              <a:buNone/>
            </a:pPr>
            <a:r>
              <a:rPr lang="en-US" altLang="ko-KR" sz="1800">
                <a:latin typeface="Times New Roman" pitchFamily="18" charset="0"/>
                <a:ea typeface="신명조" charset="-127"/>
              </a:rPr>
              <a:t>	TALLY MEAN.WAITING.TIME AS THE MEAN OF WAITING.TIME  </a:t>
            </a:r>
          </a:p>
          <a:p>
            <a:pPr>
              <a:buFont typeface="Wingdings" pitchFamily="2" charset="2"/>
              <a:buNone/>
            </a:pPr>
            <a:r>
              <a:rPr lang="en-US" altLang="ko-KR" sz="1800" b="1">
                <a:latin typeface="Times New Roman" pitchFamily="18" charset="0"/>
                <a:ea typeface="신명조" charset="-127"/>
              </a:rPr>
              <a:t>END</a:t>
            </a:r>
          </a:p>
        </p:txBody>
      </p:sp>
      <p:sp>
        <p:nvSpPr>
          <p:cNvPr id="414723" name="Rectangle 3"/>
          <p:cNvSpPr>
            <a:spLocks noGrp="1" noChangeArrowheads="1"/>
          </p:cNvSpPr>
          <p:nvPr>
            <p:ph type="title"/>
          </p:nvPr>
        </p:nvSpPr>
        <p:spPr>
          <a:xfrm>
            <a:off x="611188" y="587375"/>
            <a:ext cx="7162800" cy="609600"/>
          </a:xfrm>
          <a:noFill/>
          <a:ln/>
        </p:spPr>
        <p:txBody>
          <a:bodyPr/>
          <a:lstStyle/>
          <a:p>
            <a:r>
              <a:rPr lang="ko-KR" altLang="en-US" sz="2000" b="1" i="1">
                <a:latin typeface="신명조" charset="-127"/>
                <a:ea typeface="신명조" charset="-127"/>
              </a:rPr>
              <a:t>예제</a:t>
            </a:r>
            <a:r>
              <a:rPr lang="en-US" altLang="ko-KR" sz="2000" b="1" i="1">
                <a:latin typeface="╜┼╕φ┴╢" charset="0"/>
                <a:ea typeface="신명조" charset="-127"/>
              </a:rPr>
              <a:t>: A Bank with a Separate Queue for Each Teller</a:t>
            </a: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2" descr="Rectangle: Click to edit Master text styles&#10;Second level&#10;Third level&#10;Fourth level&#10;Fifth level"/>
          <p:cNvSpPr>
            <a:spLocks noGrp="1" noChangeArrowheads="1"/>
          </p:cNvSpPr>
          <p:nvPr>
            <p:ph type="body" idx="1"/>
          </p:nvPr>
        </p:nvSpPr>
        <p:spPr>
          <a:xfrm>
            <a:off x="838200" y="1524000"/>
            <a:ext cx="7772400" cy="4495800"/>
          </a:xfrm>
        </p:spPr>
        <p:txBody>
          <a:bodyPr/>
          <a:lstStyle/>
          <a:p>
            <a:pPr>
              <a:lnSpc>
                <a:spcPct val="90000"/>
              </a:lnSpc>
              <a:buFont typeface="Wingdings" pitchFamily="2" charset="2"/>
              <a:buNone/>
            </a:pPr>
            <a:r>
              <a:rPr lang="en-US" altLang="ko-KR" sz="1600" b="1">
                <a:latin typeface="Times New Roman" pitchFamily="18" charset="0"/>
                <a:ea typeface="신명조" charset="-127"/>
              </a:rPr>
              <a:t>MAIN</a:t>
            </a:r>
          </a:p>
          <a:p>
            <a:pPr>
              <a:lnSpc>
                <a:spcPct val="90000"/>
              </a:lnSpc>
              <a:buFont typeface="Wingdings" pitchFamily="2" charset="2"/>
              <a:buNone/>
            </a:pPr>
            <a:r>
              <a:rPr lang="en-US" altLang="ko-KR" sz="1600">
                <a:latin typeface="Times New Roman" pitchFamily="18" charset="0"/>
                <a:ea typeface="신명조" charset="-127"/>
              </a:rPr>
              <a:t>	READ N.TELLER, MEAN.INTERARRIVAL.TIME, MEAN.SERVICE.TIME,</a:t>
            </a:r>
          </a:p>
          <a:p>
            <a:pPr>
              <a:lnSpc>
                <a:spcPct val="90000"/>
              </a:lnSpc>
              <a:buFont typeface="Wingdings" pitchFamily="2" charset="2"/>
              <a:buNone/>
            </a:pPr>
            <a:r>
              <a:rPr lang="en-US" altLang="ko-KR" sz="1600">
                <a:latin typeface="Times New Roman" pitchFamily="18" charset="0"/>
                <a:ea typeface="신명조" charset="-127"/>
              </a:rPr>
              <a:t>	   AND DAY.LENGTH</a:t>
            </a:r>
          </a:p>
          <a:p>
            <a:pPr>
              <a:lnSpc>
                <a:spcPct val="90000"/>
              </a:lnSpc>
              <a:buFont typeface="Wingdings" pitchFamily="2" charset="2"/>
              <a:buNone/>
            </a:pPr>
            <a:r>
              <a:rPr lang="en-US" altLang="ko-KR" sz="1600">
                <a:latin typeface="Times New Roman" pitchFamily="18" charset="0"/>
                <a:ea typeface="신명조" charset="-127"/>
              </a:rPr>
              <a:t>	CREATE EVERY TELLER</a:t>
            </a:r>
          </a:p>
          <a:p>
            <a:pPr>
              <a:lnSpc>
                <a:spcPct val="90000"/>
              </a:lnSpc>
              <a:buFont typeface="Wingdings" pitchFamily="2" charset="2"/>
              <a:buNone/>
            </a:pPr>
            <a:r>
              <a:rPr lang="en-US" altLang="ko-KR" sz="1600">
                <a:latin typeface="Times New Roman" pitchFamily="18" charset="0"/>
                <a:ea typeface="신명조" charset="-127"/>
              </a:rPr>
              <a:t>	FOR EACH TELLER,</a:t>
            </a:r>
          </a:p>
          <a:p>
            <a:pPr>
              <a:lnSpc>
                <a:spcPct val="90000"/>
              </a:lnSpc>
              <a:buFont typeface="Wingdings" pitchFamily="2" charset="2"/>
              <a:buNone/>
            </a:pPr>
            <a:r>
              <a:rPr lang="en-US" altLang="ko-KR" sz="1600">
                <a:latin typeface="Times New Roman" pitchFamily="18" charset="0"/>
                <a:ea typeface="신명조" charset="-127"/>
              </a:rPr>
              <a:t>	   LETU.TELLER(TELLER) = 1</a:t>
            </a:r>
          </a:p>
          <a:p>
            <a:pPr lvl="4">
              <a:lnSpc>
                <a:spcPct val="90000"/>
              </a:lnSpc>
              <a:buFont typeface="Wingdings" pitchFamily="2" charset="2"/>
              <a:buNone/>
            </a:pPr>
            <a:endParaRPr lang="en-US" altLang="ko-KR" sz="900">
              <a:latin typeface="Times New Roman" pitchFamily="18" charset="0"/>
              <a:ea typeface="신명조" charset="-127"/>
            </a:endParaRPr>
          </a:p>
          <a:p>
            <a:pPr>
              <a:lnSpc>
                <a:spcPct val="90000"/>
              </a:lnSpc>
              <a:buFont typeface="Wingdings" pitchFamily="2" charset="2"/>
              <a:buNone/>
            </a:pPr>
            <a:r>
              <a:rPr lang="en-US" altLang="ko-KR" sz="1600">
                <a:latin typeface="Times New Roman" pitchFamily="18" charset="0"/>
                <a:ea typeface="신명조" charset="-127"/>
              </a:rPr>
              <a:t>	PRINT 8 LINES WITH N.TELLER, MAEN.INTERARRIVAL.TIME,</a:t>
            </a:r>
          </a:p>
          <a:p>
            <a:pPr>
              <a:lnSpc>
                <a:spcPct val="90000"/>
              </a:lnSpc>
              <a:buFont typeface="Wingdings" pitchFamily="2" charset="2"/>
              <a:buNone/>
            </a:pPr>
            <a:r>
              <a:rPr lang="en-US" altLang="ko-KR" sz="1600">
                <a:latin typeface="Times New Roman" pitchFamily="18" charset="0"/>
                <a:ea typeface="신명조" charset="-127"/>
              </a:rPr>
              <a:t>	   MEAN.SERVICE.TIME AND DAY.LENGTH THUS</a:t>
            </a:r>
          </a:p>
          <a:p>
            <a:pPr>
              <a:lnSpc>
                <a:spcPct val="90000"/>
              </a:lnSpc>
              <a:buFont typeface="Wingdings" pitchFamily="2" charset="2"/>
              <a:buNone/>
            </a:pPr>
            <a:r>
              <a:rPr lang="en-US" altLang="ko-KR" sz="1600">
                <a:latin typeface="Times New Roman" pitchFamily="18" charset="0"/>
                <a:ea typeface="신명조" charset="-127"/>
              </a:rPr>
              <a:t>SIMULATION OF A BANK WITH * TELLERS</a:t>
            </a:r>
          </a:p>
          <a:p>
            <a:pPr>
              <a:lnSpc>
                <a:spcPct val="90000"/>
              </a:lnSpc>
              <a:buFont typeface="Wingdings" pitchFamily="2" charset="2"/>
              <a:buNone/>
            </a:pPr>
            <a:r>
              <a:rPr lang="en-US" altLang="ko-KR" sz="1600">
                <a:latin typeface="Times New Roman" pitchFamily="18" charset="0"/>
                <a:ea typeface="신명조" charset="-127"/>
              </a:rPr>
              <a:t>   (EACH WITH A SEPARATE QUEUE)</a:t>
            </a:r>
          </a:p>
          <a:p>
            <a:pPr>
              <a:lnSpc>
                <a:spcPct val="90000"/>
              </a:lnSpc>
              <a:buFont typeface="Wingdings" pitchFamily="2" charset="2"/>
              <a:buNone/>
            </a:pPr>
            <a:r>
              <a:rPr lang="en-US" altLang="ko-KR" sz="1600">
                <a:latin typeface="Times New Roman" pitchFamily="18" charset="0"/>
                <a:ea typeface="신명조" charset="-127"/>
              </a:rPr>
              <a:t>CUSTOMERS ARRIVE ACCORDING TO AN EXPONENTIAL DISTRIBUTION</a:t>
            </a:r>
          </a:p>
          <a:p>
            <a:pPr>
              <a:lnSpc>
                <a:spcPct val="90000"/>
              </a:lnSpc>
              <a:buFont typeface="Wingdings" pitchFamily="2" charset="2"/>
              <a:buNone/>
            </a:pPr>
            <a:r>
              <a:rPr lang="en-US" altLang="ko-KR" sz="1600">
                <a:latin typeface="Times New Roman" pitchFamily="18" charset="0"/>
                <a:ea typeface="신명조" charset="-127"/>
              </a:rPr>
              <a:t>   OF INTER ARRIVAL TIMES WITH A MEAN OF *.** MINUTES.</a:t>
            </a:r>
          </a:p>
          <a:p>
            <a:pPr>
              <a:lnSpc>
                <a:spcPct val="90000"/>
              </a:lnSpc>
              <a:buFont typeface="Wingdings" pitchFamily="2" charset="2"/>
              <a:buNone/>
            </a:pPr>
            <a:r>
              <a:rPr lang="en-US" altLang="ko-KR" sz="1600">
                <a:latin typeface="Times New Roman" pitchFamily="18" charset="0"/>
                <a:ea typeface="신명조" charset="-127"/>
              </a:rPr>
              <a:t>SERVICE TIME IS ALSO EXPONENTIALLY DISTRIBUTED</a:t>
            </a:r>
          </a:p>
          <a:p>
            <a:pPr>
              <a:lnSpc>
                <a:spcPct val="90000"/>
              </a:lnSpc>
              <a:buFont typeface="Wingdings" pitchFamily="2" charset="2"/>
              <a:buNone/>
            </a:pPr>
            <a:r>
              <a:rPr lang="en-US" altLang="ko-KR" sz="1600">
                <a:latin typeface="Times New Roman" pitchFamily="18" charset="0"/>
                <a:ea typeface="신명조" charset="-127"/>
              </a:rPr>
              <a:t>   WITH A MEAN OF *.** MINUTES.</a:t>
            </a:r>
          </a:p>
          <a:p>
            <a:pPr>
              <a:lnSpc>
                <a:spcPct val="80000"/>
              </a:lnSpc>
              <a:buFont typeface="Wingdings" pitchFamily="2" charset="2"/>
              <a:buNone/>
            </a:pPr>
            <a:r>
              <a:rPr lang="en-US" altLang="ko-KR" sz="1600">
                <a:latin typeface="Times New Roman" pitchFamily="18" charset="0"/>
                <a:ea typeface="신명조" charset="-127"/>
              </a:rPr>
              <a:t>THE BANK DOORS ARE CLOSED AFTER *.** HOURS.</a:t>
            </a:r>
          </a:p>
          <a:p>
            <a:pPr>
              <a:lnSpc>
                <a:spcPct val="80000"/>
              </a:lnSpc>
              <a:buFont typeface="Wingdings" pitchFamily="2" charset="2"/>
              <a:buNone/>
            </a:pPr>
            <a:r>
              <a:rPr lang="en-US" altLang="ko-KR" sz="1600">
                <a:latin typeface="Times New Roman" pitchFamily="18" charset="0"/>
                <a:ea typeface="신명조" charset="-127"/>
              </a:rPr>
              <a:t>   (BUT ALL CUSTOMERS INSIDE ARE SERVED.)</a:t>
            </a:r>
          </a:p>
          <a:p>
            <a:pPr>
              <a:lnSpc>
                <a:spcPct val="90000"/>
              </a:lnSpc>
              <a:buFont typeface="Wingdings" pitchFamily="2" charset="2"/>
              <a:buNone/>
            </a:pPr>
            <a:endParaRPr lang="en-US" altLang="ko-KR" sz="1600">
              <a:latin typeface="Times New Roman" pitchFamily="18" charset="0"/>
              <a:ea typeface="신명조" charset="-127"/>
            </a:endParaRPr>
          </a:p>
        </p:txBody>
      </p:sp>
      <p:sp>
        <p:nvSpPr>
          <p:cNvPr id="415747" name="Rectangle 3"/>
          <p:cNvSpPr>
            <a:spLocks noGrp="1" noChangeArrowheads="1"/>
          </p:cNvSpPr>
          <p:nvPr>
            <p:ph type="title"/>
          </p:nvPr>
        </p:nvSpPr>
        <p:spPr>
          <a:xfrm>
            <a:off x="611188" y="587375"/>
            <a:ext cx="7162800" cy="609600"/>
          </a:xfrm>
          <a:noFill/>
          <a:ln/>
        </p:spPr>
        <p:txBody>
          <a:bodyPr/>
          <a:lstStyle/>
          <a:p>
            <a:r>
              <a:rPr lang="ko-KR" altLang="en-US" sz="2000" b="1" i="1">
                <a:latin typeface="신명조" charset="-127"/>
                <a:ea typeface="신명조" charset="-127"/>
              </a:rPr>
              <a:t>예제</a:t>
            </a:r>
            <a:r>
              <a:rPr lang="en-US" altLang="ko-KR" sz="2000" b="1" i="1">
                <a:latin typeface="╜┼╕φ┴╢" charset="0"/>
                <a:ea typeface="신명조" charset="-127"/>
              </a:rPr>
              <a:t>: A Bank with a Separate Queue for Each Teller</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descr="Rectangle: Click to edit Master text styles&#10;Second level&#10;Third level&#10;Fourth level&#10;Fifth level"/>
          <p:cNvSpPr>
            <a:spLocks noGrp="1" noChangeArrowheads="1"/>
          </p:cNvSpPr>
          <p:nvPr>
            <p:ph type="body" idx="1"/>
          </p:nvPr>
        </p:nvSpPr>
        <p:spPr/>
        <p:txBody>
          <a:bodyPr/>
          <a:lstStyle/>
          <a:p>
            <a:pPr>
              <a:lnSpc>
                <a:spcPct val="80000"/>
              </a:lnSpc>
              <a:buFont typeface="Wingdings" pitchFamily="2" charset="2"/>
              <a:buNone/>
            </a:pPr>
            <a:endParaRPr lang="ko-KR" altLang="en-US" sz="1600">
              <a:latin typeface="Times New Roman" pitchFamily="18" charset="0"/>
              <a:ea typeface="신명조" charset="-127"/>
            </a:endParaRPr>
          </a:p>
          <a:p>
            <a:pPr>
              <a:lnSpc>
                <a:spcPct val="80000"/>
              </a:lnSpc>
              <a:buFont typeface="Wingdings" pitchFamily="2" charset="2"/>
              <a:buNone/>
            </a:pPr>
            <a:r>
              <a:rPr lang="ko-KR" altLang="en-US" sz="1600">
                <a:latin typeface="Times New Roman" pitchFamily="18" charset="0"/>
                <a:ea typeface="신명조" charset="-127"/>
              </a:rPr>
              <a:t>   </a:t>
            </a:r>
            <a:r>
              <a:rPr lang="en-US" altLang="ko-KR" sz="1600">
                <a:latin typeface="Times New Roman" pitchFamily="18" charset="0"/>
                <a:ea typeface="신명조" charset="-127"/>
              </a:rPr>
              <a:t>ACTIVATE A GENERATE NOW</a:t>
            </a:r>
          </a:p>
          <a:p>
            <a:pPr>
              <a:lnSpc>
                <a:spcPct val="80000"/>
              </a:lnSpc>
              <a:buFont typeface="Wingdings" pitchFamily="2" charset="2"/>
              <a:buNone/>
            </a:pPr>
            <a:r>
              <a:rPr lang="en-US" altLang="ko-KR" sz="1600">
                <a:latin typeface="Times New Roman" pitchFamily="18" charset="0"/>
                <a:ea typeface="신명조" charset="-127"/>
              </a:rPr>
              <a:t>   START SIMULATION</a:t>
            </a:r>
          </a:p>
          <a:p>
            <a:pPr>
              <a:lnSpc>
                <a:spcPct val="80000"/>
              </a:lnSpc>
              <a:buFont typeface="Wingdings" pitchFamily="2" charset="2"/>
              <a:buNone/>
            </a:pPr>
            <a:endParaRPr lang="en-US" altLang="ko-KR" sz="1600">
              <a:latin typeface="Times New Roman" pitchFamily="18" charset="0"/>
              <a:ea typeface="신명조" charset="-127"/>
            </a:endParaRPr>
          </a:p>
          <a:p>
            <a:pPr>
              <a:lnSpc>
                <a:spcPct val="80000"/>
              </a:lnSpc>
              <a:buFont typeface="Wingdings" pitchFamily="2" charset="2"/>
              <a:buNone/>
            </a:pPr>
            <a:r>
              <a:rPr lang="en-US" altLang="ko-KR" sz="1600">
                <a:latin typeface="Times New Roman" pitchFamily="18" charset="0"/>
                <a:ea typeface="신명조" charset="-127"/>
              </a:rPr>
              <a:t>   PRINT 6 LINES WITH TIME.V * HOURS.V,</a:t>
            </a:r>
          </a:p>
          <a:p>
            <a:pPr>
              <a:lnSpc>
                <a:spcPct val="80000"/>
              </a:lnSpc>
              <a:buFont typeface="Wingdings" pitchFamily="2" charset="2"/>
              <a:buNone/>
            </a:pPr>
            <a:r>
              <a:rPr lang="en-US" altLang="ko-KR" sz="1600">
                <a:latin typeface="Times New Roman" pitchFamily="18" charset="0"/>
                <a:ea typeface="신명조" charset="-127"/>
              </a:rPr>
              <a:t>	   AND MEAN.WATING.TIME * HOURS.V * MINUTES.V THUS</a:t>
            </a:r>
          </a:p>
          <a:p>
            <a:pPr>
              <a:lnSpc>
                <a:spcPct val="80000"/>
              </a:lnSpc>
              <a:buFont typeface="Wingdings" pitchFamily="2" charset="2"/>
              <a:buNone/>
            </a:pPr>
            <a:r>
              <a:rPr lang="en-US" altLang="ko-KR" sz="1600">
                <a:latin typeface="Times New Roman" pitchFamily="18" charset="0"/>
                <a:ea typeface="신명조" charset="-127"/>
              </a:rPr>
              <a:t>THE LAST CUSTOMER LEFT THE BANK AT *.** HOURS.</a:t>
            </a:r>
          </a:p>
          <a:p>
            <a:pPr>
              <a:lnSpc>
                <a:spcPct val="80000"/>
              </a:lnSpc>
              <a:buFont typeface="Wingdings" pitchFamily="2" charset="2"/>
              <a:buNone/>
            </a:pPr>
            <a:r>
              <a:rPr lang="en-US" altLang="ko-KR" sz="1600">
                <a:latin typeface="Times New Roman" pitchFamily="18" charset="0"/>
                <a:ea typeface="신명조" charset="-127"/>
              </a:rPr>
              <a:t>THE AVERAGE CUSTOMER DELAY WAS *.** MINUTES.</a:t>
            </a:r>
          </a:p>
          <a:p>
            <a:pPr>
              <a:lnSpc>
                <a:spcPct val="80000"/>
              </a:lnSpc>
              <a:buFont typeface="Wingdings" pitchFamily="2" charset="2"/>
              <a:buNone/>
            </a:pPr>
            <a:endParaRPr lang="en-US" altLang="ko-KR" sz="1600">
              <a:latin typeface="Times New Roman" pitchFamily="18" charset="0"/>
              <a:ea typeface="신명조" charset="-127"/>
            </a:endParaRPr>
          </a:p>
          <a:p>
            <a:pPr>
              <a:lnSpc>
                <a:spcPct val="80000"/>
              </a:lnSpc>
              <a:buFont typeface="Wingdings" pitchFamily="2" charset="2"/>
              <a:buNone/>
            </a:pPr>
            <a:r>
              <a:rPr lang="en-US" altLang="ko-KR" sz="1600">
                <a:latin typeface="Times New Roman" pitchFamily="18" charset="0"/>
                <a:ea typeface="신명조" charset="-127"/>
              </a:rPr>
              <a:t>TELLER           UTILIZATION                  QUEUE LENGTH</a:t>
            </a:r>
          </a:p>
          <a:p>
            <a:pPr>
              <a:lnSpc>
                <a:spcPct val="80000"/>
              </a:lnSpc>
              <a:buFont typeface="Wingdings" pitchFamily="2" charset="2"/>
              <a:buNone/>
            </a:pPr>
            <a:r>
              <a:rPr lang="en-US" altLang="ko-KR" sz="1600">
                <a:latin typeface="Times New Roman" pitchFamily="18" charset="0"/>
                <a:ea typeface="신명조" charset="-127"/>
              </a:rPr>
              <a:t>                                             AVERAGE        MAXIMUM</a:t>
            </a:r>
          </a:p>
          <a:p>
            <a:pPr>
              <a:lnSpc>
                <a:spcPct val="80000"/>
              </a:lnSpc>
              <a:buFont typeface="Wingdings" pitchFamily="2" charset="2"/>
              <a:buNone/>
            </a:pPr>
            <a:endParaRPr lang="en-US" altLang="ko-KR" sz="1600">
              <a:latin typeface="Times New Roman" pitchFamily="18" charset="0"/>
              <a:ea typeface="신명조" charset="-127"/>
            </a:endParaRPr>
          </a:p>
          <a:p>
            <a:pPr>
              <a:lnSpc>
                <a:spcPct val="80000"/>
              </a:lnSpc>
              <a:buFont typeface="Wingdings" pitchFamily="2" charset="2"/>
              <a:buNone/>
            </a:pPr>
            <a:r>
              <a:rPr lang="en-US" altLang="ko-KR" sz="1600">
                <a:latin typeface="Times New Roman" pitchFamily="18" charset="0"/>
                <a:ea typeface="신명조" charset="-127"/>
              </a:rPr>
              <a:t>FOR EACH TELLER,</a:t>
            </a:r>
          </a:p>
          <a:p>
            <a:pPr>
              <a:lnSpc>
                <a:spcPct val="80000"/>
              </a:lnSpc>
              <a:buFont typeface="Wingdings" pitchFamily="2" charset="2"/>
              <a:buNone/>
            </a:pPr>
            <a:r>
              <a:rPr lang="en-US" altLang="ko-KR" sz="1600">
                <a:latin typeface="Times New Roman" pitchFamily="18" charset="0"/>
                <a:ea typeface="신명조" charset="-127"/>
              </a:rPr>
              <a:t>   PRINT 1 LINE WITH TELLER, UTILIZATION(TELLER),</a:t>
            </a:r>
          </a:p>
          <a:p>
            <a:pPr>
              <a:lnSpc>
                <a:spcPct val="80000"/>
              </a:lnSpc>
              <a:buFont typeface="Wingdings" pitchFamily="2" charset="2"/>
              <a:buNone/>
            </a:pPr>
            <a:r>
              <a:rPr lang="en-US" altLang="ko-KR" sz="1600">
                <a:latin typeface="Times New Roman" pitchFamily="18" charset="0"/>
                <a:ea typeface="신명조" charset="-127"/>
              </a:rPr>
              <a:t>      AVG.QUEUE.LENGTH(TELLER), MAX.QUEUE.LENGTH(TELLER) THUS</a:t>
            </a:r>
          </a:p>
          <a:p>
            <a:pPr>
              <a:lnSpc>
                <a:spcPct val="80000"/>
              </a:lnSpc>
              <a:buFont typeface="Wingdings" pitchFamily="2" charset="2"/>
              <a:buNone/>
            </a:pPr>
            <a:r>
              <a:rPr lang="en-US" altLang="ko-KR" sz="1600">
                <a:latin typeface="Times New Roman" pitchFamily="18" charset="0"/>
                <a:ea typeface="신명조" charset="-127"/>
              </a:rPr>
              <a:t>   *                  *.**                     *.**                   *</a:t>
            </a:r>
          </a:p>
          <a:p>
            <a:pPr>
              <a:lnSpc>
                <a:spcPct val="80000"/>
              </a:lnSpc>
              <a:buFont typeface="Wingdings" pitchFamily="2" charset="2"/>
              <a:buNone/>
            </a:pPr>
            <a:r>
              <a:rPr lang="en-US" altLang="ko-KR" sz="1600" b="1">
                <a:latin typeface="Times New Roman" pitchFamily="18" charset="0"/>
                <a:ea typeface="신명조" charset="-127"/>
              </a:rPr>
              <a:t>END</a:t>
            </a:r>
          </a:p>
        </p:txBody>
      </p:sp>
      <p:sp>
        <p:nvSpPr>
          <p:cNvPr id="416771" name="Rectangle 3"/>
          <p:cNvSpPr>
            <a:spLocks noGrp="1" noChangeArrowheads="1"/>
          </p:cNvSpPr>
          <p:nvPr>
            <p:ph type="title"/>
          </p:nvPr>
        </p:nvSpPr>
        <p:spPr>
          <a:xfrm>
            <a:off x="611188" y="587375"/>
            <a:ext cx="7162800" cy="609600"/>
          </a:xfrm>
          <a:noFill/>
          <a:ln/>
        </p:spPr>
        <p:txBody>
          <a:bodyPr/>
          <a:lstStyle/>
          <a:p>
            <a:r>
              <a:rPr lang="ko-KR" altLang="en-US" sz="2000" b="1" i="1">
                <a:latin typeface="신명조" charset="-127"/>
                <a:ea typeface="신명조" charset="-127"/>
              </a:rPr>
              <a:t>예제</a:t>
            </a:r>
            <a:r>
              <a:rPr lang="en-US" altLang="ko-KR" sz="2000" b="1" i="1">
                <a:latin typeface="╜┼╕φ┴╢" charset="0"/>
                <a:ea typeface="신명조" charset="-127"/>
              </a:rPr>
              <a:t>: A Bank with a Separate Queue for Each Teller</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descr="Rectangle: Click to edit Master text styles&#10;Second level&#10;Third level&#10;Fourth level&#10;Fifth level"/>
          <p:cNvSpPr>
            <a:spLocks noGrp="1" noChangeArrowheads="1"/>
          </p:cNvSpPr>
          <p:nvPr>
            <p:ph type="body" idx="1"/>
          </p:nvPr>
        </p:nvSpPr>
        <p:spPr>
          <a:xfrm>
            <a:off x="609600" y="1676400"/>
            <a:ext cx="7924800" cy="4343400"/>
          </a:xfrm>
        </p:spPr>
        <p:txBody>
          <a:bodyPr/>
          <a:lstStyle/>
          <a:p>
            <a:pPr>
              <a:buFont typeface="Wingdings" pitchFamily="2" charset="2"/>
              <a:buNone/>
            </a:pPr>
            <a:r>
              <a:rPr lang="en-US" altLang="ko-KR" sz="1800" b="1">
                <a:latin typeface="Times New Roman" pitchFamily="18" charset="0"/>
                <a:ea typeface="신명조" charset="-127"/>
              </a:rPr>
              <a:t>PROCESS GENERATOR</a:t>
            </a:r>
          </a:p>
          <a:p>
            <a:pPr>
              <a:buFont typeface="Wingdings" pitchFamily="2" charset="2"/>
              <a:buNone/>
            </a:pPr>
            <a:r>
              <a:rPr lang="en-US" altLang="ko-KR" sz="1800">
                <a:latin typeface="Times New Roman" pitchFamily="18" charset="0"/>
                <a:ea typeface="신명조" charset="-127"/>
              </a:rPr>
              <a:t>	DEFINE ARRIVAL.TIME AS A REAL VARIABLE</a:t>
            </a:r>
          </a:p>
          <a:p>
            <a:pPr>
              <a:buFont typeface="Wingdings" pitchFamily="2" charset="2"/>
              <a:buNone/>
            </a:pPr>
            <a:r>
              <a:rPr lang="en-US" altLang="ko-KR" sz="1800">
                <a:latin typeface="Times New Roman" pitchFamily="18" charset="0"/>
                <a:ea typeface="신명조" charset="-127"/>
              </a:rPr>
              <a:t>	LET TIME.TO.CLOSE = DAY.LENGTH / HOURS.V</a:t>
            </a:r>
          </a:p>
          <a:p>
            <a:pPr>
              <a:buFont typeface="Wingdings" pitchFamily="2" charset="2"/>
              <a:buNone/>
            </a:pPr>
            <a:endParaRPr lang="en-US" altLang="ko-KR" sz="1800">
              <a:latin typeface="Times New Roman" pitchFamily="18" charset="0"/>
              <a:ea typeface="신명조" charset="-127"/>
            </a:endParaRPr>
          </a:p>
          <a:p>
            <a:pPr>
              <a:buFont typeface="Wingdings" pitchFamily="2" charset="2"/>
              <a:buNone/>
            </a:pPr>
            <a:r>
              <a:rPr lang="en-US" altLang="ko-KR" sz="1800">
                <a:latin typeface="Times New Roman" pitchFamily="18" charset="0"/>
                <a:ea typeface="신명조" charset="-127"/>
              </a:rPr>
              <a:t>        UNTIL TIME.V &gt;= TIME.TO.CLOSE,</a:t>
            </a:r>
          </a:p>
          <a:p>
            <a:pPr>
              <a:buFont typeface="Wingdings" pitchFamily="2" charset="2"/>
              <a:buNone/>
            </a:pPr>
            <a:r>
              <a:rPr lang="en-US" altLang="ko-KR" sz="1800">
                <a:latin typeface="Times New Roman" pitchFamily="18" charset="0"/>
                <a:ea typeface="신명조" charset="-127"/>
              </a:rPr>
              <a:t> 	DO </a:t>
            </a:r>
          </a:p>
          <a:p>
            <a:pPr>
              <a:buFont typeface="Wingdings" pitchFamily="2" charset="2"/>
              <a:buNone/>
            </a:pPr>
            <a:r>
              <a:rPr lang="en-US" altLang="ko-KR" sz="1800">
                <a:latin typeface="Times New Roman" pitchFamily="18" charset="0"/>
                <a:ea typeface="신명조" charset="-127"/>
              </a:rPr>
              <a:t>	   ACTIVATE A CUSTOMER NOW</a:t>
            </a:r>
          </a:p>
          <a:p>
            <a:pPr>
              <a:buFont typeface="Wingdings" pitchFamily="2" charset="2"/>
              <a:buNone/>
            </a:pPr>
            <a:r>
              <a:rPr lang="en-US" altLang="ko-KR" sz="1800">
                <a:latin typeface="Times New Roman" pitchFamily="18" charset="0"/>
                <a:ea typeface="신명조" charset="-127"/>
              </a:rPr>
              <a:t>	   WAIT EXPONENTIAL.F(MEAN.INTERARRIVAL.TIME,1) MINUTES</a:t>
            </a:r>
          </a:p>
          <a:p>
            <a:pPr>
              <a:buFont typeface="Wingdings" pitchFamily="2" charset="2"/>
              <a:buNone/>
            </a:pPr>
            <a:r>
              <a:rPr lang="en-US" altLang="ko-KR" sz="1800">
                <a:latin typeface="Times New Roman" pitchFamily="18" charset="0"/>
                <a:ea typeface="신명조" charset="-127"/>
              </a:rPr>
              <a:t>	LOOP</a:t>
            </a:r>
          </a:p>
          <a:p>
            <a:pPr>
              <a:buFont typeface="Wingdings" pitchFamily="2" charset="2"/>
              <a:buNone/>
            </a:pPr>
            <a:r>
              <a:rPr lang="en-US" altLang="ko-KR" sz="1800" b="1">
                <a:latin typeface="Times New Roman" pitchFamily="18" charset="0"/>
                <a:ea typeface="신명조" charset="-127"/>
              </a:rPr>
              <a:t> END</a:t>
            </a:r>
          </a:p>
          <a:p>
            <a:endParaRPr lang="ko-KR" altLang="en-US" sz="1800">
              <a:latin typeface="Times New Roman" pitchFamily="18" charset="0"/>
            </a:endParaRPr>
          </a:p>
        </p:txBody>
      </p:sp>
      <p:sp>
        <p:nvSpPr>
          <p:cNvPr id="417795" name="Rectangle 3"/>
          <p:cNvSpPr>
            <a:spLocks noGrp="1" noChangeArrowheads="1"/>
          </p:cNvSpPr>
          <p:nvPr>
            <p:ph type="title"/>
          </p:nvPr>
        </p:nvSpPr>
        <p:spPr>
          <a:xfrm>
            <a:off x="611188" y="587375"/>
            <a:ext cx="7162800" cy="609600"/>
          </a:xfrm>
          <a:noFill/>
          <a:ln/>
        </p:spPr>
        <p:txBody>
          <a:bodyPr/>
          <a:lstStyle/>
          <a:p>
            <a:r>
              <a:rPr lang="ko-KR" altLang="en-US" sz="2000" b="1" i="1">
                <a:latin typeface="신명조" charset="-127"/>
                <a:ea typeface="신명조" charset="-127"/>
              </a:rPr>
              <a:t>예제</a:t>
            </a:r>
            <a:r>
              <a:rPr lang="en-US" altLang="ko-KR" sz="2000" b="1" i="1">
                <a:latin typeface="╜┼╕φ┴╢" charset="0"/>
                <a:ea typeface="신명조" charset="-127"/>
              </a:rPr>
              <a:t>: A Bank with a Separate Queue for Each Teller</a:t>
            </a: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descr="Rectangle: Click to edit Master text styles&#10;Second level&#10;Third level&#10;Fourth level&#10;Fifth level"/>
          <p:cNvSpPr>
            <a:spLocks noGrp="1" noChangeArrowheads="1"/>
          </p:cNvSpPr>
          <p:nvPr>
            <p:ph type="body" idx="1"/>
          </p:nvPr>
        </p:nvSpPr>
        <p:spPr>
          <a:xfrm>
            <a:off x="838200" y="1524000"/>
            <a:ext cx="7772400" cy="4343400"/>
          </a:xfrm>
        </p:spPr>
        <p:txBody>
          <a:bodyPr/>
          <a:lstStyle/>
          <a:p>
            <a:pPr>
              <a:lnSpc>
                <a:spcPct val="80000"/>
              </a:lnSpc>
              <a:buFont typeface="Wingdings" pitchFamily="2" charset="2"/>
              <a:buNone/>
            </a:pPr>
            <a:r>
              <a:rPr lang="en-US" altLang="ko-KR" sz="1600" b="1">
                <a:latin typeface="Times New Roman" pitchFamily="18" charset="0"/>
                <a:ea typeface="신명조" charset="-127"/>
              </a:rPr>
              <a:t>PROCESS CUSTOMER</a:t>
            </a:r>
            <a:endParaRPr lang="en-US" altLang="ko-KR" sz="1600">
              <a:latin typeface="Times New Roman" pitchFamily="18" charset="0"/>
              <a:ea typeface="신명조" charset="-127"/>
            </a:endParaRPr>
          </a:p>
          <a:p>
            <a:pPr>
              <a:lnSpc>
                <a:spcPct val="80000"/>
              </a:lnSpc>
              <a:buFont typeface="Wingdings" pitchFamily="2" charset="2"/>
              <a:buNone/>
            </a:pPr>
            <a:r>
              <a:rPr lang="en-US" altLang="ko-KR" sz="1600">
                <a:latin typeface="Times New Roman" pitchFamily="18" charset="0"/>
                <a:ea typeface="신명조" charset="-127"/>
              </a:rPr>
              <a:t>	DEFINE ARRIVAL.TIME AS A REAL VARIABLE</a:t>
            </a:r>
          </a:p>
          <a:p>
            <a:pPr>
              <a:lnSpc>
                <a:spcPct val="80000"/>
              </a:lnSpc>
              <a:buFont typeface="Wingdings" pitchFamily="2" charset="2"/>
              <a:buNone/>
            </a:pPr>
            <a:r>
              <a:rPr lang="en-US" altLang="ko-KR" sz="1600">
                <a:latin typeface="Times New Roman" pitchFamily="18" charset="0"/>
                <a:ea typeface="신명조" charset="-127"/>
              </a:rPr>
              <a:t>	DEFINE MY.CHOICE AS A INTEGER VARIABLE</a:t>
            </a:r>
          </a:p>
          <a:p>
            <a:pPr>
              <a:lnSpc>
                <a:spcPct val="80000"/>
              </a:lnSpc>
              <a:buFont typeface="Wingdings" pitchFamily="2" charset="2"/>
              <a:buNone/>
            </a:pPr>
            <a:r>
              <a:rPr lang="en-US" altLang="ko-KR" sz="1600">
                <a:latin typeface="Times New Roman" pitchFamily="18" charset="0"/>
                <a:ea typeface="신명조" charset="-127"/>
              </a:rPr>
              <a:t>	LET ARRIVAL.TIME = TIME.V</a:t>
            </a:r>
          </a:p>
          <a:p>
            <a:pPr>
              <a:lnSpc>
                <a:spcPct val="80000"/>
              </a:lnSpc>
              <a:buFont typeface="Wingdings" pitchFamily="2" charset="2"/>
              <a:buNone/>
            </a:pPr>
            <a:r>
              <a:rPr lang="en-US" altLang="ko-KR" sz="1600">
                <a:latin typeface="Times New Roman" pitchFamily="18" charset="0"/>
                <a:ea typeface="신명조" charset="-127"/>
              </a:rPr>
              <a:t>	FOR EACH TRELLER, WITH N.X.TELLER(TELLER) = 0,</a:t>
            </a:r>
          </a:p>
          <a:p>
            <a:pPr>
              <a:lnSpc>
                <a:spcPct val="80000"/>
              </a:lnSpc>
              <a:buFont typeface="Wingdings" pitchFamily="2" charset="2"/>
              <a:buNone/>
            </a:pPr>
            <a:r>
              <a:rPr lang="en-US" altLang="ko-KR" sz="1600">
                <a:latin typeface="Times New Roman" pitchFamily="18" charset="0"/>
                <a:ea typeface="신명조" charset="-127"/>
              </a:rPr>
              <a:t>	   FIND THE FIRST CASE</a:t>
            </a:r>
          </a:p>
          <a:p>
            <a:pPr>
              <a:lnSpc>
                <a:spcPct val="80000"/>
              </a:lnSpc>
              <a:buFont typeface="Wingdings" pitchFamily="2" charset="2"/>
              <a:buNone/>
            </a:pPr>
            <a:r>
              <a:rPr lang="en-US" altLang="ko-KR" sz="1600">
                <a:latin typeface="Times New Roman" pitchFamily="18" charset="0"/>
                <a:ea typeface="신명조" charset="-127"/>
              </a:rPr>
              <a:t>        IF FOUND,</a:t>
            </a:r>
          </a:p>
          <a:p>
            <a:pPr>
              <a:lnSpc>
                <a:spcPct val="80000"/>
              </a:lnSpc>
              <a:buFont typeface="Wingdings" pitchFamily="2" charset="2"/>
              <a:buNone/>
            </a:pPr>
            <a:r>
              <a:rPr lang="en-US" altLang="ko-KR" sz="1600">
                <a:latin typeface="Times New Roman" pitchFamily="18" charset="0"/>
                <a:ea typeface="신명조" charset="-127"/>
              </a:rPr>
              <a:t>	   LET MY.CHOICE = TELLER</a:t>
            </a:r>
          </a:p>
          <a:p>
            <a:pPr>
              <a:lnSpc>
                <a:spcPct val="80000"/>
              </a:lnSpc>
              <a:buFont typeface="Wingdings" pitchFamily="2" charset="2"/>
              <a:buNone/>
            </a:pPr>
            <a:r>
              <a:rPr lang="en-US" altLang="ko-KR" sz="1600">
                <a:latin typeface="Times New Roman" pitchFamily="18" charset="0"/>
                <a:ea typeface="신명조" charset="-127"/>
              </a:rPr>
              <a:t>	ELSE</a:t>
            </a:r>
          </a:p>
          <a:p>
            <a:pPr>
              <a:lnSpc>
                <a:spcPct val="80000"/>
              </a:lnSpc>
              <a:buFont typeface="Wingdings" pitchFamily="2" charset="2"/>
              <a:buNone/>
            </a:pPr>
            <a:r>
              <a:rPr lang="en-US" altLang="ko-KR" sz="1600">
                <a:latin typeface="Times New Roman" pitchFamily="18" charset="0"/>
                <a:ea typeface="신명조" charset="-127"/>
              </a:rPr>
              <a:t>	   FOR EACH TELLER,</a:t>
            </a:r>
          </a:p>
          <a:p>
            <a:pPr>
              <a:lnSpc>
                <a:spcPct val="80000"/>
              </a:lnSpc>
              <a:buFont typeface="Wingdings" pitchFamily="2" charset="2"/>
              <a:buNone/>
            </a:pPr>
            <a:r>
              <a:rPr lang="en-US" altLang="ko-KR" sz="1600">
                <a:latin typeface="Times New Roman" pitchFamily="18" charset="0"/>
                <a:ea typeface="신명조" charset="-127"/>
              </a:rPr>
              <a:t>		COMPUTE MY.CHOICE AS THE MINIMUM(TELLER)</a:t>
            </a:r>
          </a:p>
          <a:p>
            <a:pPr>
              <a:lnSpc>
                <a:spcPct val="80000"/>
              </a:lnSpc>
              <a:buFont typeface="Wingdings" pitchFamily="2" charset="2"/>
              <a:buNone/>
            </a:pPr>
            <a:r>
              <a:rPr lang="en-US" altLang="ko-KR" sz="1600">
                <a:latin typeface="Times New Roman" pitchFamily="18" charset="0"/>
                <a:ea typeface="신명조" charset="-127"/>
              </a:rPr>
              <a:t>		   OF N.Q.TELLER(TELLER)</a:t>
            </a:r>
          </a:p>
          <a:p>
            <a:pPr>
              <a:lnSpc>
                <a:spcPct val="80000"/>
              </a:lnSpc>
              <a:buFont typeface="Wingdings" pitchFamily="2" charset="2"/>
              <a:buNone/>
            </a:pPr>
            <a:r>
              <a:rPr lang="en-US" altLang="ko-KR" sz="1600">
                <a:latin typeface="Times New Roman" pitchFamily="18" charset="0"/>
                <a:ea typeface="신명조" charset="-127"/>
              </a:rPr>
              <a:t>	ALWAYS</a:t>
            </a:r>
          </a:p>
          <a:p>
            <a:pPr>
              <a:lnSpc>
                <a:spcPct val="80000"/>
              </a:lnSpc>
              <a:buFont typeface="Wingdings" pitchFamily="2" charset="2"/>
              <a:buNone/>
            </a:pPr>
            <a:r>
              <a:rPr lang="en-US" altLang="ko-KR" sz="1600">
                <a:latin typeface="Times New Roman" pitchFamily="18" charset="0"/>
                <a:ea typeface="신명조" charset="-127"/>
              </a:rPr>
              <a:t>	REQUEST 1 TELLER(MY.CHOICE)</a:t>
            </a:r>
          </a:p>
          <a:p>
            <a:pPr>
              <a:lnSpc>
                <a:spcPct val="80000"/>
              </a:lnSpc>
              <a:buFont typeface="Wingdings" pitchFamily="2" charset="2"/>
              <a:buNone/>
            </a:pPr>
            <a:r>
              <a:rPr lang="en-US" altLang="ko-KR" sz="1600">
                <a:latin typeface="Times New Roman" pitchFamily="18" charset="0"/>
                <a:ea typeface="신명조" charset="-127"/>
              </a:rPr>
              <a:t>	LET WAITING.TIME = TIME.V - ARRIVAL.TIME</a:t>
            </a:r>
          </a:p>
          <a:p>
            <a:pPr>
              <a:lnSpc>
                <a:spcPct val="80000"/>
              </a:lnSpc>
              <a:buFont typeface="Wingdings" pitchFamily="2" charset="2"/>
              <a:buNone/>
            </a:pPr>
            <a:r>
              <a:rPr lang="en-US" altLang="ko-KR" sz="1600">
                <a:latin typeface="Times New Roman" pitchFamily="18" charset="0"/>
                <a:ea typeface="신명조" charset="-127"/>
              </a:rPr>
              <a:t>	WORK EXPONENTIAL.F(MEAN.SERVICE.TIME,2) MINUTES</a:t>
            </a:r>
          </a:p>
          <a:p>
            <a:pPr>
              <a:lnSpc>
                <a:spcPct val="80000"/>
              </a:lnSpc>
              <a:buFont typeface="Wingdings" pitchFamily="2" charset="2"/>
              <a:buNone/>
            </a:pPr>
            <a:r>
              <a:rPr lang="en-US" altLang="ko-KR" sz="1600">
                <a:latin typeface="Times New Roman" pitchFamily="18" charset="0"/>
                <a:ea typeface="신명조" charset="-127"/>
              </a:rPr>
              <a:t>        RELINQUISH 1 TELLER(MY.CHOICE)</a:t>
            </a:r>
          </a:p>
          <a:p>
            <a:pPr>
              <a:lnSpc>
                <a:spcPct val="80000"/>
              </a:lnSpc>
              <a:buFont typeface="Wingdings" pitchFamily="2" charset="2"/>
              <a:buNone/>
            </a:pPr>
            <a:r>
              <a:rPr lang="en-US" altLang="ko-KR" sz="1600" b="1">
                <a:latin typeface="Times New Roman" pitchFamily="18" charset="0"/>
                <a:ea typeface="신명조" charset="-127"/>
              </a:rPr>
              <a:t>END</a:t>
            </a:r>
          </a:p>
        </p:txBody>
      </p:sp>
      <p:sp>
        <p:nvSpPr>
          <p:cNvPr id="418819" name="Rectangle 3"/>
          <p:cNvSpPr>
            <a:spLocks noGrp="1" noChangeArrowheads="1"/>
          </p:cNvSpPr>
          <p:nvPr>
            <p:ph type="title"/>
          </p:nvPr>
        </p:nvSpPr>
        <p:spPr>
          <a:xfrm>
            <a:off x="611188" y="587375"/>
            <a:ext cx="7162800" cy="609600"/>
          </a:xfrm>
          <a:noFill/>
          <a:ln/>
        </p:spPr>
        <p:txBody>
          <a:bodyPr/>
          <a:lstStyle/>
          <a:p>
            <a:r>
              <a:rPr lang="ko-KR" altLang="en-US" sz="2000" b="1" i="1">
                <a:latin typeface="신명조" charset="-127"/>
                <a:ea typeface="신명조" charset="-127"/>
              </a:rPr>
              <a:t>예제</a:t>
            </a:r>
            <a:r>
              <a:rPr lang="en-US" altLang="ko-KR" sz="2000" b="1" i="1">
                <a:latin typeface="╜┼╕φ┴╢" charset="0"/>
                <a:ea typeface="신명조" charset="-127"/>
              </a:rPr>
              <a:t>: A Bank with a Separate Queue for Each Teller</a:t>
            </a: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descr="Rectangle: Click to edit Master text styles&#10;Second level&#10;Third level&#10;Fourth level&#10;Fifth level"/>
          <p:cNvSpPr>
            <a:spLocks noGrp="1" noChangeArrowheads="1"/>
          </p:cNvSpPr>
          <p:nvPr>
            <p:ph type="body" idx="1"/>
          </p:nvPr>
        </p:nvSpPr>
        <p:spPr/>
        <p:txBody>
          <a:bodyPr/>
          <a:lstStyle/>
          <a:p>
            <a:pPr algn="just">
              <a:lnSpc>
                <a:spcPct val="80000"/>
              </a:lnSpc>
              <a:buFont typeface="Wingdings" pitchFamily="2" charset="2"/>
              <a:buNone/>
            </a:pPr>
            <a:r>
              <a:rPr lang="en-US" altLang="ko-KR" sz="1600" b="1">
                <a:latin typeface="Times New Roman" pitchFamily="18" charset="0"/>
                <a:ea typeface="신명조" charset="-127"/>
              </a:rPr>
              <a:t>[ </a:t>
            </a:r>
            <a:r>
              <a:rPr lang="ko-KR" altLang="en-US" sz="1600" b="1">
                <a:latin typeface="Times New Roman" pitchFamily="18" charset="0"/>
                <a:ea typeface="신명조" charset="-127"/>
              </a:rPr>
              <a:t>예제의 </a:t>
            </a:r>
            <a:r>
              <a:rPr lang="en-US" altLang="ko-KR" sz="1600" b="1">
                <a:latin typeface="Times New Roman" pitchFamily="18" charset="0"/>
                <a:ea typeface="신명조" charset="-127"/>
              </a:rPr>
              <a:t>OUTPUT ]</a:t>
            </a:r>
            <a:endParaRPr lang="en-US" altLang="ko-KR" sz="1600">
              <a:latin typeface="Times New Roman" pitchFamily="18" charset="0"/>
              <a:ea typeface="신명조" charset="-127"/>
            </a:endParaRPr>
          </a:p>
          <a:p>
            <a:pPr>
              <a:lnSpc>
                <a:spcPct val="80000"/>
              </a:lnSpc>
              <a:buFont typeface="Wingdings" pitchFamily="2" charset="2"/>
              <a:buNone/>
            </a:pPr>
            <a:r>
              <a:rPr lang="en-US" altLang="ko-KR" sz="1600">
                <a:latin typeface="Times New Roman" pitchFamily="18" charset="0"/>
                <a:ea typeface="신명조" charset="-127"/>
              </a:rPr>
              <a:t>SIMULATION OF A BANK WITH 2 TELLERS</a:t>
            </a:r>
          </a:p>
          <a:p>
            <a:pPr>
              <a:lnSpc>
                <a:spcPct val="80000"/>
              </a:lnSpc>
              <a:buFont typeface="Wingdings" pitchFamily="2" charset="2"/>
              <a:buNone/>
            </a:pPr>
            <a:r>
              <a:rPr lang="en-US" altLang="ko-KR" sz="1600">
                <a:latin typeface="Times New Roman" pitchFamily="18" charset="0"/>
                <a:ea typeface="신명조" charset="-127"/>
              </a:rPr>
              <a:t>   (EACH WITH A SEPARATE QUEUE)</a:t>
            </a:r>
          </a:p>
          <a:p>
            <a:pPr>
              <a:lnSpc>
                <a:spcPct val="80000"/>
              </a:lnSpc>
              <a:buFont typeface="Wingdings" pitchFamily="2" charset="2"/>
              <a:buNone/>
            </a:pPr>
            <a:r>
              <a:rPr lang="en-US" altLang="ko-KR" sz="1600">
                <a:latin typeface="Times New Roman" pitchFamily="18" charset="0"/>
                <a:ea typeface="신명조" charset="-127"/>
              </a:rPr>
              <a:t>CUSTOMERS ARRIVE ACCORDING TO AN EXPONENTIAL DISTRIBUTION</a:t>
            </a:r>
          </a:p>
          <a:p>
            <a:pPr>
              <a:lnSpc>
                <a:spcPct val="80000"/>
              </a:lnSpc>
              <a:buFont typeface="Wingdings" pitchFamily="2" charset="2"/>
              <a:buNone/>
            </a:pPr>
            <a:r>
              <a:rPr lang="en-US" altLang="ko-KR" sz="1600">
                <a:latin typeface="Times New Roman" pitchFamily="18" charset="0"/>
                <a:ea typeface="신명조" charset="-127"/>
              </a:rPr>
              <a:t>   OF INTER ARRIVAL TIMES WITH A MEAN OF 5.00 MINUTES.</a:t>
            </a:r>
          </a:p>
          <a:p>
            <a:pPr>
              <a:lnSpc>
                <a:spcPct val="80000"/>
              </a:lnSpc>
              <a:buFont typeface="Wingdings" pitchFamily="2" charset="2"/>
              <a:buNone/>
            </a:pPr>
            <a:r>
              <a:rPr lang="en-US" altLang="ko-KR" sz="1600">
                <a:latin typeface="Times New Roman" pitchFamily="18" charset="0"/>
                <a:ea typeface="신명조" charset="-127"/>
              </a:rPr>
              <a:t>SERVICE TIME IS ALSO EXPONENTIALLY DISTRIBUTED</a:t>
            </a:r>
          </a:p>
          <a:p>
            <a:pPr>
              <a:lnSpc>
                <a:spcPct val="80000"/>
              </a:lnSpc>
              <a:buFont typeface="Wingdings" pitchFamily="2" charset="2"/>
              <a:buNone/>
            </a:pPr>
            <a:r>
              <a:rPr lang="en-US" altLang="ko-KR" sz="1600">
                <a:latin typeface="Times New Roman" pitchFamily="18" charset="0"/>
                <a:ea typeface="신명조" charset="-127"/>
              </a:rPr>
              <a:t>   WITH A MEAN OF 10.00 MINUTES.</a:t>
            </a:r>
          </a:p>
          <a:p>
            <a:pPr>
              <a:lnSpc>
                <a:spcPct val="80000"/>
              </a:lnSpc>
              <a:buFont typeface="Wingdings" pitchFamily="2" charset="2"/>
              <a:buNone/>
            </a:pPr>
            <a:r>
              <a:rPr lang="en-US" altLang="ko-KR" sz="1600">
                <a:latin typeface="Times New Roman" pitchFamily="18" charset="0"/>
                <a:ea typeface="신명조" charset="-127"/>
              </a:rPr>
              <a:t>THE BANK DOORS ARE CLOSED AFTER 8.00 HOURS.</a:t>
            </a:r>
          </a:p>
          <a:p>
            <a:pPr>
              <a:lnSpc>
                <a:spcPct val="80000"/>
              </a:lnSpc>
              <a:buFont typeface="Wingdings" pitchFamily="2" charset="2"/>
              <a:buNone/>
            </a:pPr>
            <a:r>
              <a:rPr lang="en-US" altLang="ko-KR" sz="1600">
                <a:latin typeface="Times New Roman" pitchFamily="18" charset="0"/>
                <a:ea typeface="신명조" charset="-127"/>
              </a:rPr>
              <a:t>   (BUT ALL CUSTOMERS INSIDE ARE SERVED.)</a:t>
            </a:r>
          </a:p>
          <a:p>
            <a:pPr>
              <a:lnSpc>
                <a:spcPct val="80000"/>
              </a:lnSpc>
              <a:buFont typeface="Wingdings" pitchFamily="2" charset="2"/>
              <a:buNone/>
            </a:pPr>
            <a:r>
              <a:rPr lang="en-US" altLang="ko-KR" sz="1600">
                <a:latin typeface="Times New Roman" pitchFamily="18" charset="0"/>
                <a:ea typeface="신명조" charset="-127"/>
              </a:rPr>
              <a:t>THE LAST CUSTOMER LEFT THE BANK AT *.** HOURS.</a:t>
            </a:r>
          </a:p>
          <a:p>
            <a:pPr>
              <a:lnSpc>
                <a:spcPct val="80000"/>
              </a:lnSpc>
              <a:buFont typeface="Wingdings" pitchFamily="2" charset="2"/>
              <a:buNone/>
            </a:pPr>
            <a:r>
              <a:rPr lang="en-US" altLang="ko-KR" sz="1600">
                <a:latin typeface="Times New Roman" pitchFamily="18" charset="0"/>
                <a:ea typeface="신명조" charset="-127"/>
              </a:rPr>
              <a:t>THE AVERAGE CUSTOMER DELAY WAS *.** MINUTES.</a:t>
            </a:r>
          </a:p>
          <a:p>
            <a:pPr>
              <a:lnSpc>
                <a:spcPct val="80000"/>
              </a:lnSpc>
              <a:buFont typeface="Wingdings" pitchFamily="2" charset="2"/>
              <a:buNone/>
            </a:pPr>
            <a:endParaRPr lang="en-US" altLang="ko-KR" sz="1600">
              <a:latin typeface="Times New Roman" pitchFamily="18" charset="0"/>
              <a:ea typeface="신명조" charset="-127"/>
            </a:endParaRPr>
          </a:p>
          <a:p>
            <a:pPr>
              <a:lnSpc>
                <a:spcPct val="80000"/>
              </a:lnSpc>
              <a:buFont typeface="Wingdings" pitchFamily="2" charset="2"/>
              <a:buNone/>
            </a:pPr>
            <a:r>
              <a:rPr lang="en-US" altLang="ko-KR" sz="1600">
                <a:latin typeface="Times New Roman" pitchFamily="18" charset="0"/>
                <a:ea typeface="신명조" charset="-127"/>
              </a:rPr>
              <a:t>TELLER           UTILIZATION                  QUEUE LENGTH</a:t>
            </a:r>
          </a:p>
          <a:p>
            <a:pPr>
              <a:lnSpc>
                <a:spcPct val="80000"/>
              </a:lnSpc>
              <a:buFont typeface="Wingdings" pitchFamily="2" charset="2"/>
              <a:buNone/>
            </a:pPr>
            <a:r>
              <a:rPr lang="en-US" altLang="ko-KR" sz="1600">
                <a:latin typeface="Times New Roman" pitchFamily="18" charset="0"/>
                <a:ea typeface="신명조" charset="-127"/>
              </a:rPr>
              <a:t>                                                              AVERAGE        MAXIMUM</a:t>
            </a:r>
          </a:p>
          <a:p>
            <a:pPr>
              <a:lnSpc>
                <a:spcPct val="80000"/>
              </a:lnSpc>
              <a:buFont typeface="Wingdings" pitchFamily="2" charset="2"/>
              <a:buNone/>
            </a:pPr>
            <a:r>
              <a:rPr lang="en-US" altLang="ko-KR" sz="1600">
                <a:latin typeface="Times New Roman" pitchFamily="18" charset="0"/>
                <a:ea typeface="신명조" charset="-127"/>
              </a:rPr>
              <a:t>   1                     .97                                    1.73                       6</a:t>
            </a:r>
          </a:p>
          <a:p>
            <a:pPr>
              <a:lnSpc>
                <a:spcPct val="80000"/>
              </a:lnSpc>
              <a:buFont typeface="Wingdings" pitchFamily="2" charset="2"/>
              <a:buNone/>
            </a:pPr>
            <a:r>
              <a:rPr lang="en-US" altLang="ko-KR" sz="1600">
                <a:latin typeface="Times New Roman" pitchFamily="18" charset="0"/>
                <a:ea typeface="신명조" charset="-127"/>
              </a:rPr>
              <a:t>   2                     .91                                    2.06                       7</a:t>
            </a:r>
          </a:p>
        </p:txBody>
      </p:sp>
      <p:sp>
        <p:nvSpPr>
          <p:cNvPr id="419843" name="Rectangle 3"/>
          <p:cNvSpPr>
            <a:spLocks noGrp="1" noChangeArrowheads="1"/>
          </p:cNvSpPr>
          <p:nvPr>
            <p:ph type="title"/>
          </p:nvPr>
        </p:nvSpPr>
        <p:spPr>
          <a:xfrm>
            <a:off x="611188" y="587375"/>
            <a:ext cx="7162800" cy="609600"/>
          </a:xfrm>
          <a:noFill/>
          <a:ln/>
        </p:spPr>
        <p:txBody>
          <a:bodyPr/>
          <a:lstStyle/>
          <a:p>
            <a:r>
              <a:rPr lang="ko-KR" altLang="en-US" sz="2000" b="1" i="1">
                <a:latin typeface="신명조" charset="-127"/>
                <a:ea typeface="신명조" charset="-127"/>
              </a:rPr>
              <a:t>예제</a:t>
            </a:r>
            <a:r>
              <a:rPr lang="en-US" altLang="ko-KR" sz="2000" b="1" i="1">
                <a:latin typeface="╜┼╕φ┴╢" charset="0"/>
                <a:ea typeface="신명조" charset="-127"/>
              </a:rPr>
              <a:t>: A Bank with a Separate Queue for Each Teller</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609600" y="609600"/>
            <a:ext cx="6781800" cy="609600"/>
          </a:xfrm>
          <a:noFill/>
          <a:ln/>
        </p:spPr>
        <p:txBody>
          <a:bodyPr/>
          <a:lstStyle/>
          <a:p>
            <a:r>
              <a:rPr lang="en-US" altLang="ko-KR" sz="2400"/>
              <a:t>2.1 Simulation of Queueing Systems (7)</a:t>
            </a:r>
          </a:p>
        </p:txBody>
      </p:sp>
      <p:sp>
        <p:nvSpPr>
          <p:cNvPr id="140291" name="Text Box 3"/>
          <p:cNvSpPr txBox="1">
            <a:spLocks noChangeArrowheads="1"/>
          </p:cNvSpPr>
          <p:nvPr/>
        </p:nvSpPr>
        <p:spPr bwMode="auto">
          <a:xfrm>
            <a:off x="1981200" y="3352800"/>
            <a:ext cx="4800600" cy="366713"/>
          </a:xfrm>
          <a:prstGeom prst="rect">
            <a:avLst/>
          </a:prstGeom>
          <a:noFill/>
          <a:ln w="9525">
            <a:noFill/>
            <a:miter lim="800000"/>
            <a:headEnd/>
            <a:tailEnd/>
          </a:ln>
          <a:effectLst/>
        </p:spPr>
        <p:txBody>
          <a:bodyPr>
            <a:spAutoFit/>
          </a:bodyPr>
          <a:lstStyle/>
          <a:p>
            <a:pPr>
              <a:spcBef>
                <a:spcPct val="50000"/>
              </a:spcBef>
            </a:pPr>
            <a:r>
              <a:rPr lang="en-US" altLang="ko-KR" sz="1800"/>
              <a:t>Fig. 2.4 Potential unit actions upon arrival</a:t>
            </a:r>
          </a:p>
        </p:txBody>
      </p:sp>
      <p:sp>
        <p:nvSpPr>
          <p:cNvPr id="140292" name="Text Box 4"/>
          <p:cNvSpPr txBox="1">
            <a:spLocks noChangeArrowheads="1"/>
          </p:cNvSpPr>
          <p:nvPr/>
        </p:nvSpPr>
        <p:spPr bwMode="auto">
          <a:xfrm>
            <a:off x="1600200" y="5562600"/>
            <a:ext cx="5334000" cy="366713"/>
          </a:xfrm>
          <a:prstGeom prst="rect">
            <a:avLst/>
          </a:prstGeom>
          <a:noFill/>
          <a:ln w="9525">
            <a:noFill/>
            <a:miter lim="800000"/>
            <a:headEnd/>
            <a:tailEnd/>
          </a:ln>
          <a:effectLst/>
        </p:spPr>
        <p:txBody>
          <a:bodyPr>
            <a:spAutoFit/>
          </a:bodyPr>
          <a:lstStyle/>
          <a:p>
            <a:pPr>
              <a:spcBef>
                <a:spcPct val="50000"/>
              </a:spcBef>
            </a:pPr>
            <a:r>
              <a:rPr lang="en-US" altLang="ko-KR" sz="1800"/>
              <a:t>Fig. 2.5 Server outcomes after service completion</a:t>
            </a:r>
          </a:p>
        </p:txBody>
      </p:sp>
      <p:pic>
        <p:nvPicPr>
          <p:cNvPr id="140293" name="Picture 5" descr="figure2-4"/>
          <p:cNvPicPr>
            <a:picLocks noChangeAspect="1" noChangeArrowheads="1"/>
          </p:cNvPicPr>
          <p:nvPr/>
        </p:nvPicPr>
        <p:blipFill>
          <a:blip r:embed="rId2"/>
          <a:srcRect/>
          <a:stretch>
            <a:fillRect/>
          </a:stretch>
        </p:blipFill>
        <p:spPr bwMode="auto">
          <a:xfrm>
            <a:off x="1828800" y="1524000"/>
            <a:ext cx="5172075" cy="1800225"/>
          </a:xfrm>
          <a:prstGeom prst="rect">
            <a:avLst/>
          </a:prstGeom>
          <a:noFill/>
        </p:spPr>
      </p:pic>
      <p:pic>
        <p:nvPicPr>
          <p:cNvPr id="140294" name="Picture 6" descr="figure2-5"/>
          <p:cNvPicPr>
            <a:picLocks noChangeAspect="1" noChangeArrowheads="1"/>
          </p:cNvPicPr>
          <p:nvPr/>
        </p:nvPicPr>
        <p:blipFill>
          <a:blip r:embed="rId3"/>
          <a:srcRect/>
          <a:stretch>
            <a:fillRect/>
          </a:stretch>
        </p:blipFill>
        <p:spPr bwMode="auto">
          <a:xfrm>
            <a:off x="1600200" y="3810000"/>
            <a:ext cx="5351463" cy="1798638"/>
          </a:xfrm>
          <a:prstGeom prst="rect">
            <a:avLst/>
          </a:prstGeom>
          <a:noFill/>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en-US" altLang="ko-KR" sz="2000"/>
              <a:t>Simulations of queueing systems generally require the maintenance of an event list for determining what happens next. </a:t>
            </a:r>
          </a:p>
          <a:p>
            <a:pPr>
              <a:lnSpc>
                <a:spcPct val="90000"/>
              </a:lnSpc>
            </a:pPr>
            <a:r>
              <a:rPr lang="en-US" altLang="ko-KR" sz="2000"/>
              <a:t>Simulation clock times for arrivals and departures are computed in a simulation table customized for each problem.</a:t>
            </a:r>
          </a:p>
          <a:p>
            <a:pPr>
              <a:lnSpc>
                <a:spcPct val="90000"/>
              </a:lnSpc>
            </a:pPr>
            <a:r>
              <a:rPr lang="en-US" altLang="ko-KR" sz="2000"/>
              <a:t>In simulation, events usually occur at random times, the randomness imitating uncertainty in real life.</a:t>
            </a:r>
          </a:p>
          <a:p>
            <a:pPr>
              <a:lnSpc>
                <a:spcPct val="90000"/>
              </a:lnSpc>
            </a:pPr>
            <a:r>
              <a:rPr lang="en-US" altLang="ko-KR" sz="2000"/>
              <a:t>Random numbers are distributed uniformly and independently on the interval (0, 1). </a:t>
            </a:r>
          </a:p>
          <a:p>
            <a:pPr>
              <a:lnSpc>
                <a:spcPct val="90000"/>
              </a:lnSpc>
            </a:pPr>
            <a:r>
              <a:rPr lang="en-US" altLang="ko-KR" sz="2000"/>
              <a:t>Random digits are uniformly distributed on the set {0, 1, 2, </a:t>
            </a:r>
            <a:r>
              <a:rPr lang="en-US" altLang="ko-KR" sz="2000">
                <a:latin typeface="Times New Roman"/>
              </a:rPr>
              <a:t>…</a:t>
            </a:r>
            <a:r>
              <a:rPr lang="en-US" altLang="ko-KR" sz="2000"/>
              <a:t> , 9}.</a:t>
            </a:r>
          </a:p>
          <a:p>
            <a:pPr>
              <a:lnSpc>
                <a:spcPct val="90000"/>
              </a:lnSpc>
            </a:pPr>
            <a:r>
              <a:rPr lang="en-US" altLang="ko-KR" sz="2000"/>
              <a:t>The proper number of digits is dictated by the accuracy of the data being used for input purposes. </a:t>
            </a:r>
          </a:p>
          <a:p>
            <a:pPr>
              <a:lnSpc>
                <a:spcPct val="90000"/>
              </a:lnSpc>
            </a:pPr>
            <a:endParaRPr lang="ko-KR" altLang="en-US" sz="2000"/>
          </a:p>
        </p:txBody>
      </p:sp>
      <p:sp>
        <p:nvSpPr>
          <p:cNvPr id="141315" name="Rectangle 3"/>
          <p:cNvSpPr>
            <a:spLocks noGrp="1" noChangeArrowheads="1"/>
          </p:cNvSpPr>
          <p:nvPr>
            <p:ph type="title"/>
          </p:nvPr>
        </p:nvSpPr>
        <p:spPr>
          <a:xfrm>
            <a:off x="609600" y="609600"/>
            <a:ext cx="6781800" cy="609600"/>
          </a:xfrm>
          <a:noFill/>
          <a:ln/>
        </p:spPr>
        <p:txBody>
          <a:bodyPr/>
          <a:lstStyle/>
          <a:p>
            <a:r>
              <a:rPr lang="en-US" altLang="ko-KR" sz="2400"/>
              <a:t>2.1 Simulation of Queueing Systems (8)</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descr="Rectangle: Click to edit Master text styles&#10;Second level&#10;Third level&#10;Fourth level&#10;Fifth level"/>
          <p:cNvSpPr>
            <a:spLocks noGrp="1" noChangeArrowheads="1"/>
          </p:cNvSpPr>
          <p:nvPr>
            <p:ph type="body" idx="1"/>
          </p:nvPr>
        </p:nvSpPr>
        <p:spPr>
          <a:xfrm>
            <a:off x="838200" y="1447800"/>
            <a:ext cx="7696200" cy="1844675"/>
          </a:xfrm>
        </p:spPr>
        <p:txBody>
          <a:bodyPr/>
          <a:lstStyle/>
          <a:p>
            <a:r>
              <a:rPr lang="en-US" altLang="ko-KR" sz="2000"/>
              <a:t>Pseudo-random numbers : the numbers are generated using a procedure </a:t>
            </a:r>
            <a:r>
              <a:rPr lang="en-US" altLang="ko-KR" sz="2000">
                <a:sym typeface="Symbol" pitchFamily="18" charset="2"/>
              </a:rPr>
              <a:t> detailed in Chapter 7.</a:t>
            </a:r>
            <a:endParaRPr lang="en-US" altLang="ko-KR" sz="2000"/>
          </a:p>
          <a:p>
            <a:r>
              <a:rPr lang="en-US" altLang="ko-KR" sz="2000"/>
              <a:t>Table 2.2. Interarrival and Clock Times</a:t>
            </a:r>
          </a:p>
          <a:p>
            <a:pPr lvl="1"/>
            <a:r>
              <a:rPr lang="en-US" altLang="ko-KR" sz="1800"/>
              <a:t>Assume that the times between arrivals were generated by rolling a die five times and recording the up face. </a:t>
            </a:r>
          </a:p>
          <a:p>
            <a:endParaRPr lang="ko-KR" altLang="en-US" sz="2000"/>
          </a:p>
        </p:txBody>
      </p:sp>
      <p:sp>
        <p:nvSpPr>
          <p:cNvPr id="142339" name="Rectangle 3"/>
          <p:cNvSpPr>
            <a:spLocks noGrp="1" noChangeArrowheads="1"/>
          </p:cNvSpPr>
          <p:nvPr>
            <p:ph type="title"/>
          </p:nvPr>
        </p:nvSpPr>
        <p:spPr>
          <a:xfrm>
            <a:off x="609600" y="609600"/>
            <a:ext cx="6705600" cy="609600"/>
          </a:xfrm>
          <a:noFill/>
          <a:ln/>
        </p:spPr>
        <p:txBody>
          <a:bodyPr/>
          <a:lstStyle/>
          <a:p>
            <a:r>
              <a:rPr lang="en-US" altLang="ko-KR" sz="2400"/>
              <a:t>2.1 Simulation of Queueing Systems (9)</a:t>
            </a:r>
          </a:p>
        </p:txBody>
      </p:sp>
      <p:pic>
        <p:nvPicPr>
          <p:cNvPr id="142340" name="Picture 4" descr="table2-2"/>
          <p:cNvPicPr>
            <a:picLocks noChangeAspect="1" noChangeArrowheads="1"/>
          </p:cNvPicPr>
          <p:nvPr/>
        </p:nvPicPr>
        <p:blipFill>
          <a:blip r:embed="rId2"/>
          <a:srcRect/>
          <a:stretch>
            <a:fillRect/>
          </a:stretch>
        </p:blipFill>
        <p:spPr bwMode="auto">
          <a:xfrm>
            <a:off x="1600200" y="3352800"/>
            <a:ext cx="6019800" cy="2667000"/>
          </a:xfrm>
          <a:prstGeom prst="rect">
            <a:avLst/>
          </a:prstGeom>
          <a:noFill/>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descr="Rectangle: Click to edit Master text styles&#10;Second level&#10;Third level&#10;Fourth level&#10;Fifth level"/>
          <p:cNvSpPr>
            <a:spLocks noGrp="1" noChangeArrowheads="1"/>
          </p:cNvSpPr>
          <p:nvPr>
            <p:ph type="body" idx="1"/>
          </p:nvPr>
        </p:nvSpPr>
        <p:spPr>
          <a:xfrm>
            <a:off x="838200" y="1447800"/>
            <a:ext cx="3886200" cy="4572000"/>
          </a:xfrm>
        </p:spPr>
        <p:txBody>
          <a:bodyPr/>
          <a:lstStyle/>
          <a:p>
            <a:r>
              <a:rPr lang="en-US" altLang="ko-KR" sz="2000"/>
              <a:t>Table 2.3. Service Times</a:t>
            </a:r>
          </a:p>
          <a:p>
            <a:pPr lvl="1"/>
            <a:r>
              <a:rPr lang="en-US" altLang="ko-KR" sz="1800"/>
              <a:t>Assuming that all four values are equally likely to occur, these values could have been generated by placing the numbers one through four on chips and drawing the chips from a hat with replacement, being sure to record the numbers selected.</a:t>
            </a:r>
          </a:p>
          <a:p>
            <a:pPr lvl="1"/>
            <a:r>
              <a:rPr lang="en-US" altLang="ko-KR" sz="1800"/>
              <a:t>The only possible service times are one, two, three, and four time units. </a:t>
            </a:r>
          </a:p>
        </p:txBody>
      </p:sp>
      <p:sp>
        <p:nvSpPr>
          <p:cNvPr id="143363" name="Rectangle 3"/>
          <p:cNvSpPr>
            <a:spLocks noGrp="1" noChangeArrowheads="1"/>
          </p:cNvSpPr>
          <p:nvPr>
            <p:ph type="title"/>
          </p:nvPr>
        </p:nvSpPr>
        <p:spPr>
          <a:xfrm>
            <a:off x="609600" y="609600"/>
            <a:ext cx="6934200" cy="609600"/>
          </a:xfrm>
          <a:noFill/>
          <a:ln/>
        </p:spPr>
        <p:txBody>
          <a:bodyPr/>
          <a:lstStyle/>
          <a:p>
            <a:r>
              <a:rPr lang="en-US" altLang="ko-KR" sz="2400"/>
              <a:t>2.1 Simulation of Queueing Systems (10)</a:t>
            </a:r>
          </a:p>
        </p:txBody>
      </p:sp>
      <p:pic>
        <p:nvPicPr>
          <p:cNvPr id="143364" name="Picture 4" descr="table2-3"/>
          <p:cNvPicPr>
            <a:picLocks noChangeAspect="1" noChangeArrowheads="1"/>
          </p:cNvPicPr>
          <p:nvPr/>
        </p:nvPicPr>
        <p:blipFill>
          <a:blip r:embed="rId2"/>
          <a:srcRect/>
          <a:stretch>
            <a:fillRect/>
          </a:stretch>
        </p:blipFill>
        <p:spPr bwMode="auto">
          <a:xfrm>
            <a:off x="4953000" y="1905000"/>
            <a:ext cx="3429000" cy="3810000"/>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descr="Rectangle: Click to edit Master text styles&#10;Second level&#10;Third level&#10;Fourth level&#10;Fifth level"/>
          <p:cNvSpPr>
            <a:spLocks noGrp="1" noChangeArrowheads="1"/>
          </p:cNvSpPr>
          <p:nvPr>
            <p:ph type="body" idx="1"/>
          </p:nvPr>
        </p:nvSpPr>
        <p:spPr>
          <a:xfrm>
            <a:off x="838200" y="1447800"/>
            <a:ext cx="7772400" cy="1363663"/>
          </a:xfrm>
        </p:spPr>
        <p:txBody>
          <a:bodyPr/>
          <a:lstStyle/>
          <a:p>
            <a:r>
              <a:rPr lang="en-US" altLang="ko-KR" sz="1800"/>
              <a:t>The interarrival times and service times must be meshed to simulate the single-channel queueing system. </a:t>
            </a:r>
          </a:p>
          <a:p>
            <a:r>
              <a:rPr lang="en-US" altLang="ko-KR" sz="1800"/>
              <a:t>Table 2.4 was designed specifically for a single-channel queue which serves customers on a first-in, first-out (FIFO) basis. </a:t>
            </a:r>
          </a:p>
          <a:p>
            <a:endParaRPr lang="ko-KR" altLang="en-US" sz="1800"/>
          </a:p>
        </p:txBody>
      </p:sp>
      <p:sp>
        <p:nvSpPr>
          <p:cNvPr id="144387" name="Rectangle 3"/>
          <p:cNvSpPr>
            <a:spLocks noGrp="1" noChangeArrowheads="1"/>
          </p:cNvSpPr>
          <p:nvPr>
            <p:ph type="title"/>
          </p:nvPr>
        </p:nvSpPr>
        <p:spPr>
          <a:xfrm>
            <a:off x="609600" y="609600"/>
            <a:ext cx="7010400" cy="609600"/>
          </a:xfrm>
          <a:noFill/>
          <a:ln/>
        </p:spPr>
        <p:txBody>
          <a:bodyPr/>
          <a:lstStyle/>
          <a:p>
            <a:r>
              <a:rPr lang="en-US" altLang="ko-KR" sz="2400"/>
              <a:t>2.1 Simulation of Queueing Systems (11)</a:t>
            </a:r>
          </a:p>
        </p:txBody>
      </p:sp>
      <p:pic>
        <p:nvPicPr>
          <p:cNvPr id="144388" name="Picture 4" descr="table2-4"/>
          <p:cNvPicPr>
            <a:picLocks noChangeAspect="1" noChangeArrowheads="1"/>
          </p:cNvPicPr>
          <p:nvPr/>
        </p:nvPicPr>
        <p:blipFill>
          <a:blip r:embed="rId2"/>
          <a:srcRect/>
          <a:stretch>
            <a:fillRect/>
          </a:stretch>
        </p:blipFill>
        <p:spPr bwMode="auto">
          <a:xfrm>
            <a:off x="1219200" y="3048000"/>
            <a:ext cx="6858000" cy="3040063"/>
          </a:xfrm>
          <a:prstGeom prst="rect">
            <a:avLst/>
          </a:prstGeom>
          <a:noFill/>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descr="Rectangle: Click to edit Master text styles&#10;Second level&#10;Third level&#10;Fourth level&#10;Fifth level"/>
          <p:cNvSpPr>
            <a:spLocks noGrp="1" noChangeArrowheads="1"/>
          </p:cNvSpPr>
          <p:nvPr>
            <p:ph type="body" idx="1"/>
          </p:nvPr>
        </p:nvSpPr>
        <p:spPr>
          <a:xfrm>
            <a:off x="3657600" y="1768475"/>
            <a:ext cx="4876800" cy="4251325"/>
          </a:xfrm>
        </p:spPr>
        <p:txBody>
          <a:bodyPr/>
          <a:lstStyle/>
          <a:p>
            <a:r>
              <a:rPr lang="en-US" altLang="ko-KR" sz="2000"/>
              <a:t>Table 2.4 keeps track of the clock time at which each event occurs. </a:t>
            </a:r>
          </a:p>
          <a:p>
            <a:r>
              <a:rPr lang="en-US" altLang="ko-KR" sz="2000"/>
              <a:t>The occurrence of the two types of events(arrival and departure event) in chronological order is shown in Table 2.5 and Figure 2.6.</a:t>
            </a:r>
          </a:p>
          <a:p>
            <a:r>
              <a:rPr lang="en-US" altLang="ko-KR" sz="2000"/>
              <a:t>Figure 2.6 is a visual image of the event listing of Table 2.5.</a:t>
            </a:r>
          </a:p>
          <a:p>
            <a:r>
              <a:rPr lang="en-US" altLang="ko-KR" sz="2000"/>
              <a:t>The chronological ordering of events is the basis of the approach to discrete-event simulation described in Chapter 3.</a:t>
            </a:r>
          </a:p>
        </p:txBody>
      </p:sp>
      <p:sp>
        <p:nvSpPr>
          <p:cNvPr id="145411" name="Rectangle 3"/>
          <p:cNvSpPr>
            <a:spLocks noGrp="1" noChangeArrowheads="1"/>
          </p:cNvSpPr>
          <p:nvPr>
            <p:ph type="title"/>
          </p:nvPr>
        </p:nvSpPr>
        <p:spPr>
          <a:xfrm>
            <a:off x="609600" y="609600"/>
            <a:ext cx="6934200" cy="609600"/>
          </a:xfrm>
          <a:noFill/>
          <a:ln/>
        </p:spPr>
        <p:txBody>
          <a:bodyPr/>
          <a:lstStyle/>
          <a:p>
            <a:r>
              <a:rPr lang="en-US" altLang="ko-KR" sz="2400"/>
              <a:t>2.1 Simulation of Queueing Systems (12)</a:t>
            </a:r>
          </a:p>
        </p:txBody>
      </p:sp>
      <p:pic>
        <p:nvPicPr>
          <p:cNvPr id="145412" name="Picture 4" descr="table2-5"/>
          <p:cNvPicPr>
            <a:picLocks noChangeAspect="1" noChangeArrowheads="1"/>
          </p:cNvPicPr>
          <p:nvPr/>
        </p:nvPicPr>
        <p:blipFill>
          <a:blip r:embed="rId2"/>
          <a:srcRect/>
          <a:stretch>
            <a:fillRect/>
          </a:stretch>
        </p:blipFill>
        <p:spPr bwMode="auto">
          <a:xfrm>
            <a:off x="609600" y="1600200"/>
            <a:ext cx="2994025" cy="4495800"/>
          </a:xfrm>
          <a:prstGeom prst="rect">
            <a:avLst/>
          </a:prstGeo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descr="Rectangle: Click to edit Master text styles&#10;Second level&#10;Third level&#10;Fourth level&#10;Fifth level"/>
          <p:cNvSpPr>
            <a:spLocks noGrp="1" noChangeArrowheads="1"/>
          </p:cNvSpPr>
          <p:nvPr>
            <p:ph type="body" idx="1"/>
          </p:nvPr>
        </p:nvSpPr>
        <p:spPr/>
        <p:txBody>
          <a:bodyPr/>
          <a:lstStyle/>
          <a:p>
            <a:r>
              <a:rPr lang="en-US" altLang="ko-KR" sz="2000"/>
              <a:t>Figure 2.6 depicts the number of customers in the system at the various clock times.</a:t>
            </a:r>
          </a:p>
          <a:p>
            <a:endParaRPr lang="en-US" altLang="ko-KR" sz="2000"/>
          </a:p>
          <a:p>
            <a:endParaRPr lang="ko-KR" altLang="en-US" sz="2000"/>
          </a:p>
        </p:txBody>
      </p:sp>
      <p:sp>
        <p:nvSpPr>
          <p:cNvPr id="146435" name="Rectangle 3"/>
          <p:cNvSpPr>
            <a:spLocks noGrp="1" noChangeArrowheads="1"/>
          </p:cNvSpPr>
          <p:nvPr>
            <p:ph type="title"/>
          </p:nvPr>
        </p:nvSpPr>
        <p:spPr>
          <a:xfrm>
            <a:off x="609600" y="609600"/>
            <a:ext cx="6934200" cy="609600"/>
          </a:xfrm>
          <a:noFill/>
          <a:ln/>
        </p:spPr>
        <p:txBody>
          <a:bodyPr/>
          <a:lstStyle/>
          <a:p>
            <a:r>
              <a:rPr lang="en-US" altLang="ko-KR" sz="2400"/>
              <a:t>2.1 Simulation of Queueing Systems (13)</a:t>
            </a:r>
          </a:p>
        </p:txBody>
      </p:sp>
      <p:pic>
        <p:nvPicPr>
          <p:cNvPr id="146436" name="Picture 4" descr="figure2-6"/>
          <p:cNvPicPr>
            <a:picLocks noChangeAspect="1" noChangeArrowheads="1"/>
          </p:cNvPicPr>
          <p:nvPr/>
        </p:nvPicPr>
        <p:blipFill>
          <a:blip r:embed="rId2"/>
          <a:srcRect/>
          <a:stretch>
            <a:fillRect/>
          </a:stretch>
        </p:blipFill>
        <p:spPr bwMode="auto">
          <a:xfrm>
            <a:off x="1295400" y="2362200"/>
            <a:ext cx="6607175" cy="4022725"/>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xfrm>
            <a:off x="609600" y="609600"/>
            <a:ext cx="6934200" cy="609600"/>
          </a:xfrm>
        </p:spPr>
        <p:txBody>
          <a:bodyPr/>
          <a:lstStyle/>
          <a:p>
            <a:r>
              <a:rPr lang="en-US" altLang="ko-KR" sz="2000"/>
              <a:t>1.1 When Simulation is the Appropriate Tool (1)</a:t>
            </a:r>
          </a:p>
        </p:txBody>
      </p:sp>
      <p:sp>
        <p:nvSpPr>
          <p:cNvPr id="108547" name="Rectangle 3" descr="Rectangle: Click to edit Master text styles&#10;Second level&#10;Third level&#10;Fourth level&#10;Fifth level"/>
          <p:cNvSpPr>
            <a:spLocks noGrp="1" noChangeArrowheads="1"/>
          </p:cNvSpPr>
          <p:nvPr>
            <p:ph type="body" idx="1"/>
          </p:nvPr>
        </p:nvSpPr>
        <p:spPr/>
        <p:txBody>
          <a:bodyPr/>
          <a:lstStyle/>
          <a:p>
            <a:r>
              <a:rPr lang="en-US" altLang="ko-KR" sz="1800"/>
              <a:t>Simulation enables the study of, and experimentation with, the internal interactions of a complex system, or of a subsystem within a complex system.</a:t>
            </a:r>
          </a:p>
          <a:p>
            <a:r>
              <a:rPr lang="en-US" altLang="ko-KR" sz="1800"/>
              <a:t>Informational, organizational, and environmental changes can be simulated, and the effect of these alterations on the model</a:t>
            </a:r>
            <a:r>
              <a:rPr lang="en-US" altLang="ko-KR" sz="1800">
                <a:latin typeface="Times New Roman"/>
              </a:rPr>
              <a:t>’</a:t>
            </a:r>
            <a:r>
              <a:rPr lang="en-US" altLang="ko-KR" sz="1800"/>
              <a:t>s behavior can be observed.</a:t>
            </a:r>
          </a:p>
          <a:p>
            <a:r>
              <a:rPr lang="en-US" altLang="ko-KR" sz="1800"/>
              <a:t>The knowledge gained in designing a simulation model may be of great value toward suggesting improvement in the system under investigation.</a:t>
            </a:r>
          </a:p>
          <a:p>
            <a:r>
              <a:rPr lang="en-US" altLang="ko-KR" sz="1800"/>
              <a:t>By changing simulation inputs and observing the resulting outputs, valuable insight may be obtained into which variables are most important and how variables interact.</a:t>
            </a:r>
          </a:p>
          <a:p>
            <a:r>
              <a:rPr lang="en-US" altLang="ko-KR" sz="1800"/>
              <a:t>Simulation can be used as a pedagogical device to reinforce analytic solution methodologies.</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descr="Rectangle: Click to edit Master text styles&#10;Second level&#10;Third level&#10;Fourth level&#10;Fifth level"/>
          <p:cNvSpPr>
            <a:spLocks noGrp="1" noChangeArrowheads="1"/>
          </p:cNvSpPr>
          <p:nvPr>
            <p:ph type="body" idx="1"/>
          </p:nvPr>
        </p:nvSpPr>
        <p:spPr>
          <a:xfrm>
            <a:off x="838200" y="1447800"/>
            <a:ext cx="7772400" cy="481013"/>
          </a:xfrm>
        </p:spPr>
        <p:txBody>
          <a:bodyPr/>
          <a:lstStyle/>
          <a:p>
            <a:r>
              <a:rPr lang="en-US" altLang="ko-KR" sz="2000"/>
              <a:t>Example 2.1 Single-Channel Queue</a:t>
            </a:r>
          </a:p>
        </p:txBody>
      </p:sp>
      <p:sp>
        <p:nvSpPr>
          <p:cNvPr id="147459" name="Rectangle 3"/>
          <p:cNvSpPr>
            <a:spLocks noGrp="1" noChangeArrowheads="1"/>
          </p:cNvSpPr>
          <p:nvPr>
            <p:ph type="title"/>
          </p:nvPr>
        </p:nvSpPr>
        <p:spPr>
          <a:xfrm>
            <a:off x="609600" y="609600"/>
            <a:ext cx="6934200" cy="609600"/>
          </a:xfrm>
          <a:noFill/>
          <a:ln/>
        </p:spPr>
        <p:txBody>
          <a:bodyPr/>
          <a:lstStyle/>
          <a:p>
            <a:r>
              <a:rPr lang="en-US" altLang="ko-KR" sz="2400"/>
              <a:t>2.1 Simulation of Queueing Systems (14)</a:t>
            </a:r>
          </a:p>
        </p:txBody>
      </p:sp>
      <p:sp>
        <p:nvSpPr>
          <p:cNvPr id="147460" name="Rectangle 4" descr="Rectangle: Click to edit Master text styles&#10;Second level&#10;Third level&#10;Fourth level&#10;Fifth level"/>
          <p:cNvSpPr>
            <a:spLocks noChangeArrowheads="1"/>
          </p:cNvSpPr>
          <p:nvPr/>
        </p:nvSpPr>
        <p:spPr bwMode="auto">
          <a:xfrm>
            <a:off x="838200" y="3352800"/>
            <a:ext cx="7696200" cy="2514600"/>
          </a:xfrm>
          <a:prstGeom prst="rect">
            <a:avLst/>
          </a:prstGeom>
          <a:noFill/>
          <a:ln w="9525">
            <a:noFill/>
            <a:miter lim="800000"/>
            <a:headEnd/>
            <a:tailEnd/>
          </a:ln>
          <a:effectLst/>
        </p:spPr>
        <p:txBody>
          <a:bodyPr/>
          <a:lstStyle/>
          <a:p>
            <a:pPr marL="742950" lvl="1" indent="-285750">
              <a:spcBef>
                <a:spcPct val="20000"/>
              </a:spcBef>
              <a:buClr>
                <a:schemeClr val="hlink"/>
              </a:buClr>
              <a:buSzPct val="110000"/>
              <a:buFont typeface="Wingdings" pitchFamily="2" charset="2"/>
              <a:buChar char="§"/>
            </a:pPr>
            <a:r>
              <a:rPr lang="en-US" altLang="ko-KR" sz="1600">
                <a:latin typeface="굴림" pitchFamily="34" charset="-127"/>
              </a:rPr>
              <a:t>Assumptions</a:t>
            </a:r>
          </a:p>
          <a:p>
            <a:pPr marL="1143000" lvl="2" indent="-228600">
              <a:spcBef>
                <a:spcPct val="20000"/>
              </a:spcBef>
              <a:buClr>
                <a:schemeClr val="hlink"/>
              </a:buClr>
              <a:buSzPct val="110000"/>
              <a:buFontTx/>
              <a:buChar char="•"/>
            </a:pPr>
            <a:r>
              <a:rPr lang="en-US" altLang="ko-KR" sz="1600">
                <a:latin typeface="굴림" pitchFamily="34" charset="-127"/>
              </a:rPr>
              <a:t>Only one checkout counter. </a:t>
            </a:r>
          </a:p>
          <a:p>
            <a:pPr marL="1143000" lvl="2" indent="-228600">
              <a:spcBef>
                <a:spcPct val="20000"/>
              </a:spcBef>
              <a:buClr>
                <a:schemeClr val="hlink"/>
              </a:buClr>
              <a:buSzPct val="110000"/>
              <a:buFontTx/>
              <a:buChar char="•"/>
            </a:pPr>
            <a:r>
              <a:rPr lang="en-US" altLang="ko-KR" sz="1600">
                <a:latin typeface="굴림" pitchFamily="34" charset="-127"/>
              </a:rPr>
              <a:t>Customers arrive at this checkout counter at random from 1 to 8 minutes apart. Each possible value of interarrival time has the same probability of occurrence, as shown in Table 2.6. </a:t>
            </a:r>
          </a:p>
          <a:p>
            <a:pPr marL="1143000" lvl="2" indent="-228600">
              <a:spcBef>
                <a:spcPct val="20000"/>
              </a:spcBef>
              <a:buClr>
                <a:schemeClr val="hlink"/>
              </a:buClr>
              <a:buSzPct val="110000"/>
              <a:buFontTx/>
              <a:buChar char="•"/>
            </a:pPr>
            <a:r>
              <a:rPr lang="en-US" altLang="ko-KR" sz="1600">
                <a:latin typeface="굴림" pitchFamily="34" charset="-127"/>
              </a:rPr>
              <a:t>The service times vary from 1 to 6 minutes with the probabilities shown in Table 2.7. </a:t>
            </a:r>
          </a:p>
          <a:p>
            <a:pPr marL="1143000" lvl="2" indent="-228600">
              <a:spcBef>
                <a:spcPct val="20000"/>
              </a:spcBef>
              <a:buClr>
                <a:schemeClr val="hlink"/>
              </a:buClr>
              <a:buSzPct val="110000"/>
              <a:buFontTx/>
              <a:buChar char="•"/>
            </a:pPr>
            <a:r>
              <a:rPr lang="en-US" altLang="ko-KR" sz="1600">
                <a:latin typeface="굴림" pitchFamily="34" charset="-127"/>
              </a:rPr>
              <a:t>The problem is to analyze the system by simulating the arrival and service of 20 customers.</a:t>
            </a:r>
          </a:p>
        </p:txBody>
      </p:sp>
      <p:pic>
        <p:nvPicPr>
          <p:cNvPr id="147461" name="Picture 5"/>
          <p:cNvPicPr>
            <a:picLocks noChangeAspect="1" noChangeArrowheads="1"/>
          </p:cNvPicPr>
          <p:nvPr/>
        </p:nvPicPr>
        <p:blipFill>
          <a:blip r:embed="rId2"/>
          <a:srcRect/>
          <a:stretch>
            <a:fillRect/>
          </a:stretch>
        </p:blipFill>
        <p:spPr bwMode="auto">
          <a:xfrm>
            <a:off x="2895600" y="2133600"/>
            <a:ext cx="3695700" cy="12842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a:xfrm>
            <a:off x="609600" y="609600"/>
            <a:ext cx="6934200" cy="609600"/>
          </a:xfrm>
          <a:noFill/>
          <a:ln/>
        </p:spPr>
        <p:txBody>
          <a:bodyPr/>
          <a:lstStyle/>
          <a:p>
            <a:r>
              <a:rPr lang="en-US" altLang="ko-KR" sz="2400"/>
              <a:t>2.1 Simulation of Queueing Systems (15)</a:t>
            </a:r>
          </a:p>
        </p:txBody>
      </p:sp>
      <p:pic>
        <p:nvPicPr>
          <p:cNvPr id="148483" name="Picture 3" descr="table2-6"/>
          <p:cNvPicPr>
            <a:picLocks noChangeAspect="1" noChangeArrowheads="1"/>
          </p:cNvPicPr>
          <p:nvPr/>
        </p:nvPicPr>
        <p:blipFill>
          <a:blip r:embed="rId2"/>
          <a:srcRect/>
          <a:stretch>
            <a:fillRect/>
          </a:stretch>
        </p:blipFill>
        <p:spPr bwMode="auto">
          <a:xfrm>
            <a:off x="685800" y="1905000"/>
            <a:ext cx="3954463" cy="3505200"/>
          </a:xfrm>
          <a:prstGeom prst="rect">
            <a:avLst/>
          </a:prstGeom>
          <a:noFill/>
        </p:spPr>
      </p:pic>
      <p:pic>
        <p:nvPicPr>
          <p:cNvPr id="148484" name="Picture 4" descr="table2-7"/>
          <p:cNvPicPr>
            <a:picLocks noChangeAspect="1" noChangeArrowheads="1"/>
          </p:cNvPicPr>
          <p:nvPr/>
        </p:nvPicPr>
        <p:blipFill>
          <a:blip r:embed="rId3"/>
          <a:srcRect/>
          <a:stretch>
            <a:fillRect/>
          </a:stretch>
        </p:blipFill>
        <p:spPr bwMode="auto">
          <a:xfrm>
            <a:off x="4648200" y="1905000"/>
            <a:ext cx="3921125" cy="2743200"/>
          </a:xfrm>
          <a:prstGeom prst="rect">
            <a:avLst/>
          </a:prstGeom>
          <a:noFill/>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descr="Rectangle: Click to edit Master text styles&#10;Second level&#10;Third level&#10;Fourth level&#10;Fifth level"/>
          <p:cNvSpPr>
            <a:spLocks noGrp="1" noChangeArrowheads="1"/>
          </p:cNvSpPr>
          <p:nvPr>
            <p:ph type="body" idx="1"/>
          </p:nvPr>
        </p:nvSpPr>
        <p:spPr>
          <a:xfrm>
            <a:off x="838200" y="1676400"/>
            <a:ext cx="7924800" cy="4343400"/>
          </a:xfrm>
        </p:spPr>
        <p:txBody>
          <a:bodyPr/>
          <a:lstStyle/>
          <a:p>
            <a:r>
              <a:rPr lang="en-US" altLang="ko-KR" sz="2000"/>
              <a:t>Example 2.1 (Cont.)</a:t>
            </a:r>
          </a:p>
          <a:p>
            <a:pPr lvl="1"/>
            <a:r>
              <a:rPr lang="en-US" altLang="ko-KR" sz="1800"/>
              <a:t>A simulation of a grocery store that starts with an empty system is not realistic unless the intention is to model the system from startup or to model until steady-state operation is reached. </a:t>
            </a:r>
          </a:p>
          <a:p>
            <a:pPr lvl="1"/>
            <a:r>
              <a:rPr lang="en-US" altLang="ko-KR" sz="1800"/>
              <a:t>A set of uniformly distributed random numbers is needed to generate the arrivals at the checkout counter. Random numbers have the following properties:</a:t>
            </a:r>
          </a:p>
          <a:p>
            <a:pPr lvl="2"/>
            <a:r>
              <a:rPr lang="en-US" altLang="ko-KR" sz="1600"/>
              <a:t>The set of random numbers is uniformly distributed between 0 and 1.</a:t>
            </a:r>
          </a:p>
          <a:p>
            <a:pPr lvl="2"/>
            <a:r>
              <a:rPr lang="en-US" altLang="ko-KR" sz="1600"/>
              <a:t>Successive random numbers are independent.</a:t>
            </a:r>
          </a:p>
          <a:p>
            <a:pPr lvl="1"/>
            <a:r>
              <a:rPr lang="en-US" altLang="ko-KR" sz="1800"/>
              <a:t>Random digits are converted to random numbers by placing a decimal point appropriately. </a:t>
            </a:r>
          </a:p>
          <a:p>
            <a:pPr lvl="2"/>
            <a:r>
              <a:rPr lang="en-US" altLang="ko-KR" sz="1600"/>
              <a:t>Table A.1 in Appendix or RAND() in Excel. </a:t>
            </a:r>
          </a:p>
          <a:p>
            <a:pPr lvl="1"/>
            <a:r>
              <a:rPr lang="en-US" altLang="ko-KR" sz="1800"/>
              <a:t>The rightmost two columns of Tables 2.6 and 2.7 are used to generate random arrivals and random service times. </a:t>
            </a:r>
          </a:p>
          <a:p>
            <a:pPr lvl="1"/>
            <a:endParaRPr lang="en-US" altLang="ko-KR" sz="1800"/>
          </a:p>
        </p:txBody>
      </p:sp>
      <p:sp>
        <p:nvSpPr>
          <p:cNvPr id="149507" name="Rectangle 3"/>
          <p:cNvSpPr>
            <a:spLocks noGrp="1" noChangeArrowheads="1"/>
          </p:cNvSpPr>
          <p:nvPr>
            <p:ph type="title"/>
          </p:nvPr>
        </p:nvSpPr>
        <p:spPr>
          <a:xfrm>
            <a:off x="609600" y="609600"/>
            <a:ext cx="6934200" cy="609600"/>
          </a:xfrm>
          <a:noFill/>
          <a:ln/>
        </p:spPr>
        <p:txBody>
          <a:bodyPr/>
          <a:lstStyle/>
          <a:p>
            <a:r>
              <a:rPr lang="en-US" altLang="ko-KR" sz="2400"/>
              <a:t>2.1 Simulation of Queueing Systems (16)</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descr="Rectangle: Click to edit Master text styles&#10;Second level&#10;Third level&#10;Fourth level&#10;Fifth level"/>
          <p:cNvSpPr>
            <a:spLocks noGrp="1" noChangeArrowheads="1"/>
          </p:cNvSpPr>
          <p:nvPr>
            <p:ph type="body" idx="1"/>
          </p:nvPr>
        </p:nvSpPr>
        <p:spPr>
          <a:xfrm>
            <a:off x="838200" y="1447800"/>
            <a:ext cx="7772400" cy="1363663"/>
          </a:xfrm>
        </p:spPr>
        <p:txBody>
          <a:bodyPr/>
          <a:lstStyle/>
          <a:p>
            <a:r>
              <a:rPr lang="en-US" altLang="ko-KR" sz="2000"/>
              <a:t>Example 2.1 (Cont.) </a:t>
            </a:r>
            <a:r>
              <a:rPr lang="en-US" altLang="ko-KR" sz="1800"/>
              <a:t>Table 2.8 </a:t>
            </a:r>
          </a:p>
          <a:p>
            <a:pPr lvl="1"/>
            <a:r>
              <a:rPr lang="en-US" altLang="ko-KR" sz="1600"/>
              <a:t>The first random digits are 913. To obtain the corresponding time between arrivals, enter the fourth column of Table 2.6 and read 8 minutes from the first column of the table.</a:t>
            </a:r>
            <a:r>
              <a:rPr lang="en-US" altLang="ko-KR" sz="1800"/>
              <a:t> </a:t>
            </a:r>
          </a:p>
          <a:p>
            <a:pPr lvl="1"/>
            <a:endParaRPr lang="ko-KR" altLang="en-US" sz="1800"/>
          </a:p>
        </p:txBody>
      </p:sp>
      <p:sp>
        <p:nvSpPr>
          <p:cNvPr id="150531" name="Rectangle 3"/>
          <p:cNvSpPr>
            <a:spLocks noGrp="1" noChangeArrowheads="1"/>
          </p:cNvSpPr>
          <p:nvPr>
            <p:ph type="title"/>
          </p:nvPr>
        </p:nvSpPr>
        <p:spPr>
          <a:xfrm>
            <a:off x="609600" y="609600"/>
            <a:ext cx="6934200" cy="609600"/>
          </a:xfrm>
          <a:noFill/>
          <a:ln/>
        </p:spPr>
        <p:txBody>
          <a:bodyPr/>
          <a:lstStyle/>
          <a:p>
            <a:r>
              <a:rPr lang="en-US" altLang="ko-KR" sz="2400"/>
              <a:t>2.1 Simulation of Queueing Systems (17)</a:t>
            </a:r>
          </a:p>
        </p:txBody>
      </p:sp>
      <p:pic>
        <p:nvPicPr>
          <p:cNvPr id="150532" name="Picture 4" descr="table2-8"/>
          <p:cNvPicPr>
            <a:picLocks noChangeAspect="1" noChangeArrowheads="1"/>
          </p:cNvPicPr>
          <p:nvPr/>
        </p:nvPicPr>
        <p:blipFill>
          <a:blip r:embed="rId2"/>
          <a:srcRect/>
          <a:stretch>
            <a:fillRect/>
          </a:stretch>
        </p:blipFill>
        <p:spPr bwMode="auto">
          <a:xfrm>
            <a:off x="1295400" y="2895600"/>
            <a:ext cx="6629400" cy="3124200"/>
          </a:xfrm>
          <a:prstGeom prst="rect">
            <a:avLst/>
          </a:prstGeom>
          <a:noFill/>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descr="Rectangle: Click to edit Master text styles&#10;Second level&#10;Third level&#10;Fourth level&#10;Fifth level"/>
          <p:cNvSpPr>
            <a:spLocks noGrp="1" noChangeArrowheads="1"/>
          </p:cNvSpPr>
          <p:nvPr>
            <p:ph type="body" idx="1"/>
          </p:nvPr>
        </p:nvSpPr>
        <p:spPr/>
        <p:txBody>
          <a:bodyPr/>
          <a:lstStyle/>
          <a:p>
            <a:r>
              <a:rPr lang="en-US" altLang="ko-KR" sz="1800"/>
              <a:t>Example 2.1 (Cont.) Table 2.9</a:t>
            </a:r>
          </a:p>
          <a:p>
            <a:pPr lvl="1"/>
            <a:r>
              <a:rPr lang="en-US" altLang="ko-KR" sz="1600"/>
              <a:t>The first customer's service time is 4 minutes because the random digits 84 fall in the bracket 61-85 </a:t>
            </a:r>
          </a:p>
          <a:p>
            <a:pPr lvl="1"/>
            <a:endParaRPr lang="ko-KR" altLang="en-US" sz="1600"/>
          </a:p>
        </p:txBody>
      </p:sp>
      <p:sp>
        <p:nvSpPr>
          <p:cNvPr id="151555" name="Rectangle 3"/>
          <p:cNvSpPr>
            <a:spLocks noGrp="1" noChangeArrowheads="1"/>
          </p:cNvSpPr>
          <p:nvPr>
            <p:ph type="title"/>
          </p:nvPr>
        </p:nvSpPr>
        <p:spPr>
          <a:xfrm>
            <a:off x="609600" y="609600"/>
            <a:ext cx="6934200" cy="609600"/>
          </a:xfrm>
          <a:noFill/>
          <a:ln/>
        </p:spPr>
        <p:txBody>
          <a:bodyPr/>
          <a:lstStyle/>
          <a:p>
            <a:r>
              <a:rPr lang="en-US" altLang="ko-KR" sz="2400"/>
              <a:t>2.1 Simulation of Queueing Systems (18)</a:t>
            </a:r>
          </a:p>
        </p:txBody>
      </p:sp>
      <p:pic>
        <p:nvPicPr>
          <p:cNvPr id="151556" name="Picture 4" descr="table2-9"/>
          <p:cNvPicPr>
            <a:picLocks noChangeAspect="1" noChangeArrowheads="1"/>
          </p:cNvPicPr>
          <p:nvPr/>
        </p:nvPicPr>
        <p:blipFill>
          <a:blip r:embed="rId2"/>
          <a:srcRect/>
          <a:stretch>
            <a:fillRect/>
          </a:stretch>
        </p:blipFill>
        <p:spPr bwMode="auto">
          <a:xfrm>
            <a:off x="1447800" y="2743200"/>
            <a:ext cx="6553200" cy="3200400"/>
          </a:xfrm>
          <a:prstGeom prst="rect">
            <a:avLst/>
          </a:prstGeom>
          <a:noFill/>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descr="Rectangle: Click to edit Master text styles&#10;Second level&#10;Third level&#10;Fourth level&#10;Fifth level"/>
          <p:cNvSpPr>
            <a:spLocks noGrp="1" noChangeArrowheads="1"/>
          </p:cNvSpPr>
          <p:nvPr>
            <p:ph type="body" idx="1"/>
          </p:nvPr>
        </p:nvSpPr>
        <p:spPr/>
        <p:txBody>
          <a:bodyPr/>
          <a:lstStyle/>
          <a:p>
            <a:r>
              <a:rPr lang="en-US" altLang="ko-KR" sz="2000"/>
              <a:t>Example 2.1 (Cont.)</a:t>
            </a:r>
          </a:p>
          <a:p>
            <a:pPr lvl="1"/>
            <a:r>
              <a:rPr lang="en-US" altLang="ko-KR" sz="1800"/>
              <a:t>The essence of a manual simulation is the simulation table. </a:t>
            </a:r>
          </a:p>
          <a:p>
            <a:pPr lvl="1"/>
            <a:r>
              <a:rPr lang="en-US" altLang="ko-KR" sz="1800"/>
              <a:t>The simulation table for the single-channel queue, shown in Table 2.10, is an extension of the type of table already seen in Table 2.4. </a:t>
            </a:r>
          </a:p>
          <a:p>
            <a:pPr lvl="1"/>
            <a:r>
              <a:rPr lang="en-US" altLang="ko-KR" sz="1800"/>
              <a:t>Statistical measures of performance can be obtained form the simulation table such as Table 2.10.</a:t>
            </a:r>
          </a:p>
          <a:p>
            <a:pPr lvl="1"/>
            <a:r>
              <a:rPr lang="en-US" altLang="ko-KR" sz="1800"/>
              <a:t>Statistical measures of performance in this example.</a:t>
            </a:r>
          </a:p>
          <a:p>
            <a:pPr lvl="2"/>
            <a:r>
              <a:rPr lang="en-US" altLang="ko-KR" sz="1600"/>
              <a:t>Each customer's time in the system</a:t>
            </a:r>
          </a:p>
          <a:p>
            <a:pPr lvl="2"/>
            <a:r>
              <a:rPr lang="en-US" altLang="ko-KR" sz="1600"/>
              <a:t>The server's idle time </a:t>
            </a:r>
          </a:p>
          <a:p>
            <a:pPr lvl="1"/>
            <a:r>
              <a:rPr lang="en-US" altLang="ko-KR" sz="1800"/>
              <a:t>In order to compute summary statistics, totals are formed as shown for service times, time customers spend in the system, idle time of the server, and time the customers wait in the queue.</a:t>
            </a:r>
          </a:p>
        </p:txBody>
      </p:sp>
      <p:sp>
        <p:nvSpPr>
          <p:cNvPr id="152579" name="Rectangle 3"/>
          <p:cNvSpPr>
            <a:spLocks noGrp="1" noChangeArrowheads="1"/>
          </p:cNvSpPr>
          <p:nvPr>
            <p:ph type="title"/>
          </p:nvPr>
        </p:nvSpPr>
        <p:spPr>
          <a:xfrm>
            <a:off x="609600" y="609600"/>
            <a:ext cx="6934200" cy="609600"/>
          </a:xfrm>
          <a:noFill/>
          <a:ln/>
        </p:spPr>
        <p:txBody>
          <a:bodyPr/>
          <a:lstStyle/>
          <a:p>
            <a:r>
              <a:rPr lang="en-US" altLang="ko-KR" sz="2400"/>
              <a:t>2.1 Simulation of Queueing Systems (19)</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2" name="Picture 2" descr="table2-10"/>
          <p:cNvPicPr>
            <a:picLocks noChangeAspect="1" noChangeArrowheads="1"/>
          </p:cNvPicPr>
          <p:nvPr/>
        </p:nvPicPr>
        <p:blipFill>
          <a:blip r:embed="rId2"/>
          <a:srcRect/>
          <a:stretch>
            <a:fillRect/>
          </a:stretch>
        </p:blipFill>
        <p:spPr bwMode="auto">
          <a:xfrm>
            <a:off x="152400" y="228600"/>
            <a:ext cx="8880475" cy="6096000"/>
          </a:xfrm>
          <a:prstGeom prst="rect">
            <a:avLst/>
          </a:prstGeom>
          <a:noFill/>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609600" y="609600"/>
            <a:ext cx="6934200" cy="609600"/>
          </a:xfrm>
          <a:noFill/>
          <a:ln/>
        </p:spPr>
        <p:txBody>
          <a:bodyPr/>
          <a:lstStyle/>
          <a:p>
            <a:r>
              <a:rPr lang="en-US" altLang="ko-KR" sz="2400"/>
              <a:t>2.1 Simulation of Queueing Systems (20)</a:t>
            </a:r>
          </a:p>
        </p:txBody>
      </p:sp>
      <p:sp>
        <p:nvSpPr>
          <p:cNvPr id="154627" name="Rectangle 3" descr="Rectangle: Click to edit Master text styles&#10;Second level&#10;Third level&#10;Fourth level&#10;Fifth level"/>
          <p:cNvSpPr>
            <a:spLocks noChangeArrowheads="1"/>
          </p:cNvSpPr>
          <p:nvPr/>
        </p:nvSpPr>
        <p:spPr bwMode="auto">
          <a:xfrm>
            <a:off x="838200" y="3048000"/>
            <a:ext cx="7772400" cy="381000"/>
          </a:xfrm>
          <a:prstGeom prst="rect">
            <a:avLst/>
          </a:prstGeom>
          <a:noFill/>
          <a:ln w="9525">
            <a:noFill/>
            <a:miter lim="800000"/>
            <a:headEnd/>
            <a:tailEnd/>
          </a:ln>
          <a:effectLst/>
        </p:spPr>
        <p:txBody>
          <a:bodyPr/>
          <a:lstStyle/>
          <a:p>
            <a:pPr marL="742950" lvl="1" indent="-285750">
              <a:spcBef>
                <a:spcPct val="20000"/>
              </a:spcBef>
              <a:buClr>
                <a:schemeClr val="tx1"/>
              </a:buClr>
              <a:buSzPct val="60000"/>
              <a:buFont typeface="Wingdings" pitchFamily="2" charset="2"/>
              <a:buChar char="n"/>
            </a:pPr>
            <a:r>
              <a:rPr lang="en-US" altLang="ko-KR" sz="1800">
                <a:latin typeface="굴림" pitchFamily="34" charset="-127"/>
              </a:rPr>
              <a:t>The probability that a customer has to wait in the queue : 0.65</a:t>
            </a:r>
          </a:p>
        </p:txBody>
      </p:sp>
      <p:graphicFrame>
        <p:nvGraphicFramePr>
          <p:cNvPr id="154628" name="Object 4"/>
          <p:cNvGraphicFramePr>
            <a:graphicFrameLocks noChangeAspect="1"/>
          </p:cNvGraphicFramePr>
          <p:nvPr/>
        </p:nvGraphicFramePr>
        <p:xfrm>
          <a:off x="1752600" y="3429000"/>
          <a:ext cx="5572125" cy="609600"/>
        </p:xfrm>
        <a:graphic>
          <a:graphicData uri="http://schemas.openxmlformats.org/presentationml/2006/ole">
            <mc:AlternateContent xmlns:mc="http://schemas.openxmlformats.org/markup-compatibility/2006">
              <mc:Choice xmlns:v="urn:schemas-microsoft-com:vml" Requires="v">
                <p:oleObj spid="_x0000_s154643" name="Equation" r:id="rId3" imgW="4000320" imgH="431640" progId="Equation.3">
                  <p:embed/>
                </p:oleObj>
              </mc:Choice>
              <mc:Fallback>
                <p:oleObj name="Equation" r:id="rId3" imgW="4000320" imgH="431640" progId="Equation.3">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3429000"/>
                        <a:ext cx="5572125"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4629" name="Rectangle 5" descr="Rectangle: Click to edit Master text styles&#10;Second level&#10;Third level&#10;Fourth level&#10;Fifth level"/>
          <p:cNvSpPr>
            <a:spLocks noChangeArrowheads="1"/>
          </p:cNvSpPr>
          <p:nvPr/>
        </p:nvSpPr>
        <p:spPr bwMode="auto">
          <a:xfrm>
            <a:off x="838200" y="4038600"/>
            <a:ext cx="7772400" cy="381000"/>
          </a:xfrm>
          <a:prstGeom prst="rect">
            <a:avLst/>
          </a:prstGeom>
          <a:noFill/>
          <a:ln w="9525">
            <a:noFill/>
            <a:miter lim="800000"/>
            <a:headEnd/>
            <a:tailEnd/>
          </a:ln>
          <a:effectLst/>
        </p:spPr>
        <p:txBody>
          <a:bodyPr/>
          <a:lstStyle/>
          <a:p>
            <a:pPr marL="742950" lvl="1" indent="-285750">
              <a:spcBef>
                <a:spcPct val="20000"/>
              </a:spcBef>
              <a:buClr>
                <a:schemeClr val="tx1"/>
              </a:buClr>
              <a:buSzPct val="60000"/>
              <a:buFont typeface="Wingdings" pitchFamily="2" charset="2"/>
              <a:buChar char="n"/>
            </a:pPr>
            <a:r>
              <a:rPr lang="en-US" altLang="ko-KR" sz="1800">
                <a:latin typeface="굴림" pitchFamily="34" charset="-127"/>
              </a:rPr>
              <a:t>The fraction of idle time of the server : 0.21</a:t>
            </a:r>
          </a:p>
        </p:txBody>
      </p:sp>
      <p:graphicFrame>
        <p:nvGraphicFramePr>
          <p:cNvPr id="154630" name="Object 6"/>
          <p:cNvGraphicFramePr>
            <a:graphicFrameLocks noChangeAspect="1"/>
          </p:cNvGraphicFramePr>
          <p:nvPr/>
        </p:nvGraphicFramePr>
        <p:xfrm>
          <a:off x="1752600" y="4419600"/>
          <a:ext cx="5873750" cy="609600"/>
        </p:xfrm>
        <a:graphic>
          <a:graphicData uri="http://schemas.openxmlformats.org/presentationml/2006/ole">
            <mc:AlternateContent xmlns:mc="http://schemas.openxmlformats.org/markup-compatibility/2006">
              <mc:Choice xmlns:v="urn:schemas-microsoft-com:vml" Requires="v">
                <p:oleObj spid="_x0000_s154644" name="Equation" r:id="rId5" imgW="4216320" imgH="431640" progId="Equation.3">
                  <p:embed/>
                </p:oleObj>
              </mc:Choice>
              <mc:Fallback>
                <p:oleObj name="Equation" r:id="rId5" imgW="4216320" imgH="431640" progId="Equation.3">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2600" y="4419600"/>
                        <a:ext cx="587375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4631" name="Rectangle 7" descr="Rectangle: Click to edit Master text styles&#10;Second level&#10;Third level&#10;Fourth level&#10;Fifth level"/>
          <p:cNvSpPr>
            <a:spLocks noChangeArrowheads="1"/>
          </p:cNvSpPr>
          <p:nvPr/>
        </p:nvSpPr>
        <p:spPr bwMode="auto">
          <a:xfrm>
            <a:off x="838200" y="5105400"/>
            <a:ext cx="7772400" cy="381000"/>
          </a:xfrm>
          <a:prstGeom prst="rect">
            <a:avLst/>
          </a:prstGeom>
          <a:noFill/>
          <a:ln w="9525">
            <a:noFill/>
            <a:miter lim="800000"/>
            <a:headEnd/>
            <a:tailEnd/>
          </a:ln>
          <a:effectLst/>
        </p:spPr>
        <p:txBody>
          <a:bodyPr/>
          <a:lstStyle/>
          <a:p>
            <a:pPr marL="742950" lvl="1" indent="-285750">
              <a:spcBef>
                <a:spcPct val="20000"/>
              </a:spcBef>
              <a:buClr>
                <a:schemeClr val="tx1"/>
              </a:buClr>
              <a:buSzPct val="60000"/>
              <a:buFont typeface="Wingdings" pitchFamily="2" charset="2"/>
              <a:buChar char="n"/>
            </a:pPr>
            <a:r>
              <a:rPr lang="en-US" altLang="ko-KR" sz="1800">
                <a:latin typeface="굴림" pitchFamily="34" charset="-127"/>
              </a:rPr>
              <a:t>The probability of the server being busy: 0.79 (=1-0.21)</a:t>
            </a:r>
          </a:p>
        </p:txBody>
      </p:sp>
      <p:sp>
        <p:nvSpPr>
          <p:cNvPr id="154632" name="Rectangle 8" descr="Rectangle: Click to edit Master text styles&#10;Second level&#10;Third level&#10;Fourth level&#10;Fifth level"/>
          <p:cNvSpPr>
            <a:spLocks noChangeArrowheads="1"/>
          </p:cNvSpPr>
          <p:nvPr/>
        </p:nvSpPr>
        <p:spPr bwMode="auto">
          <a:xfrm>
            <a:off x="838200" y="1676400"/>
            <a:ext cx="7772400" cy="762000"/>
          </a:xfrm>
          <a:prstGeom prst="rect">
            <a:avLst/>
          </a:prstGeom>
          <a:noFill/>
          <a:ln w="9525">
            <a:noFill/>
            <a:miter lim="800000"/>
            <a:headEnd/>
            <a:tailEnd/>
          </a:ln>
          <a:effectLst/>
        </p:spPr>
        <p:txBody>
          <a:bodyPr/>
          <a:lstStyle/>
          <a:p>
            <a:pPr marL="342900" indent="-342900">
              <a:spcBef>
                <a:spcPct val="20000"/>
              </a:spcBef>
              <a:buClr>
                <a:schemeClr val="hlink"/>
              </a:buClr>
              <a:buSzPct val="110000"/>
              <a:buFont typeface="Wingdings" pitchFamily="2" charset="2"/>
              <a:buBlip>
                <a:blip r:embed="rId7"/>
              </a:buBlip>
            </a:pPr>
            <a:r>
              <a:rPr lang="en-US" altLang="ko-KR" sz="2000">
                <a:latin typeface="굴림" pitchFamily="34" charset="-127"/>
              </a:rPr>
              <a:t>Example 2.1 (Cont.)</a:t>
            </a:r>
          </a:p>
          <a:p>
            <a:pPr marL="742950" lvl="1" indent="-285750">
              <a:spcBef>
                <a:spcPct val="20000"/>
              </a:spcBef>
              <a:buClr>
                <a:schemeClr val="tx1"/>
              </a:buClr>
              <a:buSzPct val="60000"/>
              <a:buFont typeface="Wingdings" pitchFamily="2" charset="2"/>
              <a:buChar char="n"/>
            </a:pPr>
            <a:r>
              <a:rPr lang="en-US" altLang="ko-KR" sz="1800">
                <a:latin typeface="굴림" pitchFamily="34" charset="-127"/>
              </a:rPr>
              <a:t>The average waiting time for a customer : 2.8 minutes</a:t>
            </a:r>
          </a:p>
        </p:txBody>
      </p:sp>
      <p:graphicFrame>
        <p:nvGraphicFramePr>
          <p:cNvPr id="154633" name="Object 9"/>
          <p:cNvGraphicFramePr>
            <a:graphicFrameLocks noChangeAspect="1"/>
          </p:cNvGraphicFramePr>
          <p:nvPr/>
        </p:nvGraphicFramePr>
        <p:xfrm>
          <a:off x="1752600" y="2438400"/>
          <a:ext cx="6400800" cy="609600"/>
        </p:xfrm>
        <a:graphic>
          <a:graphicData uri="http://schemas.openxmlformats.org/presentationml/2006/ole">
            <mc:AlternateContent xmlns:mc="http://schemas.openxmlformats.org/markup-compatibility/2006">
              <mc:Choice xmlns:v="urn:schemas-microsoft-com:vml" Requires="v">
                <p:oleObj spid="_x0000_s154645" name="Equation" r:id="rId8" imgW="4597200" imgH="431640" progId="Equation.3">
                  <p:embed/>
                </p:oleObj>
              </mc:Choice>
              <mc:Fallback>
                <p:oleObj name="Equation" r:id="rId8" imgW="4597200" imgH="431640" progId="Equation.3">
                  <p:embed/>
                  <p:pic>
                    <p:nvPicPr>
                      <p:cNvPr id="0"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52600" y="2438400"/>
                        <a:ext cx="64008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a:xfrm>
            <a:off x="609600" y="609600"/>
            <a:ext cx="7010400" cy="609600"/>
          </a:xfrm>
          <a:noFill/>
          <a:ln/>
        </p:spPr>
        <p:txBody>
          <a:bodyPr/>
          <a:lstStyle/>
          <a:p>
            <a:r>
              <a:rPr lang="en-US" altLang="ko-KR" sz="2400"/>
              <a:t>2.1 Simulation of Queueing Systems (21)</a:t>
            </a:r>
          </a:p>
        </p:txBody>
      </p:sp>
      <p:sp>
        <p:nvSpPr>
          <p:cNvPr id="155651" name="Rectangle 3" descr="Rectangle: Click to edit Master text styles&#10;Second level&#10;Third level&#10;Fourth level&#10;Fifth level"/>
          <p:cNvSpPr>
            <a:spLocks noChangeArrowheads="1"/>
          </p:cNvSpPr>
          <p:nvPr/>
        </p:nvSpPr>
        <p:spPr bwMode="auto">
          <a:xfrm>
            <a:off x="838200" y="1676400"/>
            <a:ext cx="7772400" cy="762000"/>
          </a:xfrm>
          <a:prstGeom prst="rect">
            <a:avLst/>
          </a:prstGeom>
          <a:noFill/>
          <a:ln w="9525">
            <a:noFill/>
            <a:miter lim="800000"/>
            <a:headEnd/>
            <a:tailEnd/>
          </a:ln>
          <a:effectLst/>
        </p:spPr>
        <p:txBody>
          <a:bodyPr/>
          <a:lstStyle/>
          <a:p>
            <a:pPr marL="342900" indent="-342900">
              <a:spcBef>
                <a:spcPct val="20000"/>
              </a:spcBef>
              <a:buClr>
                <a:schemeClr val="hlink"/>
              </a:buClr>
              <a:buSzPct val="110000"/>
              <a:buFont typeface="Wingdings" pitchFamily="2" charset="2"/>
              <a:buBlip>
                <a:blip r:embed="rId3"/>
              </a:buBlip>
            </a:pPr>
            <a:r>
              <a:rPr lang="en-US" altLang="ko-KR" sz="2000">
                <a:latin typeface="굴림" pitchFamily="34" charset="-127"/>
              </a:rPr>
              <a:t>Example 2.1 (Cont.)</a:t>
            </a:r>
          </a:p>
          <a:p>
            <a:pPr marL="742950" lvl="1" indent="-285750">
              <a:spcBef>
                <a:spcPct val="20000"/>
              </a:spcBef>
              <a:buClr>
                <a:schemeClr val="tx1"/>
              </a:buClr>
              <a:buSzPct val="60000"/>
              <a:buFont typeface="Wingdings" pitchFamily="2" charset="2"/>
              <a:buChar char="n"/>
            </a:pPr>
            <a:r>
              <a:rPr lang="en-US" altLang="ko-KR" sz="1800">
                <a:latin typeface="굴림" pitchFamily="34" charset="-127"/>
              </a:rPr>
              <a:t>The average service time : 3.4 minutes</a:t>
            </a:r>
          </a:p>
        </p:txBody>
      </p:sp>
      <p:graphicFrame>
        <p:nvGraphicFramePr>
          <p:cNvPr id="155652" name="Object 4"/>
          <p:cNvGraphicFramePr>
            <a:graphicFrameLocks noChangeAspect="1"/>
          </p:cNvGraphicFramePr>
          <p:nvPr/>
        </p:nvGraphicFramePr>
        <p:xfrm>
          <a:off x="1752600" y="2438400"/>
          <a:ext cx="5853113" cy="609600"/>
        </p:xfrm>
        <a:graphic>
          <a:graphicData uri="http://schemas.openxmlformats.org/presentationml/2006/ole">
            <mc:AlternateContent xmlns:mc="http://schemas.openxmlformats.org/markup-compatibility/2006">
              <mc:Choice xmlns:v="urn:schemas-microsoft-com:vml" Requires="v">
                <p:oleObj spid="_x0000_s155670" name="Equation" r:id="rId4" imgW="4203360" imgH="431640" progId="Equation.3">
                  <p:embed/>
                </p:oleObj>
              </mc:Choice>
              <mc:Fallback>
                <p:oleObj name="Equation" r:id="rId4" imgW="4203360" imgH="431640"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0" y="2438400"/>
                        <a:ext cx="5853113"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5653" name="Text Box 5"/>
          <p:cNvSpPr txBox="1">
            <a:spLocks noChangeArrowheads="1"/>
          </p:cNvSpPr>
          <p:nvPr/>
        </p:nvSpPr>
        <p:spPr bwMode="auto">
          <a:xfrm>
            <a:off x="1600200" y="3124200"/>
            <a:ext cx="7162800" cy="581025"/>
          </a:xfrm>
          <a:prstGeom prst="rect">
            <a:avLst/>
          </a:prstGeom>
          <a:noFill/>
          <a:ln w="9525">
            <a:noFill/>
            <a:miter lim="800000"/>
            <a:headEnd/>
            <a:tailEnd/>
          </a:ln>
          <a:effectLst/>
        </p:spPr>
        <p:txBody>
          <a:bodyPr>
            <a:spAutoFit/>
          </a:bodyPr>
          <a:lstStyle/>
          <a:p>
            <a:pPr>
              <a:spcBef>
                <a:spcPct val="50000"/>
              </a:spcBef>
            </a:pPr>
            <a:r>
              <a:rPr lang="en-US" altLang="ko-KR" sz="1600">
                <a:latin typeface="굴림" pitchFamily="34" charset="-127"/>
              </a:rPr>
              <a:t>This result can be compared with the expected service time by finding the mean of the service-time distribution using the equation in table 2.7.</a:t>
            </a:r>
          </a:p>
        </p:txBody>
      </p:sp>
      <p:graphicFrame>
        <p:nvGraphicFramePr>
          <p:cNvPr id="155654" name="Object 6"/>
          <p:cNvGraphicFramePr>
            <a:graphicFrameLocks noChangeAspect="1"/>
          </p:cNvGraphicFramePr>
          <p:nvPr/>
        </p:nvGraphicFramePr>
        <p:xfrm>
          <a:off x="3657600" y="3657600"/>
          <a:ext cx="1600200" cy="609600"/>
        </p:xfrm>
        <a:graphic>
          <a:graphicData uri="http://schemas.openxmlformats.org/presentationml/2006/ole">
            <mc:AlternateContent xmlns:mc="http://schemas.openxmlformats.org/markup-compatibility/2006">
              <mc:Choice xmlns:v="urn:schemas-microsoft-com:vml" Requires="v">
                <p:oleObj spid="_x0000_s155671" name="Equation" r:id="rId6" imgW="1002960" imgH="431640" progId="Equation.3">
                  <p:embed/>
                </p:oleObj>
              </mc:Choice>
              <mc:Fallback>
                <p:oleObj name="Equation" r:id="rId6" imgW="1002960" imgH="431640" progId="Equation.3">
                  <p:embed/>
                  <p:pic>
                    <p:nvPicPr>
                      <p:cNvPr id="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7600" y="3657600"/>
                        <a:ext cx="16002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5655" name="Object 7"/>
          <p:cNvGraphicFramePr>
            <a:graphicFrameLocks noChangeAspect="1"/>
          </p:cNvGraphicFramePr>
          <p:nvPr/>
        </p:nvGraphicFramePr>
        <p:xfrm>
          <a:off x="1676400" y="4343400"/>
          <a:ext cx="6858000" cy="304800"/>
        </p:xfrm>
        <a:graphic>
          <a:graphicData uri="http://schemas.openxmlformats.org/presentationml/2006/ole">
            <mc:AlternateContent xmlns:mc="http://schemas.openxmlformats.org/markup-compatibility/2006">
              <mc:Choice xmlns:v="urn:schemas-microsoft-com:vml" Requires="v">
                <p:oleObj spid="_x0000_s155672" name="Equation" r:id="rId8" imgW="4508280" imgH="203040" progId="Equation.3">
                  <p:embed/>
                </p:oleObj>
              </mc:Choice>
              <mc:Fallback>
                <p:oleObj name="Equation" r:id="rId8" imgW="4508280" imgH="203040" progId="Equation.3">
                  <p:embed/>
                  <p:pic>
                    <p:nvPicPr>
                      <p:cNvPr id="0"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76400" y="4343400"/>
                        <a:ext cx="68580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5656" name="Text Box 8"/>
          <p:cNvSpPr txBox="1">
            <a:spLocks noChangeArrowheads="1"/>
          </p:cNvSpPr>
          <p:nvPr/>
        </p:nvSpPr>
        <p:spPr bwMode="auto">
          <a:xfrm>
            <a:off x="1600200" y="4876800"/>
            <a:ext cx="7162800" cy="825500"/>
          </a:xfrm>
          <a:prstGeom prst="rect">
            <a:avLst/>
          </a:prstGeom>
          <a:noFill/>
          <a:ln w="9525">
            <a:noFill/>
            <a:miter lim="800000"/>
            <a:headEnd/>
            <a:tailEnd/>
          </a:ln>
          <a:effectLst/>
        </p:spPr>
        <p:txBody>
          <a:bodyPr>
            <a:spAutoFit/>
          </a:bodyPr>
          <a:lstStyle/>
          <a:p>
            <a:pPr>
              <a:spcBef>
                <a:spcPct val="50000"/>
              </a:spcBef>
            </a:pPr>
            <a:r>
              <a:rPr lang="en-US" altLang="ko-KR" sz="1600">
                <a:latin typeface="굴림" pitchFamily="34" charset="-127"/>
              </a:rPr>
              <a:t>The expected service time is slightly lower than the average service time in the simulation. The longer the simulation, the closer the average will be to</a:t>
            </a:r>
          </a:p>
        </p:txBody>
      </p:sp>
      <p:graphicFrame>
        <p:nvGraphicFramePr>
          <p:cNvPr id="155657" name="Object 9"/>
          <p:cNvGraphicFramePr>
            <a:graphicFrameLocks noChangeAspect="1"/>
          </p:cNvGraphicFramePr>
          <p:nvPr/>
        </p:nvGraphicFramePr>
        <p:xfrm>
          <a:off x="2209800" y="5410200"/>
          <a:ext cx="457200" cy="304800"/>
        </p:xfrm>
        <a:graphic>
          <a:graphicData uri="http://schemas.openxmlformats.org/presentationml/2006/ole">
            <mc:AlternateContent xmlns:mc="http://schemas.openxmlformats.org/markup-compatibility/2006">
              <mc:Choice xmlns:v="urn:schemas-microsoft-com:vml" Requires="v">
                <p:oleObj spid="_x0000_s155673" name="Equation" r:id="rId10" imgW="355320" imgH="203040" progId="Equation.3">
                  <p:embed/>
                </p:oleObj>
              </mc:Choice>
              <mc:Fallback>
                <p:oleObj name="Equation" r:id="rId10" imgW="355320" imgH="203040" progId="Equation.3">
                  <p:embed/>
                  <p:pic>
                    <p:nvPicPr>
                      <p:cNvPr id="0" name="Picture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09800" y="5410200"/>
                        <a:ext cx="4572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descr="Rectangle: Click to edit Master text styles&#10;Second level&#10;Third level&#10;Fourth level&#10;Fifth level"/>
          <p:cNvSpPr>
            <a:spLocks noGrp="1" noChangeArrowheads="1"/>
          </p:cNvSpPr>
          <p:nvPr>
            <p:ph type="body" idx="1"/>
          </p:nvPr>
        </p:nvSpPr>
        <p:spPr>
          <a:xfrm>
            <a:off x="838200" y="1928813"/>
            <a:ext cx="7772400" cy="481012"/>
          </a:xfrm>
        </p:spPr>
        <p:txBody>
          <a:bodyPr/>
          <a:lstStyle/>
          <a:p>
            <a:pPr lvl="1"/>
            <a:r>
              <a:rPr lang="en-US" altLang="ko-KR" sz="1800"/>
              <a:t>The average time between arrivals : 4.3 minutes</a:t>
            </a:r>
          </a:p>
        </p:txBody>
      </p:sp>
      <p:sp>
        <p:nvSpPr>
          <p:cNvPr id="156675" name="Rectangle 3"/>
          <p:cNvSpPr>
            <a:spLocks noGrp="1" noChangeArrowheads="1"/>
          </p:cNvSpPr>
          <p:nvPr>
            <p:ph type="title"/>
          </p:nvPr>
        </p:nvSpPr>
        <p:spPr>
          <a:xfrm>
            <a:off x="609600" y="609600"/>
            <a:ext cx="6934200" cy="609600"/>
          </a:xfrm>
          <a:noFill/>
          <a:ln/>
        </p:spPr>
        <p:txBody>
          <a:bodyPr/>
          <a:lstStyle/>
          <a:p>
            <a:r>
              <a:rPr lang="en-US" altLang="ko-KR" sz="2400"/>
              <a:t>2.1 Simulation of Queueing Systems (22)</a:t>
            </a:r>
          </a:p>
        </p:txBody>
      </p:sp>
      <p:sp>
        <p:nvSpPr>
          <p:cNvPr id="156676" name="Rectangle 4" descr="Rectangle: Click to edit Master text styles&#10;Second level&#10;Third level&#10;Fourth level&#10;Fifth level"/>
          <p:cNvSpPr>
            <a:spLocks noChangeArrowheads="1"/>
          </p:cNvSpPr>
          <p:nvPr/>
        </p:nvSpPr>
        <p:spPr bwMode="auto">
          <a:xfrm>
            <a:off x="838200" y="4953000"/>
            <a:ext cx="7772400" cy="381000"/>
          </a:xfrm>
          <a:prstGeom prst="rect">
            <a:avLst/>
          </a:prstGeom>
          <a:noFill/>
          <a:ln w="9525">
            <a:noFill/>
            <a:miter lim="800000"/>
            <a:headEnd/>
            <a:tailEnd/>
          </a:ln>
          <a:effectLst/>
        </p:spPr>
        <p:txBody>
          <a:bodyPr/>
          <a:lstStyle/>
          <a:p>
            <a:pPr marL="742950" lvl="1" indent="-285750">
              <a:spcBef>
                <a:spcPct val="20000"/>
              </a:spcBef>
              <a:buClr>
                <a:schemeClr val="tx1"/>
              </a:buClr>
              <a:buSzPct val="60000"/>
              <a:buFont typeface="Wingdings" pitchFamily="2" charset="2"/>
              <a:buChar char="n"/>
            </a:pPr>
            <a:r>
              <a:rPr lang="en-US" altLang="ko-KR" sz="1800">
                <a:latin typeface="굴림" pitchFamily="34" charset="-127"/>
              </a:rPr>
              <a:t>The average waiting time of those who wait : 4.3 minutes</a:t>
            </a:r>
          </a:p>
        </p:txBody>
      </p:sp>
      <p:graphicFrame>
        <p:nvGraphicFramePr>
          <p:cNvPr id="156677" name="Object 5"/>
          <p:cNvGraphicFramePr>
            <a:graphicFrameLocks noChangeAspect="1"/>
          </p:cNvGraphicFramePr>
          <p:nvPr/>
        </p:nvGraphicFramePr>
        <p:xfrm>
          <a:off x="550863" y="5334000"/>
          <a:ext cx="8331200" cy="609600"/>
        </p:xfrm>
        <a:graphic>
          <a:graphicData uri="http://schemas.openxmlformats.org/presentationml/2006/ole">
            <mc:AlternateContent xmlns:mc="http://schemas.openxmlformats.org/markup-compatibility/2006">
              <mc:Choice xmlns:v="urn:schemas-microsoft-com:vml" Requires="v">
                <p:oleObj spid="_x0000_s156695" name="Equation" r:id="rId3" imgW="5981400" imgH="431640" progId="Equation.3">
                  <p:embed/>
                </p:oleObj>
              </mc:Choice>
              <mc:Fallback>
                <p:oleObj name="Equation" r:id="rId3" imgW="5981400" imgH="431640" progId="Equation.3">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63" y="5334000"/>
                        <a:ext cx="83312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6678" name="Rectangle 6" descr="Rectangle: Click to edit Master text styles&#10;Second level&#10;Third level&#10;Fourth level&#10;Fifth level"/>
          <p:cNvSpPr>
            <a:spLocks noChangeArrowheads="1"/>
          </p:cNvSpPr>
          <p:nvPr/>
        </p:nvSpPr>
        <p:spPr bwMode="auto">
          <a:xfrm>
            <a:off x="838200" y="3124200"/>
            <a:ext cx="7772400" cy="838200"/>
          </a:xfrm>
          <a:prstGeom prst="rect">
            <a:avLst/>
          </a:prstGeom>
          <a:noFill/>
          <a:ln w="9525">
            <a:noFill/>
            <a:miter lim="800000"/>
            <a:headEnd/>
            <a:tailEnd/>
          </a:ln>
          <a:effectLst/>
        </p:spPr>
        <p:txBody>
          <a:bodyPr/>
          <a:lstStyle/>
          <a:p>
            <a:pPr marL="742950" lvl="1" indent="-285750">
              <a:spcBef>
                <a:spcPct val="20000"/>
              </a:spcBef>
              <a:buClr>
                <a:schemeClr val="tx1"/>
              </a:buClr>
              <a:buSzPct val="60000"/>
              <a:buFont typeface="Wingdings" pitchFamily="2" charset="2"/>
              <a:buChar char="n"/>
            </a:pPr>
            <a:r>
              <a:rPr lang="en-US" altLang="ko-KR" sz="1600">
                <a:latin typeface="굴림" pitchFamily="34" charset="-127"/>
              </a:rPr>
              <a:t>This result can be compared to the expected time between arrivals by finding the mean of the discrete uniform distribution whose endpoints are a=1 and b=8. </a:t>
            </a:r>
          </a:p>
          <a:p>
            <a:pPr marL="742950" lvl="1" indent="-285750">
              <a:spcBef>
                <a:spcPct val="20000"/>
              </a:spcBef>
              <a:buClr>
                <a:schemeClr val="tx1"/>
              </a:buClr>
              <a:buSzPct val="60000"/>
              <a:buFont typeface="Wingdings" pitchFamily="2" charset="2"/>
              <a:buChar char="n"/>
            </a:pPr>
            <a:endParaRPr lang="ko-KR" altLang="en-US" sz="1600">
              <a:latin typeface="굴림" pitchFamily="34" charset="-127"/>
            </a:endParaRPr>
          </a:p>
        </p:txBody>
      </p:sp>
      <p:graphicFrame>
        <p:nvGraphicFramePr>
          <p:cNvPr id="156679" name="Object 7"/>
          <p:cNvGraphicFramePr>
            <a:graphicFrameLocks noChangeAspect="1"/>
          </p:cNvGraphicFramePr>
          <p:nvPr/>
        </p:nvGraphicFramePr>
        <p:xfrm>
          <a:off x="1295400" y="2514600"/>
          <a:ext cx="7142163" cy="609600"/>
        </p:xfrm>
        <a:graphic>
          <a:graphicData uri="http://schemas.openxmlformats.org/presentationml/2006/ole">
            <mc:AlternateContent xmlns:mc="http://schemas.openxmlformats.org/markup-compatibility/2006">
              <mc:Choice xmlns:v="urn:schemas-microsoft-com:vml" Requires="v">
                <p:oleObj spid="_x0000_s156696" name="Equation" r:id="rId5" imgW="5130720" imgH="431640" progId="Equation.3">
                  <p:embed/>
                </p:oleObj>
              </mc:Choice>
              <mc:Fallback>
                <p:oleObj name="Equation" r:id="rId5" imgW="5130720" imgH="431640" progId="Equation.3">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2514600"/>
                        <a:ext cx="7142163"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6680" name="Object 8"/>
          <p:cNvGraphicFramePr>
            <a:graphicFrameLocks noChangeAspect="1"/>
          </p:cNvGraphicFramePr>
          <p:nvPr/>
        </p:nvGraphicFramePr>
        <p:xfrm>
          <a:off x="3124200" y="3962400"/>
          <a:ext cx="2432050" cy="485775"/>
        </p:xfrm>
        <a:graphic>
          <a:graphicData uri="http://schemas.openxmlformats.org/presentationml/2006/ole">
            <mc:AlternateContent xmlns:mc="http://schemas.openxmlformats.org/markup-compatibility/2006">
              <mc:Choice xmlns:v="urn:schemas-microsoft-com:vml" Requires="v">
                <p:oleObj spid="_x0000_s156697" name="Equation" r:id="rId7" imgW="1968480" imgH="393480" progId="Equation.3">
                  <p:embed/>
                </p:oleObj>
              </mc:Choice>
              <mc:Fallback>
                <p:oleObj name="Equation" r:id="rId7" imgW="1968480" imgH="393480" progId="Equation.3">
                  <p:embed/>
                  <p:pic>
                    <p:nvPicPr>
                      <p:cNvPr id="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4200" y="3962400"/>
                        <a:ext cx="2432050" cy="48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6681" name="Text Box 9"/>
          <p:cNvSpPr txBox="1">
            <a:spLocks noChangeArrowheads="1"/>
          </p:cNvSpPr>
          <p:nvPr/>
        </p:nvSpPr>
        <p:spPr bwMode="auto">
          <a:xfrm>
            <a:off x="1600200" y="4495800"/>
            <a:ext cx="6934200" cy="336550"/>
          </a:xfrm>
          <a:prstGeom prst="rect">
            <a:avLst/>
          </a:prstGeom>
          <a:noFill/>
          <a:ln w="9525">
            <a:noFill/>
            <a:miter lim="800000"/>
            <a:headEnd/>
            <a:tailEnd/>
          </a:ln>
          <a:effectLst/>
        </p:spPr>
        <p:txBody>
          <a:bodyPr>
            <a:spAutoFit/>
          </a:bodyPr>
          <a:lstStyle/>
          <a:p>
            <a:pPr>
              <a:spcBef>
                <a:spcPct val="50000"/>
              </a:spcBef>
            </a:pPr>
            <a:r>
              <a:rPr lang="en-US" altLang="ko-KR" sz="1600">
                <a:latin typeface="굴림" pitchFamily="34" charset="-127"/>
              </a:rPr>
              <a:t>The longer the simulation, the closer the average will be to</a:t>
            </a:r>
          </a:p>
        </p:txBody>
      </p:sp>
      <p:graphicFrame>
        <p:nvGraphicFramePr>
          <p:cNvPr id="156682" name="Object 10"/>
          <p:cNvGraphicFramePr>
            <a:graphicFrameLocks noChangeAspect="1"/>
          </p:cNvGraphicFramePr>
          <p:nvPr/>
        </p:nvGraphicFramePr>
        <p:xfrm>
          <a:off x="7340600" y="4529138"/>
          <a:ext cx="533400" cy="304800"/>
        </p:xfrm>
        <a:graphic>
          <a:graphicData uri="http://schemas.openxmlformats.org/presentationml/2006/ole">
            <mc:AlternateContent xmlns:mc="http://schemas.openxmlformats.org/markup-compatibility/2006">
              <mc:Choice xmlns:v="urn:schemas-microsoft-com:vml" Requires="v">
                <p:oleObj spid="_x0000_s156698" name="Equation" r:id="rId9" imgW="368280" imgH="203040" progId="Equation.3">
                  <p:embed/>
                </p:oleObj>
              </mc:Choice>
              <mc:Fallback>
                <p:oleObj name="Equation" r:id="rId9" imgW="368280" imgH="203040" progId="Equation.3">
                  <p:embed/>
                  <p:pic>
                    <p:nvPicPr>
                      <p:cNvPr id="0"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40600" y="4529138"/>
                        <a:ext cx="5334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6683" name="Rectangle 11" descr="Rectangle: Click to edit Master text styles&#10;Second level&#10;Third level&#10;Fourth level&#10;Fifth level"/>
          <p:cNvSpPr>
            <a:spLocks noChangeArrowheads="1"/>
          </p:cNvSpPr>
          <p:nvPr/>
        </p:nvSpPr>
        <p:spPr bwMode="auto">
          <a:xfrm>
            <a:off x="838200" y="1676400"/>
            <a:ext cx="7772400" cy="457200"/>
          </a:xfrm>
          <a:prstGeom prst="rect">
            <a:avLst/>
          </a:prstGeom>
          <a:noFill/>
          <a:ln w="9525">
            <a:noFill/>
            <a:miter lim="800000"/>
            <a:headEnd/>
            <a:tailEnd/>
          </a:ln>
          <a:effectLst/>
        </p:spPr>
        <p:txBody>
          <a:bodyPr/>
          <a:lstStyle/>
          <a:p>
            <a:pPr marL="342900" indent="-342900">
              <a:spcBef>
                <a:spcPct val="20000"/>
              </a:spcBef>
              <a:buClr>
                <a:schemeClr val="hlink"/>
              </a:buClr>
              <a:buSzPct val="110000"/>
              <a:buFont typeface="Wingdings" pitchFamily="2" charset="2"/>
              <a:buBlip>
                <a:blip r:embed="rId11"/>
              </a:buBlip>
            </a:pPr>
            <a:r>
              <a:rPr lang="en-US" altLang="ko-KR" sz="2000">
                <a:latin typeface="굴림" pitchFamily="34" charset="-127"/>
              </a:rPr>
              <a:t>Example 2.1 (Cont.)</a:t>
            </a:r>
            <a:endParaRPr lang="en-US" altLang="ko-KR" sz="1800">
              <a:latin typeface="굴림" pitchFamily="34" charset="-127"/>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descr="Rectangle: Click to edit Master text styles&#10;Second level&#10;Third level&#10;Fourth level&#10;Fifth level"/>
          <p:cNvSpPr>
            <a:spLocks noGrp="1" noChangeArrowheads="1"/>
          </p:cNvSpPr>
          <p:nvPr>
            <p:ph type="body" idx="1"/>
          </p:nvPr>
        </p:nvSpPr>
        <p:spPr/>
        <p:txBody>
          <a:bodyPr/>
          <a:lstStyle/>
          <a:p>
            <a:r>
              <a:rPr lang="en-US" altLang="ko-KR" sz="1800"/>
              <a:t>Simulation can be used to experiment with new designs or policies prior to implementation, so as to prepare for what may happen.</a:t>
            </a:r>
          </a:p>
          <a:p>
            <a:r>
              <a:rPr lang="en-US" altLang="ko-KR" sz="1800"/>
              <a:t>Simulation can be used to verify analytic solutions.</a:t>
            </a:r>
          </a:p>
          <a:p>
            <a:r>
              <a:rPr lang="en-US" altLang="ko-KR" sz="1800"/>
              <a:t>By simulating different capabilities for a machine, requirements can be determined.</a:t>
            </a:r>
          </a:p>
          <a:p>
            <a:r>
              <a:rPr lang="en-US" altLang="ko-KR" sz="1800"/>
              <a:t>Simulation models designed for training allow learning without the cost and disruption of on-the-job learning.</a:t>
            </a:r>
          </a:p>
          <a:p>
            <a:r>
              <a:rPr lang="en-US" altLang="ko-KR" sz="1800"/>
              <a:t>Animation shows a system in simulated operation so that the plan can be visualized.</a:t>
            </a:r>
          </a:p>
          <a:p>
            <a:r>
              <a:rPr lang="en-US" altLang="ko-KR" sz="1800"/>
              <a:t>The modern system (factory, wafer fabrication plant, service organization, etc.) is so complex that the interactions can be treated only through simulation.</a:t>
            </a:r>
          </a:p>
        </p:txBody>
      </p:sp>
      <p:sp>
        <p:nvSpPr>
          <p:cNvPr id="109571" name="Rectangle 3"/>
          <p:cNvSpPr>
            <a:spLocks noGrp="1" noChangeArrowheads="1"/>
          </p:cNvSpPr>
          <p:nvPr>
            <p:ph type="title"/>
          </p:nvPr>
        </p:nvSpPr>
        <p:spPr>
          <a:xfrm>
            <a:off x="609600" y="609600"/>
            <a:ext cx="7010400" cy="609600"/>
          </a:xfrm>
          <a:noFill/>
          <a:ln/>
        </p:spPr>
        <p:txBody>
          <a:bodyPr/>
          <a:lstStyle/>
          <a:p>
            <a:r>
              <a:rPr lang="en-US" altLang="ko-KR" sz="2000"/>
              <a:t>1.1 When Simulation is the Appropriate Tool (2)</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descr="Rectangle: Click to edit Master text styles&#10;Second level&#10;Third level&#10;Fourth level&#10;Fifth level"/>
          <p:cNvSpPr>
            <a:spLocks noGrp="1" noChangeArrowheads="1"/>
          </p:cNvSpPr>
          <p:nvPr>
            <p:ph type="body" idx="1"/>
          </p:nvPr>
        </p:nvSpPr>
        <p:spPr>
          <a:xfrm>
            <a:off x="685800" y="2133600"/>
            <a:ext cx="7924800" cy="457200"/>
          </a:xfrm>
        </p:spPr>
        <p:txBody>
          <a:bodyPr/>
          <a:lstStyle/>
          <a:p>
            <a:pPr lvl="1"/>
            <a:r>
              <a:rPr lang="en-US" altLang="ko-KR" sz="1800"/>
              <a:t>The average time a customer spends in the system : 6.2 minutes</a:t>
            </a:r>
          </a:p>
        </p:txBody>
      </p:sp>
      <p:sp>
        <p:nvSpPr>
          <p:cNvPr id="157699" name="Rectangle 3"/>
          <p:cNvSpPr>
            <a:spLocks noGrp="1" noChangeArrowheads="1"/>
          </p:cNvSpPr>
          <p:nvPr>
            <p:ph type="title"/>
          </p:nvPr>
        </p:nvSpPr>
        <p:spPr>
          <a:xfrm>
            <a:off x="609600" y="609600"/>
            <a:ext cx="6934200" cy="609600"/>
          </a:xfrm>
          <a:noFill/>
          <a:ln/>
        </p:spPr>
        <p:txBody>
          <a:bodyPr/>
          <a:lstStyle/>
          <a:p>
            <a:r>
              <a:rPr lang="en-US" altLang="ko-KR" sz="2400"/>
              <a:t>2.1 Simulation of Queueing Systems (23)</a:t>
            </a:r>
          </a:p>
        </p:txBody>
      </p:sp>
      <p:sp>
        <p:nvSpPr>
          <p:cNvPr id="157700" name="Rectangle 4" descr="Rectangle: Click to edit Master text styles&#10;Second level&#10;Third level&#10;Fourth level&#10;Fifth level"/>
          <p:cNvSpPr>
            <a:spLocks noChangeArrowheads="1"/>
          </p:cNvSpPr>
          <p:nvPr/>
        </p:nvSpPr>
        <p:spPr bwMode="auto">
          <a:xfrm>
            <a:off x="762000" y="1676400"/>
            <a:ext cx="7772400" cy="457200"/>
          </a:xfrm>
          <a:prstGeom prst="rect">
            <a:avLst/>
          </a:prstGeom>
          <a:noFill/>
          <a:ln w="9525">
            <a:noFill/>
            <a:miter lim="800000"/>
            <a:headEnd/>
            <a:tailEnd/>
          </a:ln>
          <a:effectLst/>
        </p:spPr>
        <p:txBody>
          <a:bodyPr/>
          <a:lstStyle/>
          <a:p>
            <a:pPr marL="342900" indent="-342900">
              <a:spcBef>
                <a:spcPct val="20000"/>
              </a:spcBef>
              <a:buClr>
                <a:schemeClr val="hlink"/>
              </a:buClr>
              <a:buSzPct val="110000"/>
              <a:buFont typeface="Wingdings" pitchFamily="2" charset="2"/>
              <a:buBlip>
                <a:blip r:embed="rId3"/>
              </a:buBlip>
            </a:pPr>
            <a:r>
              <a:rPr lang="en-US" altLang="ko-KR" sz="2000">
                <a:latin typeface="굴림" pitchFamily="34" charset="-127"/>
              </a:rPr>
              <a:t>Example 2.1 (Cont.)</a:t>
            </a:r>
            <a:endParaRPr lang="en-US" altLang="ko-KR" sz="1800">
              <a:latin typeface="굴림" pitchFamily="34" charset="-127"/>
            </a:endParaRPr>
          </a:p>
        </p:txBody>
      </p:sp>
      <p:graphicFrame>
        <p:nvGraphicFramePr>
          <p:cNvPr id="157701" name="Object 5"/>
          <p:cNvGraphicFramePr>
            <a:graphicFrameLocks noChangeAspect="1"/>
          </p:cNvGraphicFramePr>
          <p:nvPr/>
        </p:nvGraphicFramePr>
        <p:xfrm>
          <a:off x="254000" y="2514600"/>
          <a:ext cx="8632825" cy="609600"/>
        </p:xfrm>
        <a:graphic>
          <a:graphicData uri="http://schemas.openxmlformats.org/presentationml/2006/ole">
            <mc:AlternateContent xmlns:mc="http://schemas.openxmlformats.org/markup-compatibility/2006">
              <mc:Choice xmlns:v="urn:schemas-microsoft-com:vml" Requires="v">
                <p:oleObj spid="_x0000_s157705" name="Equation" r:id="rId4" imgW="6197400" imgH="431640" progId="Equation.3">
                  <p:embed/>
                </p:oleObj>
              </mc:Choice>
              <mc:Fallback>
                <p:oleObj name="Equation" r:id="rId4" imgW="6197400" imgH="431640" progId="Equation.3">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000" y="2514600"/>
                        <a:ext cx="8632825"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7702" name="Rectangle 6" descr="Rectangle: Click to edit Master text styles&#10;Second level&#10;Third level&#10;Fourth level&#10;Fifth level"/>
          <p:cNvSpPr>
            <a:spLocks noChangeArrowheads="1"/>
          </p:cNvSpPr>
          <p:nvPr/>
        </p:nvSpPr>
        <p:spPr bwMode="auto">
          <a:xfrm>
            <a:off x="990600" y="3352800"/>
            <a:ext cx="2438400" cy="914400"/>
          </a:xfrm>
          <a:prstGeom prst="rect">
            <a:avLst/>
          </a:prstGeom>
          <a:noFill/>
          <a:ln w="9525">
            <a:noFill/>
            <a:miter lim="800000"/>
            <a:headEnd/>
            <a:tailEnd/>
          </a:ln>
          <a:effectLst/>
        </p:spPr>
        <p:txBody>
          <a:bodyPr/>
          <a:lstStyle/>
          <a:p>
            <a:pPr marL="742950" lvl="1" indent="-285750" algn="ctr">
              <a:spcBef>
                <a:spcPct val="20000"/>
              </a:spcBef>
              <a:buClr>
                <a:schemeClr val="tx1"/>
              </a:buClr>
              <a:buSzPct val="60000"/>
              <a:buFont typeface="Wingdings" pitchFamily="2" charset="2"/>
              <a:buNone/>
            </a:pPr>
            <a:r>
              <a:rPr lang="en-US" altLang="ko-KR" sz="1600">
                <a:latin typeface="굴림" pitchFamily="34" charset="-127"/>
              </a:rPr>
              <a:t>average time</a:t>
            </a:r>
          </a:p>
          <a:p>
            <a:pPr marL="742950" lvl="1" indent="-285750" algn="ctr">
              <a:spcBef>
                <a:spcPct val="20000"/>
              </a:spcBef>
              <a:buClr>
                <a:schemeClr val="tx1"/>
              </a:buClr>
              <a:buSzPct val="60000"/>
              <a:buFont typeface="Wingdings" pitchFamily="2" charset="2"/>
              <a:buNone/>
            </a:pPr>
            <a:r>
              <a:rPr lang="en-US" altLang="ko-KR" sz="1600">
                <a:latin typeface="굴림" pitchFamily="34" charset="-127"/>
              </a:rPr>
              <a:t>customer spends</a:t>
            </a:r>
          </a:p>
          <a:p>
            <a:pPr marL="742950" lvl="1" indent="-285750" algn="ctr">
              <a:spcBef>
                <a:spcPct val="20000"/>
              </a:spcBef>
              <a:buClr>
                <a:schemeClr val="tx1"/>
              </a:buClr>
              <a:buSzPct val="60000"/>
              <a:buFont typeface="Wingdings" pitchFamily="2" charset="2"/>
              <a:buNone/>
            </a:pPr>
            <a:r>
              <a:rPr lang="en-US" altLang="ko-KR" sz="1600">
                <a:latin typeface="굴림" pitchFamily="34" charset="-127"/>
              </a:rPr>
              <a:t>in the system</a:t>
            </a:r>
          </a:p>
        </p:txBody>
      </p:sp>
      <p:sp>
        <p:nvSpPr>
          <p:cNvPr id="157703" name="Rectangle 7" descr="Rectangle: Click to edit Master text styles&#10;Second level&#10;Third level&#10;Fourth level&#10;Fifth level"/>
          <p:cNvSpPr>
            <a:spLocks noChangeArrowheads="1"/>
          </p:cNvSpPr>
          <p:nvPr/>
        </p:nvSpPr>
        <p:spPr bwMode="auto">
          <a:xfrm>
            <a:off x="3124200" y="3352800"/>
            <a:ext cx="2590800" cy="1066800"/>
          </a:xfrm>
          <a:prstGeom prst="rect">
            <a:avLst/>
          </a:prstGeom>
          <a:noFill/>
          <a:ln w="9525">
            <a:noFill/>
            <a:miter lim="800000"/>
            <a:headEnd/>
            <a:tailEnd/>
          </a:ln>
          <a:effectLst/>
        </p:spPr>
        <p:txBody>
          <a:bodyPr/>
          <a:lstStyle/>
          <a:p>
            <a:pPr marL="742950" lvl="1" indent="-285750" algn="ctr">
              <a:spcBef>
                <a:spcPct val="20000"/>
              </a:spcBef>
              <a:buClr>
                <a:schemeClr val="tx1"/>
              </a:buClr>
              <a:buSzPct val="60000"/>
              <a:buFont typeface="Wingdings" pitchFamily="2" charset="2"/>
              <a:buNone/>
            </a:pPr>
            <a:r>
              <a:rPr lang="en-US" altLang="ko-KR" sz="1600">
                <a:latin typeface="굴림" pitchFamily="34" charset="-127"/>
              </a:rPr>
              <a:t>average time</a:t>
            </a:r>
          </a:p>
          <a:p>
            <a:pPr marL="742950" lvl="1" indent="-285750" algn="ctr">
              <a:spcBef>
                <a:spcPct val="20000"/>
              </a:spcBef>
              <a:buClr>
                <a:schemeClr val="tx1"/>
              </a:buClr>
              <a:buSzPct val="60000"/>
              <a:buFont typeface="Wingdings" pitchFamily="2" charset="2"/>
              <a:buNone/>
            </a:pPr>
            <a:r>
              <a:rPr lang="en-US" altLang="ko-KR" sz="1600">
                <a:latin typeface="굴림" pitchFamily="34" charset="-127"/>
              </a:rPr>
              <a:t>customer spends </a:t>
            </a:r>
          </a:p>
          <a:p>
            <a:pPr marL="742950" lvl="1" indent="-285750" algn="ctr">
              <a:spcBef>
                <a:spcPct val="20000"/>
              </a:spcBef>
              <a:buClr>
                <a:schemeClr val="tx1"/>
              </a:buClr>
              <a:buSzPct val="60000"/>
              <a:buFont typeface="Wingdings" pitchFamily="2" charset="2"/>
              <a:buNone/>
            </a:pPr>
            <a:r>
              <a:rPr lang="en-US" altLang="ko-KR" sz="1600">
                <a:latin typeface="굴림" pitchFamily="34" charset="-127"/>
              </a:rPr>
              <a:t>waiting in the queue</a:t>
            </a:r>
          </a:p>
        </p:txBody>
      </p:sp>
      <p:sp>
        <p:nvSpPr>
          <p:cNvPr id="157704" name="Rectangle 8" descr="Rectangle: Click to edit Master text styles&#10;Second level&#10;Third level&#10;Fourth level&#10;Fifth level"/>
          <p:cNvSpPr>
            <a:spLocks noChangeArrowheads="1"/>
          </p:cNvSpPr>
          <p:nvPr/>
        </p:nvSpPr>
        <p:spPr bwMode="auto">
          <a:xfrm>
            <a:off x="5334000" y="3352800"/>
            <a:ext cx="2438400" cy="914400"/>
          </a:xfrm>
          <a:prstGeom prst="rect">
            <a:avLst/>
          </a:prstGeom>
          <a:noFill/>
          <a:ln w="9525">
            <a:noFill/>
            <a:miter lim="800000"/>
            <a:headEnd/>
            <a:tailEnd/>
          </a:ln>
          <a:effectLst/>
        </p:spPr>
        <p:txBody>
          <a:bodyPr/>
          <a:lstStyle/>
          <a:p>
            <a:pPr marL="742950" lvl="1" indent="-285750" algn="ctr">
              <a:spcBef>
                <a:spcPct val="20000"/>
              </a:spcBef>
              <a:buClr>
                <a:schemeClr val="tx1"/>
              </a:buClr>
              <a:buSzPct val="60000"/>
              <a:buFont typeface="Wingdings" pitchFamily="2" charset="2"/>
              <a:buNone/>
            </a:pPr>
            <a:r>
              <a:rPr lang="en-US" altLang="ko-KR" sz="1600">
                <a:latin typeface="굴림" pitchFamily="34" charset="-127"/>
              </a:rPr>
              <a:t>average time</a:t>
            </a:r>
          </a:p>
          <a:p>
            <a:pPr marL="742950" lvl="1" indent="-285750" algn="ctr">
              <a:spcBef>
                <a:spcPct val="20000"/>
              </a:spcBef>
              <a:buClr>
                <a:schemeClr val="tx1"/>
              </a:buClr>
              <a:buSzPct val="60000"/>
              <a:buFont typeface="Wingdings" pitchFamily="2" charset="2"/>
              <a:buNone/>
            </a:pPr>
            <a:r>
              <a:rPr lang="en-US" altLang="ko-KR" sz="1600">
                <a:latin typeface="굴림" pitchFamily="34" charset="-127"/>
              </a:rPr>
              <a:t>customer spends</a:t>
            </a:r>
          </a:p>
          <a:p>
            <a:pPr marL="742950" lvl="1" indent="-285750" algn="ctr">
              <a:spcBef>
                <a:spcPct val="20000"/>
              </a:spcBef>
              <a:buClr>
                <a:schemeClr val="tx1"/>
              </a:buClr>
              <a:buSzPct val="60000"/>
              <a:buFont typeface="Wingdings" pitchFamily="2" charset="2"/>
              <a:buNone/>
            </a:pPr>
            <a:r>
              <a:rPr lang="en-US" altLang="ko-KR" sz="1600">
                <a:latin typeface="굴림" pitchFamily="34" charset="-127"/>
              </a:rPr>
              <a:t>in service</a:t>
            </a:r>
          </a:p>
        </p:txBody>
      </p:sp>
      <p:sp>
        <p:nvSpPr>
          <p:cNvPr id="157705" name="Text Box 9"/>
          <p:cNvSpPr txBox="1">
            <a:spLocks noChangeArrowheads="1"/>
          </p:cNvSpPr>
          <p:nvPr/>
        </p:nvSpPr>
        <p:spPr bwMode="auto">
          <a:xfrm>
            <a:off x="3276600" y="3581400"/>
            <a:ext cx="381000" cy="396875"/>
          </a:xfrm>
          <a:prstGeom prst="rect">
            <a:avLst/>
          </a:prstGeom>
          <a:noFill/>
          <a:ln w="9525">
            <a:noFill/>
            <a:miter lim="800000"/>
            <a:headEnd/>
            <a:tailEnd/>
          </a:ln>
          <a:effectLst/>
        </p:spPr>
        <p:txBody>
          <a:bodyPr>
            <a:spAutoFit/>
          </a:bodyPr>
          <a:lstStyle/>
          <a:p>
            <a:pPr>
              <a:spcBef>
                <a:spcPct val="50000"/>
              </a:spcBef>
            </a:pPr>
            <a:r>
              <a:rPr lang="en-US" altLang="ko-KR" sz="2000"/>
              <a:t>=</a:t>
            </a:r>
          </a:p>
        </p:txBody>
      </p:sp>
      <p:sp>
        <p:nvSpPr>
          <p:cNvPr id="157706" name="Text Box 10"/>
          <p:cNvSpPr txBox="1">
            <a:spLocks noChangeArrowheads="1"/>
          </p:cNvSpPr>
          <p:nvPr/>
        </p:nvSpPr>
        <p:spPr bwMode="auto">
          <a:xfrm>
            <a:off x="5562600" y="3581400"/>
            <a:ext cx="381000" cy="396875"/>
          </a:xfrm>
          <a:prstGeom prst="rect">
            <a:avLst/>
          </a:prstGeom>
          <a:noFill/>
          <a:ln w="9525">
            <a:noFill/>
            <a:miter lim="800000"/>
            <a:headEnd/>
            <a:tailEnd/>
          </a:ln>
          <a:effectLst/>
        </p:spPr>
        <p:txBody>
          <a:bodyPr>
            <a:spAutoFit/>
          </a:bodyPr>
          <a:lstStyle/>
          <a:p>
            <a:pPr>
              <a:spcBef>
                <a:spcPct val="50000"/>
              </a:spcBef>
            </a:pPr>
            <a:r>
              <a:rPr lang="en-US" altLang="ko-KR" sz="2000"/>
              <a:t>+</a:t>
            </a:r>
          </a:p>
        </p:txBody>
      </p:sp>
      <p:sp>
        <p:nvSpPr>
          <p:cNvPr id="157707" name="Rectangle 11" descr="Rectangle: Click to edit Master text styles&#10;Second level&#10;Third level&#10;Fourth level&#10;Fifth level"/>
          <p:cNvSpPr>
            <a:spLocks noChangeArrowheads="1"/>
          </p:cNvSpPr>
          <p:nvPr/>
        </p:nvSpPr>
        <p:spPr bwMode="auto">
          <a:xfrm>
            <a:off x="990600" y="4419600"/>
            <a:ext cx="7924800" cy="457200"/>
          </a:xfrm>
          <a:prstGeom prst="rect">
            <a:avLst/>
          </a:prstGeom>
          <a:noFill/>
          <a:ln w="9525">
            <a:noFill/>
            <a:miter lim="800000"/>
            <a:headEnd/>
            <a:tailEnd/>
          </a:ln>
          <a:effectLst/>
        </p:spPr>
        <p:txBody>
          <a:bodyPr/>
          <a:lstStyle/>
          <a:p>
            <a:pPr marL="742950" lvl="1" indent="-285750">
              <a:spcBef>
                <a:spcPct val="20000"/>
              </a:spcBef>
              <a:buClr>
                <a:schemeClr val="tx1"/>
              </a:buClr>
              <a:buSzPct val="60000"/>
              <a:buFont typeface="Wingdings" pitchFamily="2" charset="2"/>
              <a:buNone/>
            </a:pPr>
            <a:r>
              <a:rPr lang="ko-KR" altLang="en-US" sz="1600">
                <a:latin typeface="굴림" pitchFamily="34" charset="-127"/>
                <a:sym typeface="Symbol" pitchFamily="18" charset="2"/>
              </a:rPr>
              <a:t> </a:t>
            </a:r>
            <a:r>
              <a:rPr lang="en-US" altLang="ko-KR" sz="1600">
                <a:latin typeface="굴림" pitchFamily="34" charset="-127"/>
              </a:rPr>
              <a:t>average time customer spends in the system = 2.8 + 3.4 = 6.2 (min)</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descr="Rectangle: Click to edit Master text styles&#10;Second level&#10;Third level&#10;Fourth level&#10;Fifth level"/>
          <p:cNvSpPr>
            <a:spLocks noGrp="1" noChangeArrowheads="1"/>
          </p:cNvSpPr>
          <p:nvPr>
            <p:ph type="body" idx="1"/>
          </p:nvPr>
        </p:nvSpPr>
        <p:spPr>
          <a:xfrm>
            <a:off x="838200" y="1447800"/>
            <a:ext cx="7772400" cy="481013"/>
          </a:xfrm>
        </p:spPr>
        <p:txBody>
          <a:bodyPr/>
          <a:lstStyle/>
          <a:p>
            <a:r>
              <a:rPr lang="en-US" altLang="ko-KR" sz="2000"/>
              <a:t>Example 2.2 The Able Baker Carhop Problem</a:t>
            </a:r>
          </a:p>
        </p:txBody>
      </p:sp>
      <p:sp>
        <p:nvSpPr>
          <p:cNvPr id="158723" name="Rectangle 3"/>
          <p:cNvSpPr>
            <a:spLocks noGrp="1" noChangeArrowheads="1"/>
          </p:cNvSpPr>
          <p:nvPr>
            <p:ph type="title"/>
          </p:nvPr>
        </p:nvSpPr>
        <p:spPr>
          <a:xfrm>
            <a:off x="609600" y="609600"/>
            <a:ext cx="7010400" cy="609600"/>
          </a:xfrm>
          <a:noFill/>
          <a:ln/>
        </p:spPr>
        <p:txBody>
          <a:bodyPr/>
          <a:lstStyle/>
          <a:p>
            <a:r>
              <a:rPr lang="en-US" altLang="ko-KR" sz="2400"/>
              <a:t>2.1 Simulation of Queueing Systems (24)</a:t>
            </a:r>
          </a:p>
        </p:txBody>
      </p:sp>
      <p:pic>
        <p:nvPicPr>
          <p:cNvPr id="158724" name="Picture 4"/>
          <p:cNvPicPr>
            <a:picLocks noChangeAspect="1" noChangeArrowheads="1"/>
          </p:cNvPicPr>
          <p:nvPr/>
        </p:nvPicPr>
        <p:blipFill>
          <a:blip r:embed="rId2"/>
          <a:srcRect/>
          <a:stretch>
            <a:fillRect/>
          </a:stretch>
        </p:blipFill>
        <p:spPr bwMode="auto">
          <a:xfrm>
            <a:off x="2743200" y="2133600"/>
            <a:ext cx="3054350" cy="2071688"/>
          </a:xfrm>
          <a:prstGeom prst="rect">
            <a:avLst/>
          </a:prstGeom>
          <a:noFill/>
          <a:ln w="9525">
            <a:noFill/>
            <a:miter lim="800000"/>
            <a:headEnd/>
            <a:tailEnd/>
          </a:ln>
          <a:effectLst/>
        </p:spPr>
      </p:pic>
      <p:sp>
        <p:nvSpPr>
          <p:cNvPr id="158725" name="Rectangle 5" descr="Rectangle: Click to edit Master text styles&#10;Second level&#10;Third level&#10;Fourth level&#10;Fifth level"/>
          <p:cNvSpPr>
            <a:spLocks noChangeArrowheads="1"/>
          </p:cNvSpPr>
          <p:nvPr/>
        </p:nvSpPr>
        <p:spPr bwMode="auto">
          <a:xfrm>
            <a:off x="457200" y="4267200"/>
            <a:ext cx="8229600" cy="1828800"/>
          </a:xfrm>
          <a:prstGeom prst="rect">
            <a:avLst/>
          </a:prstGeom>
          <a:noFill/>
          <a:ln w="9525">
            <a:noFill/>
            <a:miter lim="800000"/>
            <a:headEnd/>
            <a:tailEnd/>
          </a:ln>
          <a:effectLst/>
        </p:spPr>
        <p:txBody>
          <a:bodyPr/>
          <a:lstStyle/>
          <a:p>
            <a:pPr marL="742950" lvl="1" indent="-285750">
              <a:spcBef>
                <a:spcPct val="20000"/>
              </a:spcBef>
              <a:buClr>
                <a:schemeClr val="hlink"/>
              </a:buClr>
              <a:buSzPct val="110000"/>
              <a:buFont typeface="Wingdings" pitchFamily="2" charset="2"/>
              <a:buChar char="§"/>
            </a:pPr>
            <a:r>
              <a:rPr lang="en-US" altLang="ko-KR" sz="1600">
                <a:latin typeface="굴림" pitchFamily="34" charset="-127"/>
              </a:rPr>
              <a:t>A drive-in restaurant where carhops take orders and bring food to the car.</a:t>
            </a:r>
          </a:p>
          <a:p>
            <a:pPr marL="742950" lvl="1" indent="-285750">
              <a:spcBef>
                <a:spcPct val="20000"/>
              </a:spcBef>
              <a:buClr>
                <a:schemeClr val="hlink"/>
              </a:buClr>
              <a:buSzPct val="110000"/>
              <a:buFont typeface="Wingdings" pitchFamily="2" charset="2"/>
              <a:buChar char="§"/>
            </a:pPr>
            <a:r>
              <a:rPr lang="en-US" altLang="ko-KR" sz="1600">
                <a:latin typeface="굴림" pitchFamily="34" charset="-127"/>
              </a:rPr>
              <a:t>Assumptions</a:t>
            </a:r>
          </a:p>
          <a:p>
            <a:pPr marL="1143000" lvl="2" indent="-228600">
              <a:spcBef>
                <a:spcPct val="20000"/>
              </a:spcBef>
              <a:buClr>
                <a:schemeClr val="hlink"/>
              </a:buClr>
              <a:buSzPct val="110000"/>
              <a:buFontTx/>
              <a:buChar char="•"/>
            </a:pPr>
            <a:r>
              <a:rPr lang="en-US" altLang="ko-KR" sz="1600">
                <a:latin typeface="굴림" pitchFamily="34" charset="-127"/>
              </a:rPr>
              <a:t>Cars arrive in the manner shown in Table 2.11.</a:t>
            </a:r>
          </a:p>
          <a:p>
            <a:pPr marL="1143000" lvl="2" indent="-228600">
              <a:spcBef>
                <a:spcPct val="20000"/>
              </a:spcBef>
              <a:buClr>
                <a:schemeClr val="hlink"/>
              </a:buClr>
              <a:buSzPct val="110000"/>
              <a:buFontTx/>
              <a:buChar char="•"/>
            </a:pPr>
            <a:r>
              <a:rPr lang="en-US" altLang="ko-KR" sz="1600">
                <a:latin typeface="굴림" pitchFamily="34" charset="-127"/>
              </a:rPr>
              <a:t>Two carhops Able and Baker - Able is better able to do the job and works a bit faster than Baker. </a:t>
            </a:r>
          </a:p>
          <a:p>
            <a:pPr marL="1143000" lvl="2" indent="-228600">
              <a:spcBef>
                <a:spcPct val="20000"/>
              </a:spcBef>
              <a:buClr>
                <a:schemeClr val="hlink"/>
              </a:buClr>
              <a:buSzPct val="110000"/>
              <a:buFontTx/>
              <a:buChar char="•"/>
            </a:pPr>
            <a:r>
              <a:rPr lang="en-US" altLang="ko-KR" sz="1600">
                <a:latin typeface="굴림" pitchFamily="34" charset="-127"/>
              </a:rPr>
              <a:t>The distribution of their service times is shown in Tables 2.12 and 2.13.</a:t>
            </a:r>
          </a:p>
          <a:p>
            <a:pPr marL="1143000" lvl="2" indent="-228600">
              <a:spcBef>
                <a:spcPct val="20000"/>
              </a:spcBef>
              <a:buClr>
                <a:schemeClr val="hlink"/>
              </a:buClr>
              <a:buSzPct val="110000"/>
              <a:buFontTx/>
              <a:buChar char="•"/>
            </a:pPr>
            <a:endParaRPr lang="en-US" altLang="ko-KR" sz="1600">
              <a:latin typeface="굴림" pitchFamily="34" charset="-127"/>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descr="Rectangle: Click to edit Master text styles&#10;Second level&#10;Third level&#10;Fourth level&#10;Fifth level"/>
          <p:cNvSpPr>
            <a:spLocks noGrp="1" noChangeArrowheads="1"/>
          </p:cNvSpPr>
          <p:nvPr>
            <p:ph type="body" idx="1"/>
          </p:nvPr>
        </p:nvSpPr>
        <p:spPr>
          <a:xfrm>
            <a:off x="838200" y="1447800"/>
            <a:ext cx="3657600" cy="4572000"/>
          </a:xfrm>
        </p:spPr>
        <p:txBody>
          <a:bodyPr/>
          <a:lstStyle/>
          <a:p>
            <a:r>
              <a:rPr lang="en-US" altLang="ko-KR" sz="1800"/>
              <a:t>Example 2.2 (Cont.)</a:t>
            </a:r>
          </a:p>
          <a:p>
            <a:pPr lvl="1"/>
            <a:r>
              <a:rPr lang="en-US" altLang="ko-KR" sz="1600"/>
              <a:t>A simplifying rule is that Able gets the customer if both carhops are idle.</a:t>
            </a:r>
          </a:p>
          <a:p>
            <a:pPr lvl="1"/>
            <a:r>
              <a:rPr lang="en-US" altLang="ko-KR" sz="1600"/>
              <a:t>If both are busy, the customer begins service with the first server to become free.</a:t>
            </a:r>
          </a:p>
          <a:p>
            <a:pPr lvl="1"/>
            <a:r>
              <a:rPr lang="en-US" altLang="ko-KR" sz="1600"/>
              <a:t>To estimate the system measures of performance, a simulation of 1 hour of operation is made. </a:t>
            </a:r>
          </a:p>
          <a:p>
            <a:pPr lvl="1"/>
            <a:r>
              <a:rPr lang="en-US" altLang="ko-KR" sz="1600"/>
              <a:t>The problem is to find how well the current arrangement is working.</a:t>
            </a:r>
          </a:p>
        </p:txBody>
      </p:sp>
      <p:sp>
        <p:nvSpPr>
          <p:cNvPr id="159747" name="Rectangle 3"/>
          <p:cNvSpPr>
            <a:spLocks noGrp="1" noChangeArrowheads="1"/>
          </p:cNvSpPr>
          <p:nvPr>
            <p:ph type="title"/>
          </p:nvPr>
        </p:nvSpPr>
        <p:spPr>
          <a:xfrm>
            <a:off x="609600" y="609600"/>
            <a:ext cx="7315200" cy="609600"/>
          </a:xfrm>
          <a:noFill/>
          <a:ln/>
        </p:spPr>
        <p:txBody>
          <a:bodyPr/>
          <a:lstStyle/>
          <a:p>
            <a:r>
              <a:rPr lang="en-US" altLang="ko-KR" sz="2400"/>
              <a:t>2.1 Simulation of Queueing Systems (25)</a:t>
            </a:r>
          </a:p>
        </p:txBody>
      </p:sp>
      <p:pic>
        <p:nvPicPr>
          <p:cNvPr id="159748" name="Picture 4" descr="table2-11"/>
          <p:cNvPicPr>
            <a:picLocks noChangeAspect="1" noChangeArrowheads="1"/>
          </p:cNvPicPr>
          <p:nvPr/>
        </p:nvPicPr>
        <p:blipFill>
          <a:blip r:embed="rId2"/>
          <a:srcRect/>
          <a:stretch>
            <a:fillRect/>
          </a:stretch>
        </p:blipFill>
        <p:spPr bwMode="auto">
          <a:xfrm>
            <a:off x="4572000" y="1447800"/>
            <a:ext cx="3989388" cy="1749425"/>
          </a:xfrm>
          <a:prstGeom prst="rect">
            <a:avLst/>
          </a:prstGeom>
          <a:noFill/>
        </p:spPr>
      </p:pic>
      <p:pic>
        <p:nvPicPr>
          <p:cNvPr id="159749" name="Picture 5" descr="table2-12"/>
          <p:cNvPicPr>
            <a:picLocks noChangeAspect="1" noChangeArrowheads="1"/>
          </p:cNvPicPr>
          <p:nvPr/>
        </p:nvPicPr>
        <p:blipFill>
          <a:blip r:embed="rId3"/>
          <a:srcRect/>
          <a:stretch>
            <a:fillRect/>
          </a:stretch>
        </p:blipFill>
        <p:spPr bwMode="auto">
          <a:xfrm>
            <a:off x="4572000" y="3200400"/>
            <a:ext cx="3921125" cy="1565275"/>
          </a:xfrm>
          <a:prstGeom prst="rect">
            <a:avLst/>
          </a:prstGeom>
          <a:noFill/>
        </p:spPr>
      </p:pic>
      <p:pic>
        <p:nvPicPr>
          <p:cNvPr id="159750" name="Picture 6" descr="table2-13"/>
          <p:cNvPicPr>
            <a:picLocks noChangeAspect="1" noChangeArrowheads="1"/>
          </p:cNvPicPr>
          <p:nvPr/>
        </p:nvPicPr>
        <p:blipFill>
          <a:blip r:embed="rId4"/>
          <a:srcRect/>
          <a:stretch>
            <a:fillRect/>
          </a:stretch>
        </p:blipFill>
        <p:spPr bwMode="auto">
          <a:xfrm>
            <a:off x="4572000" y="4800600"/>
            <a:ext cx="3921125" cy="1531938"/>
          </a:xfrm>
          <a:prstGeom prst="rect">
            <a:avLst/>
          </a:prstGeom>
          <a:noFill/>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70" name="Picture 2" descr="table2-14"/>
          <p:cNvPicPr>
            <a:picLocks noChangeAspect="1" noChangeArrowheads="1"/>
          </p:cNvPicPr>
          <p:nvPr/>
        </p:nvPicPr>
        <p:blipFill>
          <a:blip r:embed="rId2"/>
          <a:srcRect/>
          <a:stretch>
            <a:fillRect/>
          </a:stretch>
        </p:blipFill>
        <p:spPr bwMode="auto">
          <a:xfrm>
            <a:off x="228600" y="228600"/>
            <a:ext cx="8605838" cy="6019800"/>
          </a:xfrm>
          <a:prstGeom prst="rect">
            <a:avLst/>
          </a:prstGeom>
          <a:noFill/>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a:xfrm>
            <a:off x="609600" y="609600"/>
            <a:ext cx="6934200" cy="609600"/>
          </a:xfrm>
          <a:noFill/>
          <a:ln/>
        </p:spPr>
        <p:txBody>
          <a:bodyPr/>
          <a:lstStyle/>
          <a:p>
            <a:r>
              <a:rPr lang="en-US" altLang="ko-KR" sz="2400"/>
              <a:t>2.1 Simulation of Queueing Systems (26)</a:t>
            </a:r>
          </a:p>
        </p:txBody>
      </p:sp>
      <p:sp>
        <p:nvSpPr>
          <p:cNvPr id="161795" name="Rectangle 3" descr="Rectangle: Click to edit Master text styles&#10;Second level&#10;Third level&#10;Fourth level&#10;Fifth level"/>
          <p:cNvSpPr>
            <a:spLocks noGrp="1" noChangeArrowheads="1"/>
          </p:cNvSpPr>
          <p:nvPr>
            <p:ph type="body" idx="1"/>
          </p:nvPr>
        </p:nvSpPr>
        <p:spPr>
          <a:noFill/>
          <a:ln/>
        </p:spPr>
        <p:txBody>
          <a:bodyPr/>
          <a:lstStyle/>
          <a:p>
            <a:r>
              <a:rPr lang="en-US" altLang="ko-KR" sz="1800"/>
              <a:t>Example 2.2 (cont.)</a:t>
            </a:r>
          </a:p>
          <a:p>
            <a:pPr lvl="1"/>
            <a:r>
              <a:rPr lang="en-US" altLang="ko-KR" sz="1600"/>
              <a:t>The row for the first customer is filled in manually, with the random-number function RAND() in case of Excel or another random function replacing the random digits. </a:t>
            </a:r>
          </a:p>
          <a:p>
            <a:pPr lvl="1"/>
            <a:endParaRPr lang="en-US" altLang="ko-KR" sz="1600"/>
          </a:p>
          <a:p>
            <a:pPr lvl="1"/>
            <a:r>
              <a:rPr lang="en-US" altLang="ko-KR" sz="1600"/>
              <a:t>After the first customer, the cells for the other customers must be based on logic and formulas. For example, the </a:t>
            </a:r>
            <a:r>
              <a:rPr lang="en-US" altLang="ko-KR" sz="1600">
                <a:latin typeface="Times New Roman"/>
              </a:rPr>
              <a:t>“</a:t>
            </a:r>
            <a:r>
              <a:rPr lang="en-US" altLang="ko-KR" sz="1600"/>
              <a:t>Clock Time of Arrival</a:t>
            </a:r>
            <a:r>
              <a:rPr lang="en-US" altLang="ko-KR" sz="1600">
                <a:latin typeface="Times New Roman"/>
              </a:rPr>
              <a:t>”</a:t>
            </a:r>
            <a:r>
              <a:rPr lang="en-US" altLang="ko-KR" sz="1600"/>
              <a:t> (column D) in the row for the second customer is computed as follows:</a:t>
            </a:r>
          </a:p>
          <a:p>
            <a:pPr lvl="1" algn="ctr">
              <a:buFont typeface="Wingdings" pitchFamily="2" charset="2"/>
              <a:buNone/>
            </a:pPr>
            <a:r>
              <a:rPr lang="en-US" altLang="ko-KR" sz="1600"/>
              <a:t>D2 = D1 + C2</a:t>
            </a:r>
          </a:p>
          <a:p>
            <a:pPr lvl="1" algn="ctr">
              <a:buFont typeface="Wingdings" pitchFamily="2" charset="2"/>
              <a:buNone/>
            </a:pPr>
            <a:endParaRPr lang="en-US" altLang="ko-KR" sz="1600"/>
          </a:p>
          <a:p>
            <a:pPr lvl="1"/>
            <a:r>
              <a:rPr lang="en-US" altLang="ko-KR" sz="1600"/>
              <a:t>The logic to computer who gets a given customer can use the Excel macro function IF(), which returns one of two values depending on whether a condition is true or false. </a:t>
            </a:r>
          </a:p>
          <a:p>
            <a:pPr lvl="1" algn="ctr">
              <a:buFont typeface="Wingdings" pitchFamily="2" charset="2"/>
              <a:buNone/>
            </a:pPr>
            <a:r>
              <a:rPr lang="en-US" altLang="ko-KR" sz="1600"/>
              <a:t>IF( condition, value if true, value if false)</a:t>
            </a:r>
          </a:p>
          <a:p>
            <a:endParaRPr lang="ko-KR" altLang="en-US" sz="180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ChangeArrowheads="1"/>
          </p:cNvSpPr>
          <p:nvPr/>
        </p:nvSpPr>
        <p:spPr bwMode="auto">
          <a:xfrm>
            <a:off x="-533400" y="-152400"/>
            <a:ext cx="9677400" cy="7010400"/>
          </a:xfrm>
          <a:prstGeom prst="rect">
            <a:avLst/>
          </a:prstGeom>
          <a:solidFill>
            <a:schemeClr val="bg1"/>
          </a:solidFill>
          <a:ln w="9525">
            <a:noFill/>
            <a:miter lim="800000"/>
            <a:headEnd/>
            <a:tailEnd/>
          </a:ln>
        </p:spPr>
        <p:txBody>
          <a:bodyPr/>
          <a:lstStyle/>
          <a:p>
            <a:endParaRPr lang="en-US"/>
          </a:p>
        </p:txBody>
      </p:sp>
      <p:sp>
        <p:nvSpPr>
          <p:cNvPr id="162819" name="Freeform 3"/>
          <p:cNvSpPr>
            <a:spLocks/>
          </p:cNvSpPr>
          <p:nvPr/>
        </p:nvSpPr>
        <p:spPr bwMode="auto">
          <a:xfrm>
            <a:off x="5386388" y="322263"/>
            <a:ext cx="720725" cy="1665287"/>
          </a:xfrm>
          <a:custGeom>
            <a:avLst/>
            <a:gdLst/>
            <a:ahLst/>
            <a:cxnLst>
              <a:cxn ang="0">
                <a:pos x="227" y="0"/>
              </a:cxn>
              <a:cxn ang="0">
                <a:pos x="454" y="1048"/>
              </a:cxn>
              <a:cxn ang="0">
                <a:pos x="227" y="2098"/>
              </a:cxn>
              <a:cxn ang="0">
                <a:pos x="0" y="1048"/>
              </a:cxn>
              <a:cxn ang="0">
                <a:pos x="227" y="0"/>
              </a:cxn>
            </a:cxnLst>
            <a:rect l="0" t="0" r="r" b="b"/>
            <a:pathLst>
              <a:path w="454" h="2098">
                <a:moveTo>
                  <a:pt x="227" y="0"/>
                </a:moveTo>
                <a:lnTo>
                  <a:pt x="454" y="1048"/>
                </a:lnTo>
                <a:lnTo>
                  <a:pt x="227" y="2098"/>
                </a:lnTo>
                <a:lnTo>
                  <a:pt x="0" y="1048"/>
                </a:lnTo>
                <a:lnTo>
                  <a:pt x="227" y="0"/>
                </a:lnTo>
                <a:close/>
              </a:path>
            </a:pathLst>
          </a:custGeom>
          <a:solidFill>
            <a:srgbClr val="FFFFFF"/>
          </a:solidFill>
          <a:ln w="4763">
            <a:solidFill>
              <a:srgbClr val="000000"/>
            </a:solidFill>
            <a:prstDash val="solid"/>
            <a:round/>
            <a:headEnd/>
            <a:tailEnd/>
          </a:ln>
        </p:spPr>
        <p:txBody>
          <a:bodyPr/>
          <a:lstStyle/>
          <a:p>
            <a:endParaRPr lang="en-US"/>
          </a:p>
        </p:txBody>
      </p:sp>
      <p:sp>
        <p:nvSpPr>
          <p:cNvPr id="162820" name="Rectangle 4"/>
          <p:cNvSpPr>
            <a:spLocks noChangeArrowheads="1"/>
          </p:cNvSpPr>
          <p:nvPr/>
        </p:nvSpPr>
        <p:spPr bwMode="auto">
          <a:xfrm rot="5400000">
            <a:off x="5438775" y="1079500"/>
            <a:ext cx="579438" cy="122238"/>
          </a:xfrm>
          <a:prstGeom prst="rect">
            <a:avLst/>
          </a:prstGeom>
          <a:noFill/>
          <a:ln w="9525">
            <a:noFill/>
            <a:miter lim="800000"/>
            <a:headEnd/>
            <a:tailEnd/>
          </a:ln>
        </p:spPr>
        <p:txBody>
          <a:bodyPr wrap="none" lIns="0" tIns="0" rIns="0" bIns="0">
            <a:spAutoFit/>
          </a:bodyPr>
          <a:lstStyle/>
          <a:p>
            <a:r>
              <a:rPr lang="en-US" altLang="ko-KR" sz="800" b="1">
                <a:solidFill>
                  <a:srgbClr val="000000"/>
                </a:solidFill>
                <a:latin typeface="굴림" pitchFamily="34" charset="-127"/>
              </a:rPr>
              <a:t>Is Able idle?</a:t>
            </a:r>
            <a:endParaRPr lang="en-US" altLang="ko-KR" b="1"/>
          </a:p>
        </p:txBody>
      </p:sp>
      <p:sp>
        <p:nvSpPr>
          <p:cNvPr id="162821" name="Rectangle 5"/>
          <p:cNvSpPr>
            <a:spLocks noChangeArrowheads="1"/>
          </p:cNvSpPr>
          <p:nvPr/>
        </p:nvSpPr>
        <p:spPr bwMode="auto">
          <a:xfrm>
            <a:off x="3587750" y="2344738"/>
            <a:ext cx="360363" cy="1663700"/>
          </a:xfrm>
          <a:prstGeom prst="rect">
            <a:avLst/>
          </a:prstGeom>
          <a:solidFill>
            <a:srgbClr val="FFFFFF"/>
          </a:solidFill>
          <a:ln w="4763">
            <a:solidFill>
              <a:srgbClr val="000000"/>
            </a:solidFill>
            <a:miter lim="800000"/>
            <a:headEnd/>
            <a:tailEnd/>
          </a:ln>
        </p:spPr>
        <p:txBody>
          <a:bodyPr/>
          <a:lstStyle/>
          <a:p>
            <a:endParaRPr lang="en-US"/>
          </a:p>
        </p:txBody>
      </p:sp>
      <p:sp>
        <p:nvSpPr>
          <p:cNvPr id="162822" name="Rectangle 6"/>
          <p:cNvSpPr>
            <a:spLocks noChangeArrowheads="1"/>
          </p:cNvSpPr>
          <p:nvPr/>
        </p:nvSpPr>
        <p:spPr bwMode="auto">
          <a:xfrm rot="5400000">
            <a:off x="3017838" y="3081338"/>
            <a:ext cx="1462087" cy="122237"/>
          </a:xfrm>
          <a:prstGeom prst="rect">
            <a:avLst/>
          </a:prstGeom>
          <a:noFill/>
          <a:ln w="9525">
            <a:noFill/>
            <a:miter lim="800000"/>
            <a:headEnd/>
            <a:tailEnd/>
          </a:ln>
        </p:spPr>
        <p:txBody>
          <a:bodyPr wrap="none" lIns="0" tIns="0" rIns="0" bIns="0">
            <a:spAutoFit/>
          </a:bodyPr>
          <a:lstStyle/>
          <a:p>
            <a:r>
              <a:rPr lang="en-US" altLang="ko-KR" sz="800" b="1">
                <a:solidFill>
                  <a:srgbClr val="000000"/>
                </a:solidFill>
                <a:latin typeface="굴림" pitchFamily="34" charset="-127"/>
              </a:rPr>
              <a:t>Able service begin (column F) </a:t>
            </a:r>
            <a:endParaRPr lang="en-US" altLang="ko-KR" b="1"/>
          </a:p>
        </p:txBody>
      </p:sp>
      <p:sp>
        <p:nvSpPr>
          <p:cNvPr id="162823" name="Freeform 7"/>
          <p:cNvSpPr>
            <a:spLocks/>
          </p:cNvSpPr>
          <p:nvPr/>
        </p:nvSpPr>
        <p:spPr bwMode="auto">
          <a:xfrm>
            <a:off x="2508250" y="322263"/>
            <a:ext cx="719138" cy="1665287"/>
          </a:xfrm>
          <a:custGeom>
            <a:avLst/>
            <a:gdLst/>
            <a:ahLst/>
            <a:cxnLst>
              <a:cxn ang="0">
                <a:pos x="227" y="0"/>
              </a:cxn>
              <a:cxn ang="0">
                <a:pos x="453" y="1048"/>
              </a:cxn>
              <a:cxn ang="0">
                <a:pos x="227" y="2098"/>
              </a:cxn>
              <a:cxn ang="0">
                <a:pos x="0" y="1048"/>
              </a:cxn>
              <a:cxn ang="0">
                <a:pos x="227" y="0"/>
              </a:cxn>
            </a:cxnLst>
            <a:rect l="0" t="0" r="r" b="b"/>
            <a:pathLst>
              <a:path w="453" h="2098">
                <a:moveTo>
                  <a:pt x="227" y="0"/>
                </a:moveTo>
                <a:lnTo>
                  <a:pt x="453" y="1048"/>
                </a:lnTo>
                <a:lnTo>
                  <a:pt x="227" y="2098"/>
                </a:lnTo>
                <a:lnTo>
                  <a:pt x="0" y="1048"/>
                </a:lnTo>
                <a:lnTo>
                  <a:pt x="227" y="0"/>
                </a:lnTo>
                <a:close/>
              </a:path>
            </a:pathLst>
          </a:custGeom>
          <a:solidFill>
            <a:srgbClr val="FFFFFF"/>
          </a:solidFill>
          <a:ln w="4763">
            <a:solidFill>
              <a:srgbClr val="000000"/>
            </a:solidFill>
            <a:prstDash val="solid"/>
            <a:round/>
            <a:headEnd/>
            <a:tailEnd/>
          </a:ln>
        </p:spPr>
        <p:txBody>
          <a:bodyPr/>
          <a:lstStyle/>
          <a:p>
            <a:endParaRPr lang="en-US"/>
          </a:p>
        </p:txBody>
      </p:sp>
      <p:sp>
        <p:nvSpPr>
          <p:cNvPr id="162824" name="Rectangle 8"/>
          <p:cNvSpPr>
            <a:spLocks noChangeArrowheads="1"/>
          </p:cNvSpPr>
          <p:nvPr/>
        </p:nvSpPr>
        <p:spPr bwMode="auto">
          <a:xfrm rot="5400000">
            <a:off x="2529681" y="1075532"/>
            <a:ext cx="638175" cy="122238"/>
          </a:xfrm>
          <a:prstGeom prst="rect">
            <a:avLst/>
          </a:prstGeom>
          <a:noFill/>
          <a:ln w="9525">
            <a:noFill/>
            <a:miter lim="800000"/>
            <a:headEnd/>
            <a:tailEnd/>
          </a:ln>
        </p:spPr>
        <p:txBody>
          <a:bodyPr wrap="none" lIns="0" tIns="0" rIns="0" bIns="0">
            <a:spAutoFit/>
          </a:bodyPr>
          <a:lstStyle/>
          <a:p>
            <a:r>
              <a:rPr lang="en-US" altLang="ko-KR" sz="800" b="1">
                <a:solidFill>
                  <a:srgbClr val="000000"/>
                </a:solidFill>
                <a:latin typeface="굴림" pitchFamily="34" charset="-127"/>
              </a:rPr>
              <a:t>Is Baker idle?</a:t>
            </a:r>
            <a:endParaRPr lang="en-US" altLang="ko-KR" b="1"/>
          </a:p>
        </p:txBody>
      </p:sp>
      <p:sp>
        <p:nvSpPr>
          <p:cNvPr id="162825" name="Rectangle 9"/>
          <p:cNvSpPr>
            <a:spLocks noChangeArrowheads="1"/>
          </p:cNvSpPr>
          <p:nvPr/>
        </p:nvSpPr>
        <p:spPr bwMode="auto">
          <a:xfrm>
            <a:off x="709613" y="2344738"/>
            <a:ext cx="358775" cy="1663700"/>
          </a:xfrm>
          <a:prstGeom prst="rect">
            <a:avLst/>
          </a:prstGeom>
          <a:solidFill>
            <a:srgbClr val="FFFFFF"/>
          </a:solidFill>
          <a:ln w="4763">
            <a:solidFill>
              <a:srgbClr val="000000"/>
            </a:solidFill>
            <a:miter lim="800000"/>
            <a:headEnd/>
            <a:tailEnd/>
          </a:ln>
        </p:spPr>
        <p:txBody>
          <a:bodyPr/>
          <a:lstStyle/>
          <a:p>
            <a:endParaRPr lang="en-US"/>
          </a:p>
        </p:txBody>
      </p:sp>
      <p:sp>
        <p:nvSpPr>
          <p:cNvPr id="162826" name="Rectangle 10"/>
          <p:cNvSpPr>
            <a:spLocks noChangeArrowheads="1"/>
          </p:cNvSpPr>
          <p:nvPr/>
        </p:nvSpPr>
        <p:spPr bwMode="auto">
          <a:xfrm rot="5400000">
            <a:off x="127000" y="3078163"/>
            <a:ext cx="1487487" cy="122238"/>
          </a:xfrm>
          <a:prstGeom prst="rect">
            <a:avLst/>
          </a:prstGeom>
          <a:noFill/>
          <a:ln w="9525">
            <a:noFill/>
            <a:miter lim="800000"/>
            <a:headEnd/>
            <a:tailEnd/>
          </a:ln>
        </p:spPr>
        <p:txBody>
          <a:bodyPr wrap="none" lIns="0" tIns="0" rIns="0" bIns="0">
            <a:spAutoFit/>
          </a:bodyPr>
          <a:lstStyle/>
          <a:p>
            <a:r>
              <a:rPr lang="en-US" altLang="ko-KR" sz="800" b="1">
                <a:solidFill>
                  <a:srgbClr val="000000"/>
                </a:solidFill>
                <a:latin typeface="굴림" pitchFamily="34" charset="-127"/>
              </a:rPr>
              <a:t>Baker service begin (column I) </a:t>
            </a:r>
            <a:endParaRPr lang="en-US" altLang="ko-KR" b="1"/>
          </a:p>
        </p:txBody>
      </p:sp>
      <p:sp>
        <p:nvSpPr>
          <p:cNvPr id="162827" name="Rectangle 11"/>
          <p:cNvSpPr>
            <a:spLocks noChangeArrowheads="1"/>
          </p:cNvSpPr>
          <p:nvPr/>
        </p:nvSpPr>
        <p:spPr bwMode="auto">
          <a:xfrm>
            <a:off x="709613" y="322263"/>
            <a:ext cx="358775" cy="1665287"/>
          </a:xfrm>
          <a:prstGeom prst="rect">
            <a:avLst/>
          </a:prstGeom>
          <a:solidFill>
            <a:srgbClr val="FFFFFF"/>
          </a:solidFill>
          <a:ln w="4763">
            <a:solidFill>
              <a:srgbClr val="000000"/>
            </a:solidFill>
            <a:miter lim="800000"/>
            <a:headEnd/>
            <a:tailEnd/>
          </a:ln>
        </p:spPr>
        <p:txBody>
          <a:bodyPr/>
          <a:lstStyle/>
          <a:p>
            <a:endParaRPr lang="en-US"/>
          </a:p>
        </p:txBody>
      </p:sp>
      <p:sp>
        <p:nvSpPr>
          <p:cNvPr id="162828" name="Rectangle 12"/>
          <p:cNvSpPr>
            <a:spLocks noChangeArrowheads="1"/>
          </p:cNvSpPr>
          <p:nvPr/>
        </p:nvSpPr>
        <p:spPr bwMode="auto">
          <a:xfrm rot="5400000">
            <a:off x="669131" y="1083469"/>
            <a:ext cx="403225" cy="122238"/>
          </a:xfrm>
          <a:prstGeom prst="rect">
            <a:avLst/>
          </a:prstGeom>
          <a:noFill/>
          <a:ln w="9525">
            <a:noFill/>
            <a:miter lim="800000"/>
            <a:headEnd/>
            <a:tailEnd/>
          </a:ln>
        </p:spPr>
        <p:txBody>
          <a:bodyPr wrap="none" lIns="0" tIns="0" rIns="0" bIns="0">
            <a:spAutoFit/>
          </a:bodyPr>
          <a:lstStyle/>
          <a:p>
            <a:r>
              <a:rPr lang="en-US" altLang="ko-KR" sz="800" b="1">
                <a:solidFill>
                  <a:srgbClr val="000000"/>
                </a:solidFill>
                <a:latin typeface="굴림" pitchFamily="34" charset="-127"/>
              </a:rPr>
              <a:t>Nothing </a:t>
            </a:r>
            <a:endParaRPr lang="en-US" altLang="ko-KR" b="1"/>
          </a:p>
        </p:txBody>
      </p:sp>
      <p:sp>
        <p:nvSpPr>
          <p:cNvPr id="162829" name="Freeform 13"/>
          <p:cNvSpPr>
            <a:spLocks/>
          </p:cNvSpPr>
          <p:nvPr/>
        </p:nvSpPr>
        <p:spPr bwMode="auto">
          <a:xfrm>
            <a:off x="7366000" y="322263"/>
            <a:ext cx="719138" cy="1665287"/>
          </a:xfrm>
          <a:custGeom>
            <a:avLst/>
            <a:gdLst/>
            <a:ahLst/>
            <a:cxnLst>
              <a:cxn ang="0">
                <a:pos x="227" y="0"/>
              </a:cxn>
              <a:cxn ang="0">
                <a:pos x="453" y="1048"/>
              </a:cxn>
              <a:cxn ang="0">
                <a:pos x="227" y="2098"/>
              </a:cxn>
              <a:cxn ang="0">
                <a:pos x="0" y="1048"/>
              </a:cxn>
              <a:cxn ang="0">
                <a:pos x="227" y="0"/>
              </a:cxn>
            </a:cxnLst>
            <a:rect l="0" t="0" r="r" b="b"/>
            <a:pathLst>
              <a:path w="453" h="2098">
                <a:moveTo>
                  <a:pt x="227" y="0"/>
                </a:moveTo>
                <a:lnTo>
                  <a:pt x="453" y="1048"/>
                </a:lnTo>
                <a:lnTo>
                  <a:pt x="227" y="2098"/>
                </a:lnTo>
                <a:lnTo>
                  <a:pt x="0" y="1048"/>
                </a:lnTo>
                <a:lnTo>
                  <a:pt x="227" y="0"/>
                </a:lnTo>
                <a:close/>
              </a:path>
            </a:pathLst>
          </a:custGeom>
          <a:solidFill>
            <a:srgbClr val="FFFFFF"/>
          </a:solidFill>
          <a:ln w="4763">
            <a:solidFill>
              <a:srgbClr val="000000"/>
            </a:solidFill>
            <a:prstDash val="solid"/>
            <a:round/>
            <a:headEnd/>
            <a:tailEnd/>
          </a:ln>
        </p:spPr>
        <p:txBody>
          <a:bodyPr/>
          <a:lstStyle/>
          <a:p>
            <a:endParaRPr lang="en-US"/>
          </a:p>
        </p:txBody>
      </p:sp>
      <p:sp>
        <p:nvSpPr>
          <p:cNvPr id="162830" name="Rectangle 14"/>
          <p:cNvSpPr>
            <a:spLocks noChangeArrowheads="1"/>
          </p:cNvSpPr>
          <p:nvPr/>
        </p:nvSpPr>
        <p:spPr bwMode="auto">
          <a:xfrm rot="5400000">
            <a:off x="7238207" y="1070769"/>
            <a:ext cx="939800" cy="122237"/>
          </a:xfrm>
          <a:prstGeom prst="rect">
            <a:avLst/>
          </a:prstGeom>
          <a:noFill/>
          <a:ln w="9525">
            <a:noFill/>
            <a:miter lim="800000"/>
            <a:headEnd/>
            <a:tailEnd/>
          </a:ln>
        </p:spPr>
        <p:txBody>
          <a:bodyPr wrap="none" lIns="0" tIns="0" rIns="0" bIns="0">
            <a:spAutoFit/>
          </a:bodyPr>
          <a:lstStyle/>
          <a:p>
            <a:r>
              <a:rPr lang="en-US" altLang="ko-KR" sz="800" b="1">
                <a:solidFill>
                  <a:srgbClr val="000000"/>
                </a:solidFill>
                <a:latin typeface="굴림" pitchFamily="34" charset="-127"/>
              </a:rPr>
              <a:t>Is it time of arrival? </a:t>
            </a:r>
            <a:endParaRPr lang="en-US" altLang="ko-KR" b="1"/>
          </a:p>
        </p:txBody>
      </p:sp>
      <p:sp>
        <p:nvSpPr>
          <p:cNvPr id="162831" name="Rectangle 15"/>
          <p:cNvSpPr>
            <a:spLocks noChangeArrowheads="1"/>
          </p:cNvSpPr>
          <p:nvPr/>
        </p:nvSpPr>
        <p:spPr bwMode="auto">
          <a:xfrm>
            <a:off x="8445500" y="322263"/>
            <a:ext cx="360363" cy="1665287"/>
          </a:xfrm>
          <a:prstGeom prst="rect">
            <a:avLst/>
          </a:prstGeom>
          <a:solidFill>
            <a:srgbClr val="FFFFFF"/>
          </a:solidFill>
          <a:ln w="4763">
            <a:solidFill>
              <a:srgbClr val="000000"/>
            </a:solidFill>
            <a:miter lim="800000"/>
            <a:headEnd/>
            <a:tailEnd/>
          </a:ln>
        </p:spPr>
        <p:txBody>
          <a:bodyPr/>
          <a:lstStyle/>
          <a:p>
            <a:endParaRPr lang="en-US"/>
          </a:p>
        </p:txBody>
      </p:sp>
      <p:sp>
        <p:nvSpPr>
          <p:cNvPr id="162832" name="Rectangle 16"/>
          <p:cNvSpPr>
            <a:spLocks noChangeArrowheads="1"/>
          </p:cNvSpPr>
          <p:nvPr/>
        </p:nvSpPr>
        <p:spPr bwMode="auto">
          <a:xfrm rot="5400000">
            <a:off x="8385176" y="1082675"/>
            <a:ext cx="442912" cy="122237"/>
          </a:xfrm>
          <a:prstGeom prst="rect">
            <a:avLst/>
          </a:prstGeom>
          <a:noFill/>
          <a:ln w="9525">
            <a:noFill/>
            <a:miter lim="800000"/>
            <a:headEnd/>
            <a:tailEnd/>
          </a:ln>
        </p:spPr>
        <p:txBody>
          <a:bodyPr wrap="none" lIns="0" tIns="0" rIns="0" bIns="0">
            <a:spAutoFit/>
          </a:bodyPr>
          <a:lstStyle/>
          <a:p>
            <a:r>
              <a:rPr lang="en-US" altLang="ko-KR" sz="800" b="1">
                <a:solidFill>
                  <a:srgbClr val="000000"/>
                </a:solidFill>
                <a:latin typeface="굴림" pitchFamily="34" charset="-127"/>
              </a:rPr>
              <a:t>clock = 0</a:t>
            </a:r>
            <a:endParaRPr lang="en-US" altLang="ko-KR" b="1"/>
          </a:p>
        </p:txBody>
      </p:sp>
      <p:sp>
        <p:nvSpPr>
          <p:cNvPr id="162833" name="Rectangle 17"/>
          <p:cNvSpPr>
            <a:spLocks noChangeArrowheads="1"/>
          </p:cNvSpPr>
          <p:nvPr/>
        </p:nvSpPr>
        <p:spPr bwMode="auto">
          <a:xfrm>
            <a:off x="7545388" y="4244975"/>
            <a:ext cx="360362" cy="1663700"/>
          </a:xfrm>
          <a:prstGeom prst="rect">
            <a:avLst/>
          </a:prstGeom>
          <a:solidFill>
            <a:srgbClr val="FFFFFF"/>
          </a:solidFill>
          <a:ln w="4763">
            <a:solidFill>
              <a:srgbClr val="000000"/>
            </a:solidFill>
            <a:miter lim="800000"/>
            <a:headEnd/>
            <a:tailEnd/>
          </a:ln>
        </p:spPr>
        <p:txBody>
          <a:bodyPr/>
          <a:lstStyle/>
          <a:p>
            <a:endParaRPr lang="en-US"/>
          </a:p>
        </p:txBody>
      </p:sp>
      <p:sp>
        <p:nvSpPr>
          <p:cNvPr id="162834" name="Rectangle 18"/>
          <p:cNvSpPr>
            <a:spLocks noChangeArrowheads="1"/>
          </p:cNvSpPr>
          <p:nvPr/>
        </p:nvSpPr>
        <p:spPr bwMode="auto">
          <a:xfrm rot="5400000">
            <a:off x="7312819" y="4995069"/>
            <a:ext cx="790575" cy="122237"/>
          </a:xfrm>
          <a:prstGeom prst="rect">
            <a:avLst/>
          </a:prstGeom>
          <a:noFill/>
          <a:ln w="9525">
            <a:noFill/>
            <a:miter lim="800000"/>
            <a:headEnd/>
            <a:tailEnd/>
          </a:ln>
        </p:spPr>
        <p:txBody>
          <a:bodyPr wrap="none" lIns="0" tIns="0" rIns="0" bIns="0">
            <a:spAutoFit/>
          </a:bodyPr>
          <a:lstStyle/>
          <a:p>
            <a:r>
              <a:rPr lang="en-US" altLang="ko-KR" sz="800" b="1">
                <a:solidFill>
                  <a:srgbClr val="000000"/>
                </a:solidFill>
                <a:latin typeface="굴림" pitchFamily="34" charset="-127"/>
              </a:rPr>
              <a:t>Increment clock </a:t>
            </a:r>
            <a:endParaRPr lang="en-US" altLang="ko-KR" b="1"/>
          </a:p>
        </p:txBody>
      </p:sp>
      <p:sp>
        <p:nvSpPr>
          <p:cNvPr id="162835" name="Freeform 19"/>
          <p:cNvSpPr>
            <a:spLocks/>
          </p:cNvSpPr>
          <p:nvPr/>
        </p:nvSpPr>
        <p:spPr bwMode="auto">
          <a:xfrm>
            <a:off x="7366000" y="2344738"/>
            <a:ext cx="719138" cy="1663700"/>
          </a:xfrm>
          <a:custGeom>
            <a:avLst/>
            <a:gdLst/>
            <a:ahLst/>
            <a:cxnLst>
              <a:cxn ang="0">
                <a:pos x="227" y="0"/>
              </a:cxn>
              <a:cxn ang="0">
                <a:pos x="453" y="1048"/>
              </a:cxn>
              <a:cxn ang="0">
                <a:pos x="227" y="2096"/>
              </a:cxn>
              <a:cxn ang="0">
                <a:pos x="0" y="1048"/>
              </a:cxn>
              <a:cxn ang="0">
                <a:pos x="227" y="0"/>
              </a:cxn>
            </a:cxnLst>
            <a:rect l="0" t="0" r="r" b="b"/>
            <a:pathLst>
              <a:path w="453" h="2096">
                <a:moveTo>
                  <a:pt x="227" y="0"/>
                </a:moveTo>
                <a:lnTo>
                  <a:pt x="453" y="1048"/>
                </a:lnTo>
                <a:lnTo>
                  <a:pt x="227" y="2096"/>
                </a:lnTo>
                <a:lnTo>
                  <a:pt x="0" y="1048"/>
                </a:lnTo>
                <a:lnTo>
                  <a:pt x="227" y="0"/>
                </a:lnTo>
                <a:close/>
              </a:path>
            </a:pathLst>
          </a:custGeom>
          <a:solidFill>
            <a:srgbClr val="FFFFFF"/>
          </a:solidFill>
          <a:ln w="4763">
            <a:solidFill>
              <a:srgbClr val="000000"/>
            </a:solidFill>
            <a:prstDash val="solid"/>
            <a:round/>
            <a:headEnd/>
            <a:tailEnd/>
          </a:ln>
        </p:spPr>
        <p:txBody>
          <a:bodyPr/>
          <a:lstStyle/>
          <a:p>
            <a:endParaRPr lang="en-US"/>
          </a:p>
        </p:txBody>
      </p:sp>
      <p:sp>
        <p:nvSpPr>
          <p:cNvPr id="162836" name="Rectangle 20"/>
          <p:cNvSpPr>
            <a:spLocks noChangeArrowheads="1"/>
          </p:cNvSpPr>
          <p:nvPr/>
        </p:nvSpPr>
        <p:spPr bwMode="auto">
          <a:xfrm rot="5400000">
            <a:off x="7335044" y="3093244"/>
            <a:ext cx="936625" cy="122237"/>
          </a:xfrm>
          <a:prstGeom prst="rect">
            <a:avLst/>
          </a:prstGeom>
          <a:noFill/>
          <a:ln w="9525">
            <a:noFill/>
            <a:miter lim="800000"/>
            <a:headEnd/>
            <a:tailEnd/>
          </a:ln>
        </p:spPr>
        <p:txBody>
          <a:bodyPr wrap="none" lIns="0" tIns="0" rIns="0" bIns="0">
            <a:spAutoFit/>
          </a:bodyPr>
          <a:lstStyle/>
          <a:p>
            <a:r>
              <a:rPr lang="en-US" altLang="ko-KR" sz="800" b="1">
                <a:solidFill>
                  <a:srgbClr val="000000"/>
                </a:solidFill>
                <a:latin typeface="굴림" pitchFamily="34" charset="-127"/>
              </a:rPr>
              <a:t>Is there the service </a:t>
            </a:r>
            <a:endParaRPr lang="en-US" altLang="ko-KR" b="1"/>
          </a:p>
        </p:txBody>
      </p:sp>
      <p:sp>
        <p:nvSpPr>
          <p:cNvPr id="162837" name="Rectangle 21"/>
          <p:cNvSpPr>
            <a:spLocks noChangeArrowheads="1"/>
          </p:cNvSpPr>
          <p:nvPr/>
        </p:nvSpPr>
        <p:spPr bwMode="auto">
          <a:xfrm rot="5400000">
            <a:off x="7332662" y="3100388"/>
            <a:ext cx="557213" cy="122238"/>
          </a:xfrm>
          <a:prstGeom prst="rect">
            <a:avLst/>
          </a:prstGeom>
          <a:noFill/>
          <a:ln w="9525">
            <a:noFill/>
            <a:miter lim="800000"/>
            <a:headEnd/>
            <a:tailEnd/>
          </a:ln>
        </p:spPr>
        <p:txBody>
          <a:bodyPr wrap="none" lIns="0" tIns="0" rIns="0" bIns="0">
            <a:spAutoFit/>
          </a:bodyPr>
          <a:lstStyle/>
          <a:p>
            <a:r>
              <a:rPr lang="en-US" altLang="ko-KR" sz="800" b="1">
                <a:solidFill>
                  <a:srgbClr val="000000"/>
                </a:solidFill>
                <a:latin typeface="굴림" pitchFamily="34" charset="-127"/>
              </a:rPr>
              <a:t>completed?</a:t>
            </a:r>
            <a:endParaRPr lang="en-US" altLang="ko-KR" b="1"/>
          </a:p>
        </p:txBody>
      </p:sp>
      <p:sp>
        <p:nvSpPr>
          <p:cNvPr id="162838" name="Rectangle 22"/>
          <p:cNvSpPr>
            <a:spLocks noChangeArrowheads="1"/>
          </p:cNvSpPr>
          <p:nvPr/>
        </p:nvSpPr>
        <p:spPr bwMode="auto">
          <a:xfrm>
            <a:off x="5386388" y="2344738"/>
            <a:ext cx="720725" cy="1663700"/>
          </a:xfrm>
          <a:prstGeom prst="rect">
            <a:avLst/>
          </a:prstGeom>
          <a:solidFill>
            <a:srgbClr val="FFFFFF"/>
          </a:solidFill>
          <a:ln w="4763">
            <a:solidFill>
              <a:srgbClr val="000000"/>
            </a:solidFill>
            <a:miter lim="800000"/>
            <a:headEnd/>
            <a:tailEnd/>
          </a:ln>
        </p:spPr>
        <p:txBody>
          <a:bodyPr/>
          <a:lstStyle/>
          <a:p>
            <a:endParaRPr lang="en-US"/>
          </a:p>
        </p:txBody>
      </p:sp>
      <p:sp>
        <p:nvSpPr>
          <p:cNvPr id="162839" name="Rectangle 23"/>
          <p:cNvSpPr>
            <a:spLocks noChangeArrowheads="1"/>
          </p:cNvSpPr>
          <p:nvPr/>
        </p:nvSpPr>
        <p:spPr bwMode="auto">
          <a:xfrm rot="5400000">
            <a:off x="5193506" y="3082132"/>
            <a:ext cx="1260475" cy="122238"/>
          </a:xfrm>
          <a:prstGeom prst="rect">
            <a:avLst/>
          </a:prstGeom>
          <a:noFill/>
          <a:ln w="9525">
            <a:noFill/>
            <a:miter lim="800000"/>
            <a:headEnd/>
            <a:tailEnd/>
          </a:ln>
        </p:spPr>
        <p:txBody>
          <a:bodyPr wrap="none" lIns="0" tIns="0" rIns="0" bIns="0">
            <a:spAutoFit/>
          </a:bodyPr>
          <a:lstStyle/>
          <a:p>
            <a:r>
              <a:rPr lang="en-US" altLang="ko-KR" sz="800" b="1">
                <a:solidFill>
                  <a:srgbClr val="000000"/>
                </a:solidFill>
                <a:latin typeface="굴림" pitchFamily="34" charset="-127"/>
              </a:rPr>
              <a:t>Generate random digit for </a:t>
            </a:r>
            <a:endParaRPr lang="en-US" altLang="ko-KR" b="1"/>
          </a:p>
        </p:txBody>
      </p:sp>
      <p:sp>
        <p:nvSpPr>
          <p:cNvPr id="162840" name="Rectangle 24"/>
          <p:cNvSpPr>
            <a:spLocks noChangeArrowheads="1"/>
          </p:cNvSpPr>
          <p:nvPr/>
        </p:nvSpPr>
        <p:spPr bwMode="auto">
          <a:xfrm rot="5400000">
            <a:off x="5185569" y="3093244"/>
            <a:ext cx="892175" cy="122237"/>
          </a:xfrm>
          <a:prstGeom prst="rect">
            <a:avLst/>
          </a:prstGeom>
          <a:noFill/>
          <a:ln w="9525">
            <a:noFill/>
            <a:miter lim="800000"/>
            <a:headEnd/>
            <a:tailEnd/>
          </a:ln>
        </p:spPr>
        <p:txBody>
          <a:bodyPr wrap="none" lIns="0" tIns="0" rIns="0" bIns="0">
            <a:spAutoFit/>
          </a:bodyPr>
          <a:lstStyle/>
          <a:p>
            <a:r>
              <a:rPr lang="en-US" altLang="ko-KR" sz="800" b="1">
                <a:solidFill>
                  <a:srgbClr val="000000"/>
                </a:solidFill>
                <a:latin typeface="굴림" pitchFamily="34" charset="-127"/>
              </a:rPr>
              <a:t>service (column E)</a:t>
            </a:r>
            <a:endParaRPr lang="en-US" altLang="ko-KR" b="1"/>
          </a:p>
        </p:txBody>
      </p:sp>
      <p:sp>
        <p:nvSpPr>
          <p:cNvPr id="162841" name="Rectangle 25"/>
          <p:cNvSpPr>
            <a:spLocks noChangeArrowheads="1"/>
          </p:cNvSpPr>
          <p:nvPr/>
        </p:nvSpPr>
        <p:spPr bwMode="auto">
          <a:xfrm>
            <a:off x="4306888" y="2344738"/>
            <a:ext cx="720725" cy="1663700"/>
          </a:xfrm>
          <a:prstGeom prst="rect">
            <a:avLst/>
          </a:prstGeom>
          <a:solidFill>
            <a:srgbClr val="FFFFFF"/>
          </a:solidFill>
          <a:ln w="4763">
            <a:solidFill>
              <a:srgbClr val="000000"/>
            </a:solidFill>
            <a:miter lim="800000"/>
            <a:headEnd/>
            <a:tailEnd/>
          </a:ln>
        </p:spPr>
        <p:txBody>
          <a:bodyPr/>
          <a:lstStyle/>
          <a:p>
            <a:endParaRPr lang="en-US"/>
          </a:p>
        </p:txBody>
      </p:sp>
      <p:sp>
        <p:nvSpPr>
          <p:cNvPr id="162842" name="Rectangle 26"/>
          <p:cNvSpPr>
            <a:spLocks noChangeArrowheads="1"/>
          </p:cNvSpPr>
          <p:nvPr/>
        </p:nvSpPr>
        <p:spPr bwMode="auto">
          <a:xfrm rot="5400000">
            <a:off x="4064001" y="3086100"/>
            <a:ext cx="1554162" cy="122237"/>
          </a:xfrm>
          <a:prstGeom prst="rect">
            <a:avLst/>
          </a:prstGeom>
          <a:noFill/>
          <a:ln w="9525">
            <a:noFill/>
            <a:miter lim="800000"/>
            <a:headEnd/>
            <a:tailEnd/>
          </a:ln>
        </p:spPr>
        <p:txBody>
          <a:bodyPr wrap="none" lIns="0" tIns="0" rIns="0" bIns="0">
            <a:spAutoFit/>
          </a:bodyPr>
          <a:lstStyle/>
          <a:p>
            <a:r>
              <a:rPr lang="en-US" altLang="ko-KR" sz="800" b="1">
                <a:solidFill>
                  <a:srgbClr val="000000"/>
                </a:solidFill>
                <a:latin typeface="굴림" pitchFamily="34" charset="-127"/>
              </a:rPr>
              <a:t>Convert random digit to random </a:t>
            </a:r>
            <a:endParaRPr lang="en-US" altLang="ko-KR" b="1"/>
          </a:p>
        </p:txBody>
      </p:sp>
      <p:sp>
        <p:nvSpPr>
          <p:cNvPr id="162843" name="Rectangle 27"/>
          <p:cNvSpPr>
            <a:spLocks noChangeArrowheads="1"/>
          </p:cNvSpPr>
          <p:nvPr/>
        </p:nvSpPr>
        <p:spPr bwMode="auto">
          <a:xfrm rot="5400000">
            <a:off x="4069556" y="3085307"/>
            <a:ext cx="1158875" cy="122238"/>
          </a:xfrm>
          <a:prstGeom prst="rect">
            <a:avLst/>
          </a:prstGeom>
          <a:noFill/>
          <a:ln w="9525">
            <a:noFill/>
            <a:miter lim="800000"/>
            <a:headEnd/>
            <a:tailEnd/>
          </a:ln>
        </p:spPr>
        <p:txBody>
          <a:bodyPr wrap="none" lIns="0" tIns="0" rIns="0" bIns="0">
            <a:spAutoFit/>
          </a:bodyPr>
          <a:lstStyle/>
          <a:p>
            <a:r>
              <a:rPr lang="en-US" altLang="ko-KR" sz="800" b="1">
                <a:solidFill>
                  <a:srgbClr val="000000"/>
                </a:solidFill>
                <a:latin typeface="굴림" pitchFamily="34" charset="-127"/>
              </a:rPr>
              <a:t>number for service time </a:t>
            </a:r>
            <a:endParaRPr lang="en-US" altLang="ko-KR" b="1"/>
          </a:p>
        </p:txBody>
      </p:sp>
      <p:sp>
        <p:nvSpPr>
          <p:cNvPr id="162844" name="Rectangle 28"/>
          <p:cNvSpPr>
            <a:spLocks noChangeArrowheads="1"/>
          </p:cNvSpPr>
          <p:nvPr/>
        </p:nvSpPr>
        <p:spPr bwMode="auto">
          <a:xfrm rot="5400000">
            <a:off x="4188619" y="3101182"/>
            <a:ext cx="536575" cy="122237"/>
          </a:xfrm>
          <a:prstGeom prst="rect">
            <a:avLst/>
          </a:prstGeom>
          <a:noFill/>
          <a:ln w="9525">
            <a:noFill/>
            <a:miter lim="800000"/>
            <a:headEnd/>
            <a:tailEnd/>
          </a:ln>
        </p:spPr>
        <p:txBody>
          <a:bodyPr wrap="none" lIns="0" tIns="0" rIns="0" bIns="0">
            <a:spAutoFit/>
          </a:bodyPr>
          <a:lstStyle/>
          <a:p>
            <a:r>
              <a:rPr lang="en-US" altLang="ko-KR" sz="800" b="1">
                <a:solidFill>
                  <a:srgbClr val="000000"/>
                </a:solidFill>
                <a:latin typeface="굴림" pitchFamily="34" charset="-127"/>
              </a:rPr>
              <a:t>(column G)</a:t>
            </a:r>
            <a:endParaRPr lang="en-US" altLang="ko-KR" b="1"/>
          </a:p>
        </p:txBody>
      </p:sp>
      <p:sp>
        <p:nvSpPr>
          <p:cNvPr id="162845" name="Rectangle 29"/>
          <p:cNvSpPr>
            <a:spLocks noChangeArrowheads="1"/>
          </p:cNvSpPr>
          <p:nvPr/>
        </p:nvSpPr>
        <p:spPr bwMode="auto">
          <a:xfrm>
            <a:off x="2508250" y="2344738"/>
            <a:ext cx="719138" cy="1663700"/>
          </a:xfrm>
          <a:prstGeom prst="rect">
            <a:avLst/>
          </a:prstGeom>
          <a:solidFill>
            <a:srgbClr val="FFFFFF"/>
          </a:solidFill>
          <a:ln w="4763">
            <a:solidFill>
              <a:srgbClr val="000000"/>
            </a:solidFill>
            <a:miter lim="800000"/>
            <a:headEnd/>
            <a:tailEnd/>
          </a:ln>
        </p:spPr>
        <p:txBody>
          <a:bodyPr/>
          <a:lstStyle/>
          <a:p>
            <a:endParaRPr lang="en-US"/>
          </a:p>
        </p:txBody>
      </p:sp>
      <p:sp>
        <p:nvSpPr>
          <p:cNvPr id="162846" name="Rectangle 30"/>
          <p:cNvSpPr>
            <a:spLocks noChangeArrowheads="1"/>
          </p:cNvSpPr>
          <p:nvPr/>
        </p:nvSpPr>
        <p:spPr bwMode="auto">
          <a:xfrm rot="5400000">
            <a:off x="2315369" y="3082132"/>
            <a:ext cx="1260475" cy="122237"/>
          </a:xfrm>
          <a:prstGeom prst="rect">
            <a:avLst/>
          </a:prstGeom>
          <a:noFill/>
          <a:ln w="9525">
            <a:noFill/>
            <a:miter lim="800000"/>
            <a:headEnd/>
            <a:tailEnd/>
          </a:ln>
        </p:spPr>
        <p:txBody>
          <a:bodyPr wrap="none" lIns="0" tIns="0" rIns="0" bIns="0">
            <a:spAutoFit/>
          </a:bodyPr>
          <a:lstStyle/>
          <a:p>
            <a:r>
              <a:rPr lang="en-US" altLang="ko-KR" sz="800" b="1">
                <a:solidFill>
                  <a:srgbClr val="000000"/>
                </a:solidFill>
                <a:latin typeface="굴림" pitchFamily="34" charset="-127"/>
              </a:rPr>
              <a:t>Generate random digit for </a:t>
            </a:r>
            <a:endParaRPr lang="en-US" altLang="ko-KR" b="1"/>
          </a:p>
        </p:txBody>
      </p:sp>
      <p:sp>
        <p:nvSpPr>
          <p:cNvPr id="162847" name="Rectangle 31"/>
          <p:cNvSpPr>
            <a:spLocks noChangeArrowheads="1"/>
          </p:cNvSpPr>
          <p:nvPr/>
        </p:nvSpPr>
        <p:spPr bwMode="auto">
          <a:xfrm rot="5400000">
            <a:off x="2307431" y="3093244"/>
            <a:ext cx="892175" cy="122238"/>
          </a:xfrm>
          <a:prstGeom prst="rect">
            <a:avLst/>
          </a:prstGeom>
          <a:noFill/>
          <a:ln w="9525">
            <a:noFill/>
            <a:miter lim="800000"/>
            <a:headEnd/>
            <a:tailEnd/>
          </a:ln>
        </p:spPr>
        <p:txBody>
          <a:bodyPr wrap="none" lIns="0" tIns="0" rIns="0" bIns="0">
            <a:spAutoFit/>
          </a:bodyPr>
          <a:lstStyle/>
          <a:p>
            <a:r>
              <a:rPr lang="en-US" altLang="ko-KR" sz="800" b="1">
                <a:solidFill>
                  <a:srgbClr val="000000"/>
                </a:solidFill>
                <a:latin typeface="굴림" pitchFamily="34" charset="-127"/>
              </a:rPr>
              <a:t>service (column E)</a:t>
            </a:r>
            <a:endParaRPr lang="en-US" altLang="ko-KR" b="1"/>
          </a:p>
        </p:txBody>
      </p:sp>
      <p:sp>
        <p:nvSpPr>
          <p:cNvPr id="162848" name="Rectangle 32"/>
          <p:cNvSpPr>
            <a:spLocks noChangeArrowheads="1"/>
          </p:cNvSpPr>
          <p:nvPr/>
        </p:nvSpPr>
        <p:spPr bwMode="auto">
          <a:xfrm>
            <a:off x="1428750" y="2344738"/>
            <a:ext cx="719138" cy="1663700"/>
          </a:xfrm>
          <a:prstGeom prst="rect">
            <a:avLst/>
          </a:prstGeom>
          <a:solidFill>
            <a:srgbClr val="FFFFFF"/>
          </a:solidFill>
          <a:ln w="4763">
            <a:solidFill>
              <a:srgbClr val="000000"/>
            </a:solidFill>
            <a:miter lim="800000"/>
            <a:headEnd/>
            <a:tailEnd/>
          </a:ln>
        </p:spPr>
        <p:txBody>
          <a:bodyPr/>
          <a:lstStyle/>
          <a:p>
            <a:endParaRPr lang="en-US"/>
          </a:p>
        </p:txBody>
      </p:sp>
      <p:sp>
        <p:nvSpPr>
          <p:cNvPr id="162849" name="Rectangle 33"/>
          <p:cNvSpPr>
            <a:spLocks noChangeArrowheads="1"/>
          </p:cNvSpPr>
          <p:nvPr/>
        </p:nvSpPr>
        <p:spPr bwMode="auto">
          <a:xfrm rot="5400000">
            <a:off x="1184276" y="3086100"/>
            <a:ext cx="1554162" cy="122237"/>
          </a:xfrm>
          <a:prstGeom prst="rect">
            <a:avLst/>
          </a:prstGeom>
          <a:noFill/>
          <a:ln w="9525">
            <a:noFill/>
            <a:miter lim="800000"/>
            <a:headEnd/>
            <a:tailEnd/>
          </a:ln>
        </p:spPr>
        <p:txBody>
          <a:bodyPr wrap="none" lIns="0" tIns="0" rIns="0" bIns="0">
            <a:spAutoFit/>
          </a:bodyPr>
          <a:lstStyle/>
          <a:p>
            <a:r>
              <a:rPr lang="en-US" altLang="ko-KR" sz="800" b="1">
                <a:solidFill>
                  <a:srgbClr val="000000"/>
                </a:solidFill>
                <a:latin typeface="굴림" pitchFamily="34" charset="-127"/>
              </a:rPr>
              <a:t>Convert random digit to random </a:t>
            </a:r>
            <a:endParaRPr lang="en-US" altLang="ko-KR" b="1"/>
          </a:p>
        </p:txBody>
      </p:sp>
      <p:sp>
        <p:nvSpPr>
          <p:cNvPr id="162850" name="Rectangle 34"/>
          <p:cNvSpPr>
            <a:spLocks noChangeArrowheads="1"/>
          </p:cNvSpPr>
          <p:nvPr/>
        </p:nvSpPr>
        <p:spPr bwMode="auto">
          <a:xfrm rot="5400000">
            <a:off x="1189831" y="3085307"/>
            <a:ext cx="1158875" cy="122238"/>
          </a:xfrm>
          <a:prstGeom prst="rect">
            <a:avLst/>
          </a:prstGeom>
          <a:noFill/>
          <a:ln w="9525">
            <a:noFill/>
            <a:miter lim="800000"/>
            <a:headEnd/>
            <a:tailEnd/>
          </a:ln>
        </p:spPr>
        <p:txBody>
          <a:bodyPr wrap="none" lIns="0" tIns="0" rIns="0" bIns="0">
            <a:spAutoFit/>
          </a:bodyPr>
          <a:lstStyle/>
          <a:p>
            <a:r>
              <a:rPr lang="en-US" altLang="ko-KR" sz="800" b="1">
                <a:solidFill>
                  <a:srgbClr val="000000"/>
                </a:solidFill>
                <a:latin typeface="굴림" pitchFamily="34" charset="-127"/>
              </a:rPr>
              <a:t>number for service time </a:t>
            </a:r>
            <a:endParaRPr lang="en-US" altLang="ko-KR" b="1"/>
          </a:p>
        </p:txBody>
      </p:sp>
      <p:sp>
        <p:nvSpPr>
          <p:cNvPr id="162851" name="Rectangle 35"/>
          <p:cNvSpPr>
            <a:spLocks noChangeArrowheads="1"/>
          </p:cNvSpPr>
          <p:nvPr/>
        </p:nvSpPr>
        <p:spPr bwMode="auto">
          <a:xfrm rot="5400000">
            <a:off x="1323975" y="3100388"/>
            <a:ext cx="509587" cy="122238"/>
          </a:xfrm>
          <a:prstGeom prst="rect">
            <a:avLst/>
          </a:prstGeom>
          <a:noFill/>
          <a:ln w="9525">
            <a:noFill/>
            <a:miter lim="800000"/>
            <a:headEnd/>
            <a:tailEnd/>
          </a:ln>
        </p:spPr>
        <p:txBody>
          <a:bodyPr wrap="none" lIns="0" tIns="0" rIns="0" bIns="0">
            <a:spAutoFit/>
          </a:bodyPr>
          <a:lstStyle/>
          <a:p>
            <a:r>
              <a:rPr lang="en-US" altLang="ko-KR" sz="800" b="1">
                <a:solidFill>
                  <a:srgbClr val="000000"/>
                </a:solidFill>
                <a:latin typeface="굴림" pitchFamily="34" charset="-127"/>
              </a:rPr>
              <a:t>(column J)</a:t>
            </a:r>
            <a:endParaRPr lang="en-US" altLang="ko-KR" b="1"/>
          </a:p>
        </p:txBody>
      </p:sp>
      <p:sp>
        <p:nvSpPr>
          <p:cNvPr id="162852" name="Rectangle 36"/>
          <p:cNvSpPr>
            <a:spLocks noChangeArrowheads="1"/>
          </p:cNvSpPr>
          <p:nvPr/>
        </p:nvSpPr>
        <p:spPr bwMode="auto">
          <a:xfrm>
            <a:off x="6465888" y="2314575"/>
            <a:ext cx="539750" cy="1724025"/>
          </a:xfrm>
          <a:prstGeom prst="rect">
            <a:avLst/>
          </a:prstGeom>
          <a:solidFill>
            <a:srgbClr val="FFFFFF"/>
          </a:solidFill>
          <a:ln w="4763">
            <a:solidFill>
              <a:srgbClr val="000000"/>
            </a:solidFill>
            <a:miter lim="800000"/>
            <a:headEnd/>
            <a:tailEnd/>
          </a:ln>
        </p:spPr>
        <p:txBody>
          <a:bodyPr/>
          <a:lstStyle/>
          <a:p>
            <a:endParaRPr lang="en-US"/>
          </a:p>
        </p:txBody>
      </p:sp>
      <p:sp>
        <p:nvSpPr>
          <p:cNvPr id="162853" name="Rectangle 37"/>
          <p:cNvSpPr>
            <a:spLocks noChangeArrowheads="1"/>
          </p:cNvSpPr>
          <p:nvPr/>
        </p:nvSpPr>
        <p:spPr bwMode="auto">
          <a:xfrm rot="5400000">
            <a:off x="5936456" y="3078957"/>
            <a:ext cx="1565275" cy="122238"/>
          </a:xfrm>
          <a:prstGeom prst="rect">
            <a:avLst/>
          </a:prstGeom>
          <a:noFill/>
          <a:ln w="9525">
            <a:noFill/>
            <a:miter lim="800000"/>
            <a:headEnd/>
            <a:tailEnd/>
          </a:ln>
        </p:spPr>
        <p:txBody>
          <a:bodyPr wrap="none" lIns="0" tIns="0" rIns="0" bIns="0">
            <a:spAutoFit/>
          </a:bodyPr>
          <a:lstStyle/>
          <a:p>
            <a:r>
              <a:rPr lang="en-US" altLang="ko-KR" sz="800" b="1">
                <a:solidFill>
                  <a:srgbClr val="000000"/>
                </a:solidFill>
                <a:latin typeface="굴림" pitchFamily="34" charset="-127"/>
              </a:rPr>
              <a:t>Store clock time (column H or K)</a:t>
            </a:r>
            <a:endParaRPr lang="en-US" altLang="ko-KR" b="1"/>
          </a:p>
        </p:txBody>
      </p:sp>
      <p:sp>
        <p:nvSpPr>
          <p:cNvPr id="162854" name="Line 38"/>
          <p:cNvSpPr>
            <a:spLocks noChangeShapeType="1"/>
          </p:cNvSpPr>
          <p:nvPr/>
        </p:nvSpPr>
        <p:spPr bwMode="auto">
          <a:xfrm flipH="1">
            <a:off x="8237538" y="1154113"/>
            <a:ext cx="207962" cy="1587"/>
          </a:xfrm>
          <a:prstGeom prst="line">
            <a:avLst/>
          </a:prstGeom>
          <a:noFill/>
          <a:ln w="4763">
            <a:solidFill>
              <a:srgbClr val="000000"/>
            </a:solidFill>
            <a:round/>
            <a:headEnd/>
            <a:tailEnd/>
          </a:ln>
        </p:spPr>
        <p:txBody>
          <a:bodyPr/>
          <a:lstStyle/>
          <a:p>
            <a:endParaRPr lang="en-US"/>
          </a:p>
        </p:txBody>
      </p:sp>
      <p:sp>
        <p:nvSpPr>
          <p:cNvPr id="162855" name="Freeform 39"/>
          <p:cNvSpPr>
            <a:spLocks/>
          </p:cNvSpPr>
          <p:nvPr/>
        </p:nvSpPr>
        <p:spPr bwMode="auto">
          <a:xfrm>
            <a:off x="8085138" y="1117600"/>
            <a:ext cx="166687" cy="73025"/>
          </a:xfrm>
          <a:custGeom>
            <a:avLst/>
            <a:gdLst/>
            <a:ahLst/>
            <a:cxnLst>
              <a:cxn ang="0">
                <a:pos x="105" y="92"/>
              </a:cxn>
              <a:cxn ang="0">
                <a:pos x="0" y="46"/>
              </a:cxn>
              <a:cxn ang="0">
                <a:pos x="105" y="0"/>
              </a:cxn>
              <a:cxn ang="0">
                <a:pos x="105" y="92"/>
              </a:cxn>
            </a:cxnLst>
            <a:rect l="0" t="0" r="r" b="b"/>
            <a:pathLst>
              <a:path w="105" h="92">
                <a:moveTo>
                  <a:pt x="105" y="92"/>
                </a:moveTo>
                <a:lnTo>
                  <a:pt x="0" y="46"/>
                </a:lnTo>
                <a:lnTo>
                  <a:pt x="105" y="0"/>
                </a:lnTo>
                <a:lnTo>
                  <a:pt x="105" y="92"/>
                </a:lnTo>
                <a:close/>
              </a:path>
            </a:pathLst>
          </a:custGeom>
          <a:solidFill>
            <a:srgbClr val="000000"/>
          </a:solidFill>
          <a:ln w="9525">
            <a:noFill/>
            <a:round/>
            <a:headEnd/>
            <a:tailEnd/>
          </a:ln>
        </p:spPr>
        <p:txBody>
          <a:bodyPr/>
          <a:lstStyle/>
          <a:p>
            <a:endParaRPr lang="en-US"/>
          </a:p>
        </p:txBody>
      </p:sp>
      <p:sp>
        <p:nvSpPr>
          <p:cNvPr id="162856" name="Line 40"/>
          <p:cNvSpPr>
            <a:spLocks noChangeShapeType="1"/>
          </p:cNvSpPr>
          <p:nvPr/>
        </p:nvSpPr>
        <p:spPr bwMode="auto">
          <a:xfrm flipH="1">
            <a:off x="6257925" y="1154113"/>
            <a:ext cx="1108075" cy="1587"/>
          </a:xfrm>
          <a:prstGeom prst="line">
            <a:avLst/>
          </a:prstGeom>
          <a:noFill/>
          <a:ln w="4763">
            <a:solidFill>
              <a:srgbClr val="000000"/>
            </a:solidFill>
            <a:round/>
            <a:headEnd/>
            <a:tailEnd/>
          </a:ln>
        </p:spPr>
        <p:txBody>
          <a:bodyPr/>
          <a:lstStyle/>
          <a:p>
            <a:endParaRPr lang="en-US"/>
          </a:p>
        </p:txBody>
      </p:sp>
      <p:sp>
        <p:nvSpPr>
          <p:cNvPr id="162857" name="Freeform 41"/>
          <p:cNvSpPr>
            <a:spLocks/>
          </p:cNvSpPr>
          <p:nvPr/>
        </p:nvSpPr>
        <p:spPr bwMode="auto">
          <a:xfrm>
            <a:off x="6107113" y="1117600"/>
            <a:ext cx="165100" cy="73025"/>
          </a:xfrm>
          <a:custGeom>
            <a:avLst/>
            <a:gdLst/>
            <a:ahLst/>
            <a:cxnLst>
              <a:cxn ang="0">
                <a:pos x="104" y="92"/>
              </a:cxn>
              <a:cxn ang="0">
                <a:pos x="0" y="46"/>
              </a:cxn>
              <a:cxn ang="0">
                <a:pos x="104" y="0"/>
              </a:cxn>
              <a:cxn ang="0">
                <a:pos x="104" y="92"/>
              </a:cxn>
            </a:cxnLst>
            <a:rect l="0" t="0" r="r" b="b"/>
            <a:pathLst>
              <a:path w="104" h="92">
                <a:moveTo>
                  <a:pt x="104" y="92"/>
                </a:moveTo>
                <a:lnTo>
                  <a:pt x="0" y="46"/>
                </a:lnTo>
                <a:lnTo>
                  <a:pt x="104" y="0"/>
                </a:lnTo>
                <a:lnTo>
                  <a:pt x="104" y="92"/>
                </a:lnTo>
                <a:close/>
              </a:path>
            </a:pathLst>
          </a:custGeom>
          <a:solidFill>
            <a:srgbClr val="000000"/>
          </a:solidFill>
          <a:ln w="9525">
            <a:noFill/>
            <a:round/>
            <a:headEnd/>
            <a:tailEnd/>
          </a:ln>
        </p:spPr>
        <p:txBody>
          <a:bodyPr/>
          <a:lstStyle/>
          <a:p>
            <a:endParaRPr lang="en-US"/>
          </a:p>
        </p:txBody>
      </p:sp>
      <p:sp>
        <p:nvSpPr>
          <p:cNvPr id="162858" name="Line 42"/>
          <p:cNvSpPr>
            <a:spLocks noChangeShapeType="1"/>
          </p:cNvSpPr>
          <p:nvPr/>
        </p:nvSpPr>
        <p:spPr bwMode="auto">
          <a:xfrm>
            <a:off x="7726363" y="1987550"/>
            <a:ext cx="1587" cy="255588"/>
          </a:xfrm>
          <a:prstGeom prst="line">
            <a:avLst/>
          </a:prstGeom>
          <a:noFill/>
          <a:ln w="4763">
            <a:solidFill>
              <a:srgbClr val="000000"/>
            </a:solidFill>
            <a:round/>
            <a:headEnd/>
            <a:tailEnd/>
          </a:ln>
        </p:spPr>
        <p:txBody>
          <a:bodyPr/>
          <a:lstStyle/>
          <a:p>
            <a:endParaRPr lang="en-US"/>
          </a:p>
        </p:txBody>
      </p:sp>
      <p:sp>
        <p:nvSpPr>
          <p:cNvPr id="162859" name="Freeform 43"/>
          <p:cNvSpPr>
            <a:spLocks/>
          </p:cNvSpPr>
          <p:nvPr/>
        </p:nvSpPr>
        <p:spPr bwMode="auto">
          <a:xfrm>
            <a:off x="7670800" y="2235200"/>
            <a:ext cx="111125" cy="109538"/>
          </a:xfrm>
          <a:custGeom>
            <a:avLst/>
            <a:gdLst/>
            <a:ahLst/>
            <a:cxnLst>
              <a:cxn ang="0">
                <a:pos x="70" y="0"/>
              </a:cxn>
              <a:cxn ang="0">
                <a:pos x="35" y="137"/>
              </a:cxn>
              <a:cxn ang="0">
                <a:pos x="0" y="0"/>
              </a:cxn>
              <a:cxn ang="0">
                <a:pos x="70" y="0"/>
              </a:cxn>
            </a:cxnLst>
            <a:rect l="0" t="0" r="r" b="b"/>
            <a:pathLst>
              <a:path w="70" h="137">
                <a:moveTo>
                  <a:pt x="70" y="0"/>
                </a:moveTo>
                <a:lnTo>
                  <a:pt x="35" y="137"/>
                </a:lnTo>
                <a:lnTo>
                  <a:pt x="0" y="0"/>
                </a:lnTo>
                <a:lnTo>
                  <a:pt x="70" y="0"/>
                </a:lnTo>
                <a:close/>
              </a:path>
            </a:pathLst>
          </a:custGeom>
          <a:solidFill>
            <a:srgbClr val="000000"/>
          </a:solidFill>
          <a:ln w="9525">
            <a:noFill/>
            <a:round/>
            <a:headEnd/>
            <a:tailEnd/>
          </a:ln>
        </p:spPr>
        <p:txBody>
          <a:bodyPr/>
          <a:lstStyle/>
          <a:p>
            <a:endParaRPr lang="en-US"/>
          </a:p>
        </p:txBody>
      </p:sp>
      <p:sp>
        <p:nvSpPr>
          <p:cNvPr id="162860" name="Line 44"/>
          <p:cNvSpPr>
            <a:spLocks noChangeShapeType="1"/>
          </p:cNvSpPr>
          <p:nvPr/>
        </p:nvSpPr>
        <p:spPr bwMode="auto">
          <a:xfrm>
            <a:off x="7726363" y="4008438"/>
            <a:ext cx="1587" cy="138112"/>
          </a:xfrm>
          <a:prstGeom prst="line">
            <a:avLst/>
          </a:prstGeom>
          <a:noFill/>
          <a:ln w="4763">
            <a:solidFill>
              <a:srgbClr val="000000"/>
            </a:solidFill>
            <a:round/>
            <a:headEnd/>
            <a:tailEnd/>
          </a:ln>
        </p:spPr>
        <p:txBody>
          <a:bodyPr/>
          <a:lstStyle/>
          <a:p>
            <a:endParaRPr lang="en-US"/>
          </a:p>
        </p:txBody>
      </p:sp>
      <p:sp>
        <p:nvSpPr>
          <p:cNvPr id="162861" name="Freeform 45"/>
          <p:cNvSpPr>
            <a:spLocks/>
          </p:cNvSpPr>
          <p:nvPr/>
        </p:nvSpPr>
        <p:spPr bwMode="auto">
          <a:xfrm>
            <a:off x="7670800" y="4137025"/>
            <a:ext cx="111125" cy="107950"/>
          </a:xfrm>
          <a:custGeom>
            <a:avLst/>
            <a:gdLst/>
            <a:ahLst/>
            <a:cxnLst>
              <a:cxn ang="0">
                <a:pos x="70" y="0"/>
              </a:cxn>
              <a:cxn ang="0">
                <a:pos x="35" y="138"/>
              </a:cxn>
              <a:cxn ang="0">
                <a:pos x="0" y="0"/>
              </a:cxn>
              <a:cxn ang="0">
                <a:pos x="70" y="0"/>
              </a:cxn>
            </a:cxnLst>
            <a:rect l="0" t="0" r="r" b="b"/>
            <a:pathLst>
              <a:path w="70" h="138">
                <a:moveTo>
                  <a:pt x="70" y="0"/>
                </a:moveTo>
                <a:lnTo>
                  <a:pt x="35" y="138"/>
                </a:lnTo>
                <a:lnTo>
                  <a:pt x="0" y="0"/>
                </a:lnTo>
                <a:lnTo>
                  <a:pt x="70" y="0"/>
                </a:lnTo>
                <a:close/>
              </a:path>
            </a:pathLst>
          </a:custGeom>
          <a:solidFill>
            <a:srgbClr val="000000"/>
          </a:solidFill>
          <a:ln w="9525">
            <a:noFill/>
            <a:round/>
            <a:headEnd/>
            <a:tailEnd/>
          </a:ln>
        </p:spPr>
        <p:txBody>
          <a:bodyPr/>
          <a:lstStyle/>
          <a:p>
            <a:endParaRPr lang="en-US"/>
          </a:p>
        </p:txBody>
      </p:sp>
      <p:sp>
        <p:nvSpPr>
          <p:cNvPr id="162862" name="Line 46"/>
          <p:cNvSpPr>
            <a:spLocks noChangeShapeType="1"/>
          </p:cNvSpPr>
          <p:nvPr/>
        </p:nvSpPr>
        <p:spPr bwMode="auto">
          <a:xfrm flipH="1">
            <a:off x="3379788" y="1154113"/>
            <a:ext cx="2006600" cy="1587"/>
          </a:xfrm>
          <a:prstGeom prst="line">
            <a:avLst/>
          </a:prstGeom>
          <a:noFill/>
          <a:ln w="4763">
            <a:solidFill>
              <a:srgbClr val="000000"/>
            </a:solidFill>
            <a:round/>
            <a:headEnd/>
            <a:tailEnd/>
          </a:ln>
        </p:spPr>
        <p:txBody>
          <a:bodyPr/>
          <a:lstStyle/>
          <a:p>
            <a:endParaRPr lang="en-US"/>
          </a:p>
        </p:txBody>
      </p:sp>
      <p:sp>
        <p:nvSpPr>
          <p:cNvPr id="162863" name="Freeform 47"/>
          <p:cNvSpPr>
            <a:spLocks/>
          </p:cNvSpPr>
          <p:nvPr/>
        </p:nvSpPr>
        <p:spPr bwMode="auto">
          <a:xfrm>
            <a:off x="3227388" y="1117600"/>
            <a:ext cx="166687" cy="73025"/>
          </a:xfrm>
          <a:custGeom>
            <a:avLst/>
            <a:gdLst/>
            <a:ahLst/>
            <a:cxnLst>
              <a:cxn ang="0">
                <a:pos x="105" y="92"/>
              </a:cxn>
              <a:cxn ang="0">
                <a:pos x="0" y="46"/>
              </a:cxn>
              <a:cxn ang="0">
                <a:pos x="105" y="0"/>
              </a:cxn>
              <a:cxn ang="0">
                <a:pos x="105" y="92"/>
              </a:cxn>
            </a:cxnLst>
            <a:rect l="0" t="0" r="r" b="b"/>
            <a:pathLst>
              <a:path w="105" h="92">
                <a:moveTo>
                  <a:pt x="105" y="92"/>
                </a:moveTo>
                <a:lnTo>
                  <a:pt x="0" y="46"/>
                </a:lnTo>
                <a:lnTo>
                  <a:pt x="105" y="0"/>
                </a:lnTo>
                <a:lnTo>
                  <a:pt x="105" y="92"/>
                </a:lnTo>
                <a:close/>
              </a:path>
            </a:pathLst>
          </a:custGeom>
          <a:solidFill>
            <a:srgbClr val="000000"/>
          </a:solidFill>
          <a:ln w="9525">
            <a:noFill/>
            <a:round/>
            <a:headEnd/>
            <a:tailEnd/>
          </a:ln>
        </p:spPr>
        <p:txBody>
          <a:bodyPr/>
          <a:lstStyle/>
          <a:p>
            <a:endParaRPr lang="en-US"/>
          </a:p>
        </p:txBody>
      </p:sp>
      <p:sp>
        <p:nvSpPr>
          <p:cNvPr id="162864" name="Line 48"/>
          <p:cNvSpPr>
            <a:spLocks noChangeShapeType="1"/>
          </p:cNvSpPr>
          <p:nvPr/>
        </p:nvSpPr>
        <p:spPr bwMode="auto">
          <a:xfrm flipV="1">
            <a:off x="8266113" y="1255713"/>
            <a:ext cx="1587" cy="3821112"/>
          </a:xfrm>
          <a:prstGeom prst="line">
            <a:avLst/>
          </a:prstGeom>
          <a:noFill/>
          <a:ln w="4763">
            <a:solidFill>
              <a:srgbClr val="000000"/>
            </a:solidFill>
            <a:round/>
            <a:headEnd/>
            <a:tailEnd/>
          </a:ln>
        </p:spPr>
        <p:txBody>
          <a:bodyPr/>
          <a:lstStyle/>
          <a:p>
            <a:endParaRPr lang="en-US"/>
          </a:p>
        </p:txBody>
      </p:sp>
      <p:sp>
        <p:nvSpPr>
          <p:cNvPr id="162865" name="Freeform 49"/>
          <p:cNvSpPr>
            <a:spLocks/>
          </p:cNvSpPr>
          <p:nvPr/>
        </p:nvSpPr>
        <p:spPr bwMode="auto">
          <a:xfrm>
            <a:off x="8210550" y="1154113"/>
            <a:ext cx="111125" cy="109537"/>
          </a:xfrm>
          <a:custGeom>
            <a:avLst/>
            <a:gdLst/>
            <a:ahLst/>
            <a:cxnLst>
              <a:cxn ang="0">
                <a:pos x="0" y="138"/>
              </a:cxn>
              <a:cxn ang="0">
                <a:pos x="35" y="0"/>
              </a:cxn>
              <a:cxn ang="0">
                <a:pos x="70" y="138"/>
              </a:cxn>
              <a:cxn ang="0">
                <a:pos x="0" y="138"/>
              </a:cxn>
            </a:cxnLst>
            <a:rect l="0" t="0" r="r" b="b"/>
            <a:pathLst>
              <a:path w="70" h="138">
                <a:moveTo>
                  <a:pt x="0" y="138"/>
                </a:moveTo>
                <a:lnTo>
                  <a:pt x="35" y="0"/>
                </a:lnTo>
                <a:lnTo>
                  <a:pt x="70" y="138"/>
                </a:lnTo>
                <a:lnTo>
                  <a:pt x="0" y="138"/>
                </a:lnTo>
                <a:close/>
              </a:path>
            </a:pathLst>
          </a:custGeom>
          <a:solidFill>
            <a:srgbClr val="000000"/>
          </a:solidFill>
          <a:ln w="9525">
            <a:noFill/>
            <a:round/>
            <a:headEnd/>
            <a:tailEnd/>
          </a:ln>
        </p:spPr>
        <p:txBody>
          <a:bodyPr/>
          <a:lstStyle/>
          <a:p>
            <a:endParaRPr lang="en-US"/>
          </a:p>
        </p:txBody>
      </p:sp>
      <p:sp>
        <p:nvSpPr>
          <p:cNvPr id="162866" name="Line 50"/>
          <p:cNvSpPr>
            <a:spLocks noChangeShapeType="1"/>
          </p:cNvSpPr>
          <p:nvPr/>
        </p:nvSpPr>
        <p:spPr bwMode="auto">
          <a:xfrm flipH="1">
            <a:off x="7158038" y="3176588"/>
            <a:ext cx="207962" cy="1587"/>
          </a:xfrm>
          <a:prstGeom prst="line">
            <a:avLst/>
          </a:prstGeom>
          <a:noFill/>
          <a:ln w="4763">
            <a:solidFill>
              <a:srgbClr val="000000"/>
            </a:solidFill>
            <a:round/>
            <a:headEnd/>
            <a:tailEnd/>
          </a:ln>
        </p:spPr>
        <p:txBody>
          <a:bodyPr/>
          <a:lstStyle/>
          <a:p>
            <a:endParaRPr lang="en-US"/>
          </a:p>
        </p:txBody>
      </p:sp>
      <p:sp>
        <p:nvSpPr>
          <p:cNvPr id="162867" name="Freeform 51"/>
          <p:cNvSpPr>
            <a:spLocks/>
          </p:cNvSpPr>
          <p:nvPr/>
        </p:nvSpPr>
        <p:spPr bwMode="auto">
          <a:xfrm>
            <a:off x="7005638" y="3140075"/>
            <a:ext cx="166687" cy="73025"/>
          </a:xfrm>
          <a:custGeom>
            <a:avLst/>
            <a:gdLst/>
            <a:ahLst/>
            <a:cxnLst>
              <a:cxn ang="0">
                <a:pos x="105" y="92"/>
              </a:cxn>
              <a:cxn ang="0">
                <a:pos x="0" y="46"/>
              </a:cxn>
              <a:cxn ang="0">
                <a:pos x="105" y="0"/>
              </a:cxn>
              <a:cxn ang="0">
                <a:pos x="105" y="92"/>
              </a:cxn>
            </a:cxnLst>
            <a:rect l="0" t="0" r="r" b="b"/>
            <a:pathLst>
              <a:path w="105" h="92">
                <a:moveTo>
                  <a:pt x="105" y="92"/>
                </a:moveTo>
                <a:lnTo>
                  <a:pt x="0" y="46"/>
                </a:lnTo>
                <a:lnTo>
                  <a:pt x="105" y="0"/>
                </a:lnTo>
                <a:lnTo>
                  <a:pt x="105" y="92"/>
                </a:lnTo>
                <a:close/>
              </a:path>
            </a:pathLst>
          </a:custGeom>
          <a:solidFill>
            <a:srgbClr val="000000"/>
          </a:solidFill>
          <a:ln w="9525">
            <a:noFill/>
            <a:round/>
            <a:headEnd/>
            <a:tailEnd/>
          </a:ln>
        </p:spPr>
        <p:txBody>
          <a:bodyPr/>
          <a:lstStyle/>
          <a:p>
            <a:endParaRPr lang="en-US"/>
          </a:p>
        </p:txBody>
      </p:sp>
      <p:sp>
        <p:nvSpPr>
          <p:cNvPr id="162868" name="Line 52"/>
          <p:cNvSpPr>
            <a:spLocks noChangeShapeType="1"/>
          </p:cNvSpPr>
          <p:nvPr/>
        </p:nvSpPr>
        <p:spPr bwMode="auto">
          <a:xfrm>
            <a:off x="5746750" y="1987550"/>
            <a:ext cx="1588" cy="255588"/>
          </a:xfrm>
          <a:prstGeom prst="line">
            <a:avLst/>
          </a:prstGeom>
          <a:noFill/>
          <a:ln w="4763">
            <a:solidFill>
              <a:srgbClr val="000000"/>
            </a:solidFill>
            <a:round/>
            <a:headEnd/>
            <a:tailEnd/>
          </a:ln>
        </p:spPr>
        <p:txBody>
          <a:bodyPr/>
          <a:lstStyle/>
          <a:p>
            <a:endParaRPr lang="en-US"/>
          </a:p>
        </p:txBody>
      </p:sp>
      <p:sp>
        <p:nvSpPr>
          <p:cNvPr id="162869" name="Freeform 53"/>
          <p:cNvSpPr>
            <a:spLocks/>
          </p:cNvSpPr>
          <p:nvPr/>
        </p:nvSpPr>
        <p:spPr bwMode="auto">
          <a:xfrm>
            <a:off x="5691188" y="2235200"/>
            <a:ext cx="111125" cy="109538"/>
          </a:xfrm>
          <a:custGeom>
            <a:avLst/>
            <a:gdLst/>
            <a:ahLst/>
            <a:cxnLst>
              <a:cxn ang="0">
                <a:pos x="70" y="0"/>
              </a:cxn>
              <a:cxn ang="0">
                <a:pos x="35" y="137"/>
              </a:cxn>
              <a:cxn ang="0">
                <a:pos x="0" y="0"/>
              </a:cxn>
              <a:cxn ang="0">
                <a:pos x="70" y="0"/>
              </a:cxn>
            </a:cxnLst>
            <a:rect l="0" t="0" r="r" b="b"/>
            <a:pathLst>
              <a:path w="70" h="137">
                <a:moveTo>
                  <a:pt x="70" y="0"/>
                </a:moveTo>
                <a:lnTo>
                  <a:pt x="35" y="137"/>
                </a:lnTo>
                <a:lnTo>
                  <a:pt x="0" y="0"/>
                </a:lnTo>
                <a:lnTo>
                  <a:pt x="70" y="0"/>
                </a:lnTo>
                <a:close/>
              </a:path>
            </a:pathLst>
          </a:custGeom>
          <a:solidFill>
            <a:srgbClr val="000000"/>
          </a:solidFill>
          <a:ln w="9525">
            <a:noFill/>
            <a:round/>
            <a:headEnd/>
            <a:tailEnd/>
          </a:ln>
        </p:spPr>
        <p:txBody>
          <a:bodyPr/>
          <a:lstStyle/>
          <a:p>
            <a:endParaRPr lang="en-US"/>
          </a:p>
        </p:txBody>
      </p:sp>
      <p:sp>
        <p:nvSpPr>
          <p:cNvPr id="162870" name="Line 54"/>
          <p:cNvSpPr>
            <a:spLocks noChangeShapeType="1"/>
          </p:cNvSpPr>
          <p:nvPr/>
        </p:nvSpPr>
        <p:spPr bwMode="auto">
          <a:xfrm flipH="1">
            <a:off x="5178425" y="3176588"/>
            <a:ext cx="207963" cy="1587"/>
          </a:xfrm>
          <a:prstGeom prst="line">
            <a:avLst/>
          </a:prstGeom>
          <a:noFill/>
          <a:ln w="4763">
            <a:solidFill>
              <a:srgbClr val="000000"/>
            </a:solidFill>
            <a:round/>
            <a:headEnd/>
            <a:tailEnd/>
          </a:ln>
        </p:spPr>
        <p:txBody>
          <a:bodyPr/>
          <a:lstStyle/>
          <a:p>
            <a:endParaRPr lang="en-US"/>
          </a:p>
        </p:txBody>
      </p:sp>
      <p:sp>
        <p:nvSpPr>
          <p:cNvPr id="162871" name="Freeform 55"/>
          <p:cNvSpPr>
            <a:spLocks/>
          </p:cNvSpPr>
          <p:nvPr/>
        </p:nvSpPr>
        <p:spPr bwMode="auto">
          <a:xfrm>
            <a:off x="5027613" y="3140075"/>
            <a:ext cx="165100" cy="73025"/>
          </a:xfrm>
          <a:custGeom>
            <a:avLst/>
            <a:gdLst/>
            <a:ahLst/>
            <a:cxnLst>
              <a:cxn ang="0">
                <a:pos x="104" y="92"/>
              </a:cxn>
              <a:cxn ang="0">
                <a:pos x="0" y="46"/>
              </a:cxn>
              <a:cxn ang="0">
                <a:pos x="104" y="0"/>
              </a:cxn>
              <a:cxn ang="0">
                <a:pos x="104" y="92"/>
              </a:cxn>
            </a:cxnLst>
            <a:rect l="0" t="0" r="r" b="b"/>
            <a:pathLst>
              <a:path w="104" h="92">
                <a:moveTo>
                  <a:pt x="104" y="92"/>
                </a:moveTo>
                <a:lnTo>
                  <a:pt x="0" y="46"/>
                </a:lnTo>
                <a:lnTo>
                  <a:pt x="104" y="0"/>
                </a:lnTo>
                <a:lnTo>
                  <a:pt x="104" y="92"/>
                </a:lnTo>
                <a:close/>
              </a:path>
            </a:pathLst>
          </a:custGeom>
          <a:solidFill>
            <a:srgbClr val="000000"/>
          </a:solidFill>
          <a:ln w="9525">
            <a:noFill/>
            <a:round/>
            <a:headEnd/>
            <a:tailEnd/>
          </a:ln>
        </p:spPr>
        <p:txBody>
          <a:bodyPr/>
          <a:lstStyle/>
          <a:p>
            <a:endParaRPr lang="en-US"/>
          </a:p>
        </p:txBody>
      </p:sp>
      <p:sp>
        <p:nvSpPr>
          <p:cNvPr id="162872" name="Line 56"/>
          <p:cNvSpPr>
            <a:spLocks noChangeShapeType="1"/>
          </p:cNvSpPr>
          <p:nvPr/>
        </p:nvSpPr>
        <p:spPr bwMode="auto">
          <a:xfrm flipH="1">
            <a:off x="4098925" y="3176588"/>
            <a:ext cx="207963" cy="1587"/>
          </a:xfrm>
          <a:prstGeom prst="line">
            <a:avLst/>
          </a:prstGeom>
          <a:noFill/>
          <a:ln w="4763">
            <a:solidFill>
              <a:srgbClr val="000000"/>
            </a:solidFill>
            <a:round/>
            <a:headEnd/>
            <a:tailEnd/>
          </a:ln>
        </p:spPr>
        <p:txBody>
          <a:bodyPr/>
          <a:lstStyle/>
          <a:p>
            <a:endParaRPr lang="en-US"/>
          </a:p>
        </p:txBody>
      </p:sp>
      <p:sp>
        <p:nvSpPr>
          <p:cNvPr id="162873" name="Freeform 57"/>
          <p:cNvSpPr>
            <a:spLocks/>
          </p:cNvSpPr>
          <p:nvPr/>
        </p:nvSpPr>
        <p:spPr bwMode="auto">
          <a:xfrm>
            <a:off x="3948113" y="3140075"/>
            <a:ext cx="165100" cy="73025"/>
          </a:xfrm>
          <a:custGeom>
            <a:avLst/>
            <a:gdLst/>
            <a:ahLst/>
            <a:cxnLst>
              <a:cxn ang="0">
                <a:pos x="104" y="92"/>
              </a:cxn>
              <a:cxn ang="0">
                <a:pos x="0" y="46"/>
              </a:cxn>
              <a:cxn ang="0">
                <a:pos x="104" y="0"/>
              </a:cxn>
              <a:cxn ang="0">
                <a:pos x="104" y="92"/>
              </a:cxn>
            </a:cxnLst>
            <a:rect l="0" t="0" r="r" b="b"/>
            <a:pathLst>
              <a:path w="104" h="92">
                <a:moveTo>
                  <a:pt x="104" y="92"/>
                </a:moveTo>
                <a:lnTo>
                  <a:pt x="0" y="46"/>
                </a:lnTo>
                <a:lnTo>
                  <a:pt x="104" y="0"/>
                </a:lnTo>
                <a:lnTo>
                  <a:pt x="104" y="92"/>
                </a:lnTo>
                <a:close/>
              </a:path>
            </a:pathLst>
          </a:custGeom>
          <a:solidFill>
            <a:srgbClr val="000000"/>
          </a:solidFill>
          <a:ln w="9525">
            <a:noFill/>
            <a:round/>
            <a:headEnd/>
            <a:tailEnd/>
          </a:ln>
        </p:spPr>
        <p:txBody>
          <a:bodyPr/>
          <a:lstStyle/>
          <a:p>
            <a:endParaRPr lang="en-US"/>
          </a:p>
        </p:txBody>
      </p:sp>
      <p:sp>
        <p:nvSpPr>
          <p:cNvPr id="162874" name="Line 58"/>
          <p:cNvSpPr>
            <a:spLocks noChangeShapeType="1"/>
          </p:cNvSpPr>
          <p:nvPr/>
        </p:nvSpPr>
        <p:spPr bwMode="auto">
          <a:xfrm>
            <a:off x="2868613" y="1987550"/>
            <a:ext cx="1587" cy="255588"/>
          </a:xfrm>
          <a:prstGeom prst="line">
            <a:avLst/>
          </a:prstGeom>
          <a:noFill/>
          <a:ln w="4763">
            <a:solidFill>
              <a:srgbClr val="000000"/>
            </a:solidFill>
            <a:round/>
            <a:headEnd/>
            <a:tailEnd/>
          </a:ln>
        </p:spPr>
        <p:txBody>
          <a:bodyPr/>
          <a:lstStyle/>
          <a:p>
            <a:endParaRPr lang="en-US"/>
          </a:p>
        </p:txBody>
      </p:sp>
      <p:sp>
        <p:nvSpPr>
          <p:cNvPr id="162875" name="Freeform 59"/>
          <p:cNvSpPr>
            <a:spLocks/>
          </p:cNvSpPr>
          <p:nvPr/>
        </p:nvSpPr>
        <p:spPr bwMode="auto">
          <a:xfrm>
            <a:off x="2813050" y="2235200"/>
            <a:ext cx="109538" cy="109538"/>
          </a:xfrm>
          <a:custGeom>
            <a:avLst/>
            <a:gdLst/>
            <a:ahLst/>
            <a:cxnLst>
              <a:cxn ang="0">
                <a:pos x="69" y="0"/>
              </a:cxn>
              <a:cxn ang="0">
                <a:pos x="35" y="137"/>
              </a:cxn>
              <a:cxn ang="0">
                <a:pos x="0" y="0"/>
              </a:cxn>
              <a:cxn ang="0">
                <a:pos x="69" y="0"/>
              </a:cxn>
            </a:cxnLst>
            <a:rect l="0" t="0" r="r" b="b"/>
            <a:pathLst>
              <a:path w="69" h="137">
                <a:moveTo>
                  <a:pt x="69" y="0"/>
                </a:moveTo>
                <a:lnTo>
                  <a:pt x="35" y="137"/>
                </a:lnTo>
                <a:lnTo>
                  <a:pt x="0" y="0"/>
                </a:lnTo>
                <a:lnTo>
                  <a:pt x="69" y="0"/>
                </a:lnTo>
                <a:close/>
              </a:path>
            </a:pathLst>
          </a:custGeom>
          <a:solidFill>
            <a:srgbClr val="000000"/>
          </a:solidFill>
          <a:ln w="9525">
            <a:noFill/>
            <a:round/>
            <a:headEnd/>
            <a:tailEnd/>
          </a:ln>
        </p:spPr>
        <p:txBody>
          <a:bodyPr/>
          <a:lstStyle/>
          <a:p>
            <a:endParaRPr lang="en-US"/>
          </a:p>
        </p:txBody>
      </p:sp>
      <p:sp>
        <p:nvSpPr>
          <p:cNvPr id="162876" name="Line 60"/>
          <p:cNvSpPr>
            <a:spLocks noChangeShapeType="1"/>
          </p:cNvSpPr>
          <p:nvPr/>
        </p:nvSpPr>
        <p:spPr bwMode="auto">
          <a:xfrm flipH="1">
            <a:off x="1219200" y="1154113"/>
            <a:ext cx="1289050" cy="1587"/>
          </a:xfrm>
          <a:prstGeom prst="line">
            <a:avLst/>
          </a:prstGeom>
          <a:noFill/>
          <a:ln w="4763">
            <a:solidFill>
              <a:srgbClr val="000000"/>
            </a:solidFill>
            <a:round/>
            <a:headEnd/>
            <a:tailEnd/>
          </a:ln>
        </p:spPr>
        <p:txBody>
          <a:bodyPr/>
          <a:lstStyle/>
          <a:p>
            <a:endParaRPr lang="en-US"/>
          </a:p>
        </p:txBody>
      </p:sp>
      <p:sp>
        <p:nvSpPr>
          <p:cNvPr id="162877" name="Freeform 61"/>
          <p:cNvSpPr>
            <a:spLocks/>
          </p:cNvSpPr>
          <p:nvPr/>
        </p:nvSpPr>
        <p:spPr bwMode="auto">
          <a:xfrm>
            <a:off x="1068388" y="1117600"/>
            <a:ext cx="166687" cy="73025"/>
          </a:xfrm>
          <a:custGeom>
            <a:avLst/>
            <a:gdLst/>
            <a:ahLst/>
            <a:cxnLst>
              <a:cxn ang="0">
                <a:pos x="105" y="92"/>
              </a:cxn>
              <a:cxn ang="0">
                <a:pos x="0" y="46"/>
              </a:cxn>
              <a:cxn ang="0">
                <a:pos x="105" y="0"/>
              </a:cxn>
              <a:cxn ang="0">
                <a:pos x="105" y="92"/>
              </a:cxn>
            </a:cxnLst>
            <a:rect l="0" t="0" r="r" b="b"/>
            <a:pathLst>
              <a:path w="105" h="92">
                <a:moveTo>
                  <a:pt x="105" y="92"/>
                </a:moveTo>
                <a:lnTo>
                  <a:pt x="0" y="46"/>
                </a:lnTo>
                <a:lnTo>
                  <a:pt x="105" y="0"/>
                </a:lnTo>
                <a:lnTo>
                  <a:pt x="105" y="92"/>
                </a:lnTo>
                <a:close/>
              </a:path>
            </a:pathLst>
          </a:custGeom>
          <a:solidFill>
            <a:srgbClr val="000000"/>
          </a:solidFill>
          <a:ln w="9525">
            <a:noFill/>
            <a:round/>
            <a:headEnd/>
            <a:tailEnd/>
          </a:ln>
        </p:spPr>
        <p:txBody>
          <a:bodyPr/>
          <a:lstStyle/>
          <a:p>
            <a:endParaRPr lang="en-US"/>
          </a:p>
        </p:txBody>
      </p:sp>
      <p:sp>
        <p:nvSpPr>
          <p:cNvPr id="162878" name="Line 62"/>
          <p:cNvSpPr>
            <a:spLocks noChangeShapeType="1"/>
          </p:cNvSpPr>
          <p:nvPr/>
        </p:nvSpPr>
        <p:spPr bwMode="auto">
          <a:xfrm flipH="1">
            <a:off x="2300288" y="3176588"/>
            <a:ext cx="207962" cy="1587"/>
          </a:xfrm>
          <a:prstGeom prst="line">
            <a:avLst/>
          </a:prstGeom>
          <a:noFill/>
          <a:ln w="4763">
            <a:solidFill>
              <a:srgbClr val="000000"/>
            </a:solidFill>
            <a:round/>
            <a:headEnd/>
            <a:tailEnd/>
          </a:ln>
        </p:spPr>
        <p:txBody>
          <a:bodyPr/>
          <a:lstStyle/>
          <a:p>
            <a:endParaRPr lang="en-US"/>
          </a:p>
        </p:txBody>
      </p:sp>
      <p:sp>
        <p:nvSpPr>
          <p:cNvPr id="162879" name="Freeform 63"/>
          <p:cNvSpPr>
            <a:spLocks/>
          </p:cNvSpPr>
          <p:nvPr/>
        </p:nvSpPr>
        <p:spPr bwMode="auto">
          <a:xfrm>
            <a:off x="2147888" y="3140075"/>
            <a:ext cx="166687" cy="73025"/>
          </a:xfrm>
          <a:custGeom>
            <a:avLst/>
            <a:gdLst/>
            <a:ahLst/>
            <a:cxnLst>
              <a:cxn ang="0">
                <a:pos x="105" y="92"/>
              </a:cxn>
              <a:cxn ang="0">
                <a:pos x="0" y="46"/>
              </a:cxn>
              <a:cxn ang="0">
                <a:pos x="105" y="0"/>
              </a:cxn>
              <a:cxn ang="0">
                <a:pos x="105" y="92"/>
              </a:cxn>
            </a:cxnLst>
            <a:rect l="0" t="0" r="r" b="b"/>
            <a:pathLst>
              <a:path w="105" h="92">
                <a:moveTo>
                  <a:pt x="105" y="92"/>
                </a:moveTo>
                <a:lnTo>
                  <a:pt x="0" y="46"/>
                </a:lnTo>
                <a:lnTo>
                  <a:pt x="105" y="0"/>
                </a:lnTo>
                <a:lnTo>
                  <a:pt x="105" y="92"/>
                </a:lnTo>
                <a:close/>
              </a:path>
            </a:pathLst>
          </a:custGeom>
          <a:solidFill>
            <a:srgbClr val="000000"/>
          </a:solidFill>
          <a:ln w="9525">
            <a:noFill/>
            <a:round/>
            <a:headEnd/>
            <a:tailEnd/>
          </a:ln>
        </p:spPr>
        <p:txBody>
          <a:bodyPr/>
          <a:lstStyle/>
          <a:p>
            <a:endParaRPr lang="en-US"/>
          </a:p>
        </p:txBody>
      </p:sp>
      <p:sp>
        <p:nvSpPr>
          <p:cNvPr id="162880" name="Line 64"/>
          <p:cNvSpPr>
            <a:spLocks noChangeShapeType="1"/>
          </p:cNvSpPr>
          <p:nvPr/>
        </p:nvSpPr>
        <p:spPr bwMode="auto">
          <a:xfrm flipH="1">
            <a:off x="1219200" y="3176588"/>
            <a:ext cx="209550" cy="1587"/>
          </a:xfrm>
          <a:prstGeom prst="line">
            <a:avLst/>
          </a:prstGeom>
          <a:noFill/>
          <a:ln w="4763">
            <a:solidFill>
              <a:srgbClr val="000000"/>
            </a:solidFill>
            <a:round/>
            <a:headEnd/>
            <a:tailEnd/>
          </a:ln>
        </p:spPr>
        <p:txBody>
          <a:bodyPr/>
          <a:lstStyle/>
          <a:p>
            <a:endParaRPr lang="en-US"/>
          </a:p>
        </p:txBody>
      </p:sp>
      <p:sp>
        <p:nvSpPr>
          <p:cNvPr id="162881" name="Freeform 65"/>
          <p:cNvSpPr>
            <a:spLocks/>
          </p:cNvSpPr>
          <p:nvPr/>
        </p:nvSpPr>
        <p:spPr bwMode="auto">
          <a:xfrm>
            <a:off x="1068388" y="3140075"/>
            <a:ext cx="166687" cy="73025"/>
          </a:xfrm>
          <a:custGeom>
            <a:avLst/>
            <a:gdLst/>
            <a:ahLst/>
            <a:cxnLst>
              <a:cxn ang="0">
                <a:pos x="105" y="92"/>
              </a:cxn>
              <a:cxn ang="0">
                <a:pos x="0" y="46"/>
              </a:cxn>
              <a:cxn ang="0">
                <a:pos x="105" y="0"/>
              </a:cxn>
              <a:cxn ang="0">
                <a:pos x="105" y="92"/>
              </a:cxn>
            </a:cxnLst>
            <a:rect l="0" t="0" r="r" b="b"/>
            <a:pathLst>
              <a:path w="105" h="92">
                <a:moveTo>
                  <a:pt x="105" y="92"/>
                </a:moveTo>
                <a:lnTo>
                  <a:pt x="0" y="46"/>
                </a:lnTo>
                <a:lnTo>
                  <a:pt x="105" y="0"/>
                </a:lnTo>
                <a:lnTo>
                  <a:pt x="105" y="92"/>
                </a:lnTo>
                <a:close/>
              </a:path>
            </a:pathLst>
          </a:custGeom>
          <a:solidFill>
            <a:srgbClr val="000000"/>
          </a:solidFill>
          <a:ln w="9525">
            <a:noFill/>
            <a:round/>
            <a:headEnd/>
            <a:tailEnd/>
          </a:ln>
        </p:spPr>
        <p:txBody>
          <a:bodyPr/>
          <a:lstStyle/>
          <a:p>
            <a:endParaRPr lang="en-US"/>
          </a:p>
        </p:txBody>
      </p:sp>
      <p:sp>
        <p:nvSpPr>
          <p:cNvPr id="162882" name="Line 66"/>
          <p:cNvSpPr>
            <a:spLocks noChangeShapeType="1"/>
          </p:cNvSpPr>
          <p:nvPr/>
        </p:nvSpPr>
        <p:spPr bwMode="auto">
          <a:xfrm flipH="1">
            <a:off x="349250" y="1154113"/>
            <a:ext cx="360363" cy="1587"/>
          </a:xfrm>
          <a:prstGeom prst="line">
            <a:avLst/>
          </a:prstGeom>
          <a:noFill/>
          <a:ln w="4763">
            <a:solidFill>
              <a:srgbClr val="000000"/>
            </a:solidFill>
            <a:round/>
            <a:headEnd/>
            <a:tailEnd/>
          </a:ln>
        </p:spPr>
        <p:txBody>
          <a:bodyPr/>
          <a:lstStyle/>
          <a:p>
            <a:endParaRPr lang="en-US"/>
          </a:p>
        </p:txBody>
      </p:sp>
      <p:sp>
        <p:nvSpPr>
          <p:cNvPr id="162883" name="Line 67"/>
          <p:cNvSpPr>
            <a:spLocks noChangeShapeType="1"/>
          </p:cNvSpPr>
          <p:nvPr/>
        </p:nvSpPr>
        <p:spPr bwMode="auto">
          <a:xfrm>
            <a:off x="349250" y="1154113"/>
            <a:ext cx="1588" cy="3922712"/>
          </a:xfrm>
          <a:prstGeom prst="line">
            <a:avLst/>
          </a:prstGeom>
          <a:noFill/>
          <a:ln w="4763">
            <a:solidFill>
              <a:srgbClr val="000000"/>
            </a:solidFill>
            <a:round/>
            <a:headEnd/>
            <a:tailEnd/>
          </a:ln>
        </p:spPr>
        <p:txBody>
          <a:bodyPr/>
          <a:lstStyle/>
          <a:p>
            <a:endParaRPr lang="en-US"/>
          </a:p>
        </p:txBody>
      </p:sp>
      <p:sp>
        <p:nvSpPr>
          <p:cNvPr id="162884" name="Line 68"/>
          <p:cNvSpPr>
            <a:spLocks noChangeShapeType="1"/>
          </p:cNvSpPr>
          <p:nvPr/>
        </p:nvSpPr>
        <p:spPr bwMode="auto">
          <a:xfrm>
            <a:off x="889000" y="4008438"/>
            <a:ext cx="1588" cy="1068387"/>
          </a:xfrm>
          <a:prstGeom prst="line">
            <a:avLst/>
          </a:prstGeom>
          <a:noFill/>
          <a:ln w="4763">
            <a:solidFill>
              <a:srgbClr val="000000"/>
            </a:solidFill>
            <a:round/>
            <a:headEnd/>
            <a:tailEnd/>
          </a:ln>
        </p:spPr>
        <p:txBody>
          <a:bodyPr/>
          <a:lstStyle/>
          <a:p>
            <a:endParaRPr lang="en-US"/>
          </a:p>
        </p:txBody>
      </p:sp>
      <p:sp>
        <p:nvSpPr>
          <p:cNvPr id="162885" name="Line 69"/>
          <p:cNvSpPr>
            <a:spLocks noChangeShapeType="1"/>
          </p:cNvSpPr>
          <p:nvPr/>
        </p:nvSpPr>
        <p:spPr bwMode="auto">
          <a:xfrm>
            <a:off x="6737350" y="4038600"/>
            <a:ext cx="1588" cy="1038225"/>
          </a:xfrm>
          <a:prstGeom prst="line">
            <a:avLst/>
          </a:prstGeom>
          <a:noFill/>
          <a:ln w="4763">
            <a:solidFill>
              <a:srgbClr val="000000"/>
            </a:solidFill>
            <a:round/>
            <a:headEnd/>
            <a:tailEnd/>
          </a:ln>
        </p:spPr>
        <p:txBody>
          <a:bodyPr/>
          <a:lstStyle/>
          <a:p>
            <a:endParaRPr lang="en-US"/>
          </a:p>
        </p:txBody>
      </p:sp>
      <p:sp>
        <p:nvSpPr>
          <p:cNvPr id="162886" name="Line 70"/>
          <p:cNvSpPr>
            <a:spLocks noChangeShapeType="1"/>
          </p:cNvSpPr>
          <p:nvPr/>
        </p:nvSpPr>
        <p:spPr bwMode="auto">
          <a:xfrm flipH="1">
            <a:off x="349250" y="5076825"/>
            <a:ext cx="7045325" cy="1588"/>
          </a:xfrm>
          <a:prstGeom prst="line">
            <a:avLst/>
          </a:prstGeom>
          <a:noFill/>
          <a:ln w="4763">
            <a:solidFill>
              <a:srgbClr val="000000"/>
            </a:solidFill>
            <a:round/>
            <a:headEnd/>
            <a:tailEnd/>
          </a:ln>
        </p:spPr>
        <p:txBody>
          <a:bodyPr/>
          <a:lstStyle/>
          <a:p>
            <a:endParaRPr lang="en-US"/>
          </a:p>
        </p:txBody>
      </p:sp>
      <p:sp>
        <p:nvSpPr>
          <p:cNvPr id="162887" name="Freeform 71"/>
          <p:cNvSpPr>
            <a:spLocks/>
          </p:cNvSpPr>
          <p:nvPr/>
        </p:nvSpPr>
        <p:spPr bwMode="auto">
          <a:xfrm>
            <a:off x="7380288" y="5040313"/>
            <a:ext cx="165100" cy="73025"/>
          </a:xfrm>
          <a:custGeom>
            <a:avLst/>
            <a:gdLst/>
            <a:ahLst/>
            <a:cxnLst>
              <a:cxn ang="0">
                <a:pos x="0" y="0"/>
              </a:cxn>
              <a:cxn ang="0">
                <a:pos x="104" y="46"/>
              </a:cxn>
              <a:cxn ang="0">
                <a:pos x="0" y="92"/>
              </a:cxn>
              <a:cxn ang="0">
                <a:pos x="0" y="0"/>
              </a:cxn>
            </a:cxnLst>
            <a:rect l="0" t="0" r="r" b="b"/>
            <a:pathLst>
              <a:path w="104" h="92">
                <a:moveTo>
                  <a:pt x="0" y="0"/>
                </a:moveTo>
                <a:lnTo>
                  <a:pt x="104" y="46"/>
                </a:lnTo>
                <a:lnTo>
                  <a:pt x="0" y="92"/>
                </a:lnTo>
                <a:lnTo>
                  <a:pt x="0" y="0"/>
                </a:lnTo>
                <a:close/>
              </a:path>
            </a:pathLst>
          </a:custGeom>
          <a:solidFill>
            <a:srgbClr val="000000"/>
          </a:solidFill>
          <a:ln w="9525">
            <a:noFill/>
            <a:round/>
            <a:headEnd/>
            <a:tailEnd/>
          </a:ln>
        </p:spPr>
        <p:txBody>
          <a:bodyPr/>
          <a:lstStyle/>
          <a:p>
            <a:endParaRPr lang="en-US"/>
          </a:p>
        </p:txBody>
      </p:sp>
      <p:sp>
        <p:nvSpPr>
          <p:cNvPr id="162888" name="Line 72"/>
          <p:cNvSpPr>
            <a:spLocks noChangeShapeType="1"/>
          </p:cNvSpPr>
          <p:nvPr/>
        </p:nvSpPr>
        <p:spPr bwMode="auto">
          <a:xfrm>
            <a:off x="3767138" y="4008438"/>
            <a:ext cx="1587" cy="1068387"/>
          </a:xfrm>
          <a:prstGeom prst="line">
            <a:avLst/>
          </a:prstGeom>
          <a:noFill/>
          <a:ln w="4763">
            <a:solidFill>
              <a:srgbClr val="000000"/>
            </a:solidFill>
            <a:round/>
            <a:headEnd/>
            <a:tailEnd/>
          </a:ln>
        </p:spPr>
        <p:txBody>
          <a:bodyPr/>
          <a:lstStyle/>
          <a:p>
            <a:endParaRPr lang="en-US"/>
          </a:p>
        </p:txBody>
      </p:sp>
      <p:sp>
        <p:nvSpPr>
          <p:cNvPr id="162889" name="Line 73"/>
          <p:cNvSpPr>
            <a:spLocks noChangeShapeType="1"/>
          </p:cNvSpPr>
          <p:nvPr/>
        </p:nvSpPr>
        <p:spPr bwMode="auto">
          <a:xfrm>
            <a:off x="7905750" y="5076825"/>
            <a:ext cx="360363" cy="1588"/>
          </a:xfrm>
          <a:prstGeom prst="line">
            <a:avLst/>
          </a:prstGeom>
          <a:noFill/>
          <a:ln w="4763">
            <a:solidFill>
              <a:srgbClr val="000000"/>
            </a:solidFill>
            <a:round/>
            <a:headEnd/>
            <a:tailEnd/>
          </a:ln>
        </p:spPr>
        <p:txBody>
          <a:bodyPr/>
          <a:lstStyle/>
          <a:p>
            <a:endParaRPr lang="en-US"/>
          </a:p>
        </p:txBody>
      </p:sp>
      <p:sp>
        <p:nvSpPr>
          <p:cNvPr id="162890" name="Text Box 74"/>
          <p:cNvSpPr txBox="1">
            <a:spLocks noChangeArrowheads="1"/>
          </p:cNvSpPr>
          <p:nvPr/>
        </p:nvSpPr>
        <p:spPr bwMode="auto">
          <a:xfrm>
            <a:off x="4191000" y="914400"/>
            <a:ext cx="306388" cy="228600"/>
          </a:xfrm>
          <a:prstGeom prst="rect">
            <a:avLst/>
          </a:prstGeom>
          <a:noFill/>
          <a:ln w="9525">
            <a:noFill/>
            <a:miter lim="800000"/>
            <a:headEnd/>
            <a:tailEnd/>
          </a:ln>
          <a:effectLst/>
        </p:spPr>
        <p:txBody>
          <a:bodyPr vert="eaVert">
            <a:spAutoFit/>
          </a:bodyPr>
          <a:lstStyle/>
          <a:p>
            <a:pPr>
              <a:spcBef>
                <a:spcPct val="50000"/>
              </a:spcBef>
            </a:pPr>
            <a:r>
              <a:rPr lang="en-US" altLang="ko-KR" sz="800" b="1">
                <a:solidFill>
                  <a:srgbClr val="05050B"/>
                </a:solidFill>
                <a:latin typeface="굴림" pitchFamily="34" charset="-127"/>
              </a:rPr>
              <a:t>No</a:t>
            </a:r>
          </a:p>
        </p:txBody>
      </p:sp>
      <p:sp>
        <p:nvSpPr>
          <p:cNvPr id="162891" name="Text Box 75"/>
          <p:cNvSpPr txBox="1">
            <a:spLocks noChangeArrowheads="1"/>
          </p:cNvSpPr>
          <p:nvPr/>
        </p:nvSpPr>
        <p:spPr bwMode="auto">
          <a:xfrm>
            <a:off x="1752600" y="914400"/>
            <a:ext cx="306388" cy="228600"/>
          </a:xfrm>
          <a:prstGeom prst="rect">
            <a:avLst/>
          </a:prstGeom>
          <a:noFill/>
          <a:ln w="9525">
            <a:noFill/>
            <a:miter lim="800000"/>
            <a:headEnd/>
            <a:tailEnd/>
          </a:ln>
          <a:effectLst/>
        </p:spPr>
        <p:txBody>
          <a:bodyPr vert="eaVert">
            <a:spAutoFit/>
          </a:bodyPr>
          <a:lstStyle/>
          <a:p>
            <a:pPr>
              <a:spcBef>
                <a:spcPct val="50000"/>
              </a:spcBef>
            </a:pPr>
            <a:r>
              <a:rPr lang="en-US" altLang="ko-KR" sz="800" b="1">
                <a:solidFill>
                  <a:srgbClr val="05050B"/>
                </a:solidFill>
                <a:latin typeface="굴림" pitchFamily="34" charset="-127"/>
              </a:rPr>
              <a:t>No</a:t>
            </a:r>
          </a:p>
        </p:txBody>
      </p:sp>
      <p:sp>
        <p:nvSpPr>
          <p:cNvPr id="162892" name="Text Box 76"/>
          <p:cNvSpPr txBox="1">
            <a:spLocks noChangeArrowheads="1"/>
          </p:cNvSpPr>
          <p:nvPr/>
        </p:nvSpPr>
        <p:spPr bwMode="auto">
          <a:xfrm>
            <a:off x="7391400" y="1981200"/>
            <a:ext cx="306388" cy="228600"/>
          </a:xfrm>
          <a:prstGeom prst="rect">
            <a:avLst/>
          </a:prstGeom>
          <a:noFill/>
          <a:ln w="9525">
            <a:noFill/>
            <a:miter lim="800000"/>
            <a:headEnd/>
            <a:tailEnd/>
          </a:ln>
          <a:effectLst/>
        </p:spPr>
        <p:txBody>
          <a:bodyPr vert="eaVert">
            <a:spAutoFit/>
          </a:bodyPr>
          <a:lstStyle/>
          <a:p>
            <a:pPr>
              <a:spcBef>
                <a:spcPct val="50000"/>
              </a:spcBef>
            </a:pPr>
            <a:r>
              <a:rPr lang="en-US" altLang="ko-KR" sz="800" b="1">
                <a:solidFill>
                  <a:srgbClr val="05050B"/>
                </a:solidFill>
                <a:latin typeface="굴림" pitchFamily="34" charset="-127"/>
              </a:rPr>
              <a:t>No</a:t>
            </a:r>
          </a:p>
        </p:txBody>
      </p:sp>
      <p:sp>
        <p:nvSpPr>
          <p:cNvPr id="162893" name="Text Box 77"/>
          <p:cNvSpPr txBox="1">
            <a:spLocks noChangeArrowheads="1"/>
          </p:cNvSpPr>
          <p:nvPr/>
        </p:nvSpPr>
        <p:spPr bwMode="auto">
          <a:xfrm>
            <a:off x="7391400" y="3962400"/>
            <a:ext cx="306388" cy="228600"/>
          </a:xfrm>
          <a:prstGeom prst="rect">
            <a:avLst/>
          </a:prstGeom>
          <a:noFill/>
          <a:ln w="9525">
            <a:noFill/>
            <a:miter lim="800000"/>
            <a:headEnd/>
            <a:tailEnd/>
          </a:ln>
          <a:effectLst/>
        </p:spPr>
        <p:txBody>
          <a:bodyPr vert="eaVert">
            <a:spAutoFit/>
          </a:bodyPr>
          <a:lstStyle/>
          <a:p>
            <a:pPr>
              <a:spcBef>
                <a:spcPct val="50000"/>
              </a:spcBef>
            </a:pPr>
            <a:r>
              <a:rPr lang="en-US" altLang="ko-KR" sz="800" b="1">
                <a:solidFill>
                  <a:srgbClr val="05050B"/>
                </a:solidFill>
                <a:latin typeface="굴림" pitchFamily="34" charset="-127"/>
              </a:rPr>
              <a:t>No</a:t>
            </a:r>
          </a:p>
        </p:txBody>
      </p:sp>
      <p:sp>
        <p:nvSpPr>
          <p:cNvPr id="162894" name="Text Box 78"/>
          <p:cNvSpPr txBox="1">
            <a:spLocks noChangeArrowheads="1"/>
          </p:cNvSpPr>
          <p:nvPr/>
        </p:nvSpPr>
        <p:spPr bwMode="auto">
          <a:xfrm>
            <a:off x="5410200" y="1905000"/>
            <a:ext cx="306388" cy="304800"/>
          </a:xfrm>
          <a:prstGeom prst="rect">
            <a:avLst/>
          </a:prstGeom>
          <a:noFill/>
          <a:ln w="9525">
            <a:noFill/>
            <a:miter lim="800000"/>
            <a:headEnd/>
            <a:tailEnd/>
          </a:ln>
          <a:effectLst/>
        </p:spPr>
        <p:txBody>
          <a:bodyPr vert="eaVert">
            <a:spAutoFit/>
          </a:bodyPr>
          <a:lstStyle/>
          <a:p>
            <a:pPr algn="ctr">
              <a:spcBef>
                <a:spcPct val="50000"/>
              </a:spcBef>
            </a:pPr>
            <a:r>
              <a:rPr lang="en-US" altLang="ko-KR" sz="800" b="1">
                <a:solidFill>
                  <a:srgbClr val="05050B"/>
                </a:solidFill>
                <a:latin typeface="굴림" pitchFamily="34" charset="-127"/>
              </a:rPr>
              <a:t>Yes</a:t>
            </a:r>
          </a:p>
        </p:txBody>
      </p:sp>
      <p:sp>
        <p:nvSpPr>
          <p:cNvPr id="162895" name="Text Box 79"/>
          <p:cNvSpPr txBox="1">
            <a:spLocks noChangeArrowheads="1"/>
          </p:cNvSpPr>
          <p:nvPr/>
        </p:nvSpPr>
        <p:spPr bwMode="auto">
          <a:xfrm>
            <a:off x="2514600" y="1981200"/>
            <a:ext cx="306388" cy="304800"/>
          </a:xfrm>
          <a:prstGeom prst="rect">
            <a:avLst/>
          </a:prstGeom>
          <a:noFill/>
          <a:ln w="9525">
            <a:noFill/>
            <a:miter lim="800000"/>
            <a:headEnd/>
            <a:tailEnd/>
          </a:ln>
          <a:effectLst/>
        </p:spPr>
        <p:txBody>
          <a:bodyPr vert="eaVert">
            <a:spAutoFit/>
          </a:bodyPr>
          <a:lstStyle/>
          <a:p>
            <a:pPr algn="ctr">
              <a:spcBef>
                <a:spcPct val="50000"/>
              </a:spcBef>
            </a:pPr>
            <a:r>
              <a:rPr lang="en-US" altLang="ko-KR" sz="800" b="1">
                <a:solidFill>
                  <a:srgbClr val="05050B"/>
                </a:solidFill>
                <a:latin typeface="굴림" pitchFamily="34" charset="-127"/>
              </a:rPr>
              <a:t>Yes</a:t>
            </a:r>
          </a:p>
        </p:txBody>
      </p:sp>
      <p:sp>
        <p:nvSpPr>
          <p:cNvPr id="162896" name="Text Box 80"/>
          <p:cNvSpPr txBox="1">
            <a:spLocks noChangeArrowheads="1"/>
          </p:cNvSpPr>
          <p:nvPr/>
        </p:nvSpPr>
        <p:spPr bwMode="auto">
          <a:xfrm>
            <a:off x="6705600" y="838200"/>
            <a:ext cx="306388" cy="304800"/>
          </a:xfrm>
          <a:prstGeom prst="rect">
            <a:avLst/>
          </a:prstGeom>
          <a:noFill/>
          <a:ln w="9525">
            <a:noFill/>
            <a:miter lim="800000"/>
            <a:headEnd/>
            <a:tailEnd/>
          </a:ln>
          <a:effectLst/>
        </p:spPr>
        <p:txBody>
          <a:bodyPr vert="eaVert">
            <a:spAutoFit/>
          </a:bodyPr>
          <a:lstStyle/>
          <a:p>
            <a:pPr algn="ctr">
              <a:spcBef>
                <a:spcPct val="50000"/>
              </a:spcBef>
            </a:pPr>
            <a:r>
              <a:rPr lang="en-US" altLang="ko-KR" sz="800" b="1">
                <a:solidFill>
                  <a:srgbClr val="05050B"/>
                </a:solidFill>
                <a:latin typeface="굴림" pitchFamily="34" charset="-127"/>
              </a:rPr>
              <a:t>Yes</a:t>
            </a:r>
          </a:p>
        </p:txBody>
      </p:sp>
      <p:sp>
        <p:nvSpPr>
          <p:cNvPr id="162897" name="Text Box 81"/>
          <p:cNvSpPr txBox="1">
            <a:spLocks noChangeArrowheads="1"/>
          </p:cNvSpPr>
          <p:nvPr/>
        </p:nvSpPr>
        <p:spPr bwMode="auto">
          <a:xfrm>
            <a:off x="7086600" y="2819400"/>
            <a:ext cx="306388" cy="304800"/>
          </a:xfrm>
          <a:prstGeom prst="rect">
            <a:avLst/>
          </a:prstGeom>
          <a:noFill/>
          <a:ln w="9525">
            <a:noFill/>
            <a:miter lim="800000"/>
            <a:headEnd/>
            <a:tailEnd/>
          </a:ln>
          <a:effectLst/>
        </p:spPr>
        <p:txBody>
          <a:bodyPr vert="eaVert">
            <a:spAutoFit/>
          </a:bodyPr>
          <a:lstStyle/>
          <a:p>
            <a:pPr algn="ctr">
              <a:spcBef>
                <a:spcPct val="50000"/>
              </a:spcBef>
            </a:pPr>
            <a:r>
              <a:rPr lang="en-US" altLang="ko-KR" sz="800" b="1">
                <a:solidFill>
                  <a:srgbClr val="05050B"/>
                </a:solidFill>
                <a:latin typeface="굴림" pitchFamily="34" charset="-127"/>
              </a:rPr>
              <a:t>Yes</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descr="Rectangle: Click to edit Master text styles&#10;Second level&#10;Third level&#10;Fourth level&#10;Fifth level"/>
          <p:cNvSpPr>
            <a:spLocks noGrp="1" noChangeArrowheads="1"/>
          </p:cNvSpPr>
          <p:nvPr>
            <p:ph type="body" idx="1"/>
          </p:nvPr>
        </p:nvSpPr>
        <p:spPr>
          <a:xfrm>
            <a:off x="838200" y="1447800"/>
            <a:ext cx="7772400" cy="1363663"/>
          </a:xfrm>
        </p:spPr>
        <p:txBody>
          <a:bodyPr/>
          <a:lstStyle/>
          <a:p>
            <a:r>
              <a:rPr lang="en-US" altLang="ko-KR" sz="1800"/>
              <a:t>Example 2.2 (cont.)</a:t>
            </a:r>
          </a:p>
          <a:p>
            <a:pPr lvl="1"/>
            <a:r>
              <a:rPr lang="en-US" altLang="ko-KR" sz="1600"/>
              <a:t>The logic requires that we compute when Able and Baker will become free, for which we use the built-in Excel function for maximum over a range, MAX(). </a:t>
            </a:r>
          </a:p>
          <a:p>
            <a:pPr lvl="1"/>
            <a:endParaRPr lang="ko-KR" altLang="en-US" sz="1600"/>
          </a:p>
        </p:txBody>
      </p:sp>
      <p:sp>
        <p:nvSpPr>
          <p:cNvPr id="163843" name="Rectangle 3"/>
          <p:cNvSpPr>
            <a:spLocks noGrp="1" noChangeArrowheads="1"/>
          </p:cNvSpPr>
          <p:nvPr>
            <p:ph type="title"/>
          </p:nvPr>
        </p:nvSpPr>
        <p:spPr>
          <a:xfrm>
            <a:off x="609600" y="609600"/>
            <a:ext cx="6934200" cy="609600"/>
          </a:xfrm>
          <a:noFill/>
          <a:ln/>
        </p:spPr>
        <p:txBody>
          <a:bodyPr/>
          <a:lstStyle/>
          <a:p>
            <a:r>
              <a:rPr lang="en-US" altLang="ko-KR" sz="2400"/>
              <a:t>2.1 Simulation of Queueing Systems (27)</a:t>
            </a:r>
          </a:p>
        </p:txBody>
      </p:sp>
      <p:graphicFrame>
        <p:nvGraphicFramePr>
          <p:cNvPr id="163844" name="Object 4"/>
          <p:cNvGraphicFramePr>
            <a:graphicFrameLocks noChangeAspect="1"/>
          </p:cNvGraphicFramePr>
          <p:nvPr/>
        </p:nvGraphicFramePr>
        <p:xfrm>
          <a:off x="1066800" y="3048000"/>
          <a:ext cx="7391400" cy="558800"/>
        </p:xfrm>
        <a:graphic>
          <a:graphicData uri="http://schemas.openxmlformats.org/presentationml/2006/ole">
            <mc:AlternateContent xmlns:mc="http://schemas.openxmlformats.org/markup-compatibility/2006">
              <mc:Choice xmlns:v="urn:schemas-microsoft-com:vml" Requires="v">
                <p:oleObj spid="_x0000_s163848" name="Equation" r:id="rId3" imgW="4305240" imgH="431640" progId="Equation.3">
                  <p:embed/>
                </p:oleObj>
              </mc:Choice>
              <mc:Fallback>
                <p:oleObj name="Equation" r:id="rId3" imgW="4305240" imgH="431640" progId="Equation.3">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3048000"/>
                        <a:ext cx="7391400" cy="55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845" name="Rectangle 5" descr="Rectangle: Click to edit Master text styles&#10;Second level&#10;Third level&#10;Fourth level&#10;Fifth level"/>
          <p:cNvSpPr>
            <a:spLocks noChangeArrowheads="1"/>
          </p:cNvSpPr>
          <p:nvPr/>
        </p:nvSpPr>
        <p:spPr bwMode="auto">
          <a:xfrm>
            <a:off x="762000" y="3581400"/>
            <a:ext cx="7848600" cy="2362200"/>
          </a:xfrm>
          <a:prstGeom prst="rect">
            <a:avLst/>
          </a:prstGeom>
          <a:noFill/>
          <a:ln w="9525">
            <a:noFill/>
            <a:miter lim="800000"/>
            <a:headEnd/>
            <a:tailEnd/>
          </a:ln>
          <a:effectLst/>
        </p:spPr>
        <p:txBody>
          <a:bodyPr/>
          <a:lstStyle/>
          <a:p>
            <a:pPr marL="342900" indent="-342900">
              <a:lnSpc>
                <a:spcPct val="90000"/>
              </a:lnSpc>
              <a:spcBef>
                <a:spcPct val="20000"/>
              </a:spcBef>
              <a:buClr>
                <a:schemeClr val="hlink"/>
              </a:buClr>
              <a:buSzPct val="110000"/>
              <a:buFont typeface="Wingdings" pitchFamily="2" charset="2"/>
              <a:buNone/>
            </a:pPr>
            <a:endParaRPr lang="ko-KR" altLang="en-US" sz="1800">
              <a:latin typeface="굴림" pitchFamily="34" charset="-127"/>
            </a:endParaRPr>
          </a:p>
          <a:p>
            <a:pPr marL="742950" lvl="1" indent="-285750">
              <a:lnSpc>
                <a:spcPct val="90000"/>
              </a:lnSpc>
              <a:spcBef>
                <a:spcPct val="20000"/>
              </a:spcBef>
              <a:buClr>
                <a:schemeClr val="tx1"/>
              </a:buClr>
              <a:buSzPct val="60000"/>
              <a:buFont typeface="Wingdings" pitchFamily="2" charset="2"/>
              <a:buChar char="n"/>
            </a:pPr>
            <a:r>
              <a:rPr lang="en-US" altLang="ko-KR" sz="1600">
                <a:latin typeface="굴림" pitchFamily="34" charset="-127"/>
              </a:rPr>
              <a:t>If the first condition (Able idle when customer 10 arrives) is true, then the customer begins immediately at the arrival time in D10. Otherwise, a second IF() function is evaluated, which says if Baker is idle, put nothing (..) in the cell. Otherwise, the function returns the time that Able or Baker becomes idle, whichever is first [the minimum or MIN() of their respective completion times].</a:t>
            </a:r>
          </a:p>
          <a:p>
            <a:pPr marL="742950" lvl="1" indent="-285750">
              <a:lnSpc>
                <a:spcPct val="90000"/>
              </a:lnSpc>
              <a:spcBef>
                <a:spcPct val="20000"/>
              </a:spcBef>
              <a:buClr>
                <a:schemeClr val="tx1"/>
              </a:buClr>
              <a:buSzPct val="60000"/>
              <a:buFont typeface="Wingdings" pitchFamily="2" charset="2"/>
              <a:buChar char="n"/>
            </a:pPr>
            <a:endParaRPr lang="en-US" altLang="ko-KR" sz="1600">
              <a:latin typeface="굴림" pitchFamily="34" charset="-127"/>
            </a:endParaRPr>
          </a:p>
          <a:p>
            <a:pPr marL="742950" lvl="1" indent="-285750">
              <a:lnSpc>
                <a:spcPct val="90000"/>
              </a:lnSpc>
              <a:spcBef>
                <a:spcPct val="20000"/>
              </a:spcBef>
              <a:buClr>
                <a:schemeClr val="tx1"/>
              </a:buClr>
              <a:buSzPct val="60000"/>
              <a:buFont typeface="Wingdings" pitchFamily="2" charset="2"/>
              <a:buChar char="n"/>
            </a:pPr>
            <a:r>
              <a:rPr lang="en-US" altLang="ko-KR" sz="1600">
                <a:latin typeface="굴림" pitchFamily="34" charset="-127"/>
              </a:rPr>
              <a:t>A similar formula applies to cell I10 for </a:t>
            </a:r>
            <a:r>
              <a:rPr lang="en-US" altLang="ko-KR" sz="1600">
                <a:latin typeface="Times New Roman"/>
              </a:rPr>
              <a:t>“</a:t>
            </a:r>
            <a:r>
              <a:rPr lang="en-US" altLang="ko-KR" sz="1600">
                <a:latin typeface="굴림" pitchFamily="34" charset="-127"/>
              </a:rPr>
              <a:t>Time Service Begins</a:t>
            </a:r>
            <a:r>
              <a:rPr lang="en-US" altLang="ko-KR" sz="1600">
                <a:latin typeface="Times New Roman"/>
              </a:rPr>
              <a:t>”</a:t>
            </a:r>
            <a:r>
              <a:rPr lang="en-US" altLang="ko-KR" sz="1600">
                <a:latin typeface="굴림" pitchFamily="34" charset="-127"/>
              </a:rPr>
              <a:t> for Baker. </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descr="Rectangle: Click to edit Master text styles&#10;Second level&#10;Third level&#10;Fourth level&#10;Fifth level"/>
          <p:cNvSpPr>
            <a:spLocks noGrp="1" noChangeArrowheads="1"/>
          </p:cNvSpPr>
          <p:nvPr>
            <p:ph type="body" idx="1"/>
          </p:nvPr>
        </p:nvSpPr>
        <p:spPr>
          <a:xfrm>
            <a:off x="838200" y="1600200"/>
            <a:ext cx="7924800" cy="4495800"/>
          </a:xfrm>
        </p:spPr>
        <p:txBody>
          <a:bodyPr/>
          <a:lstStyle/>
          <a:p>
            <a:r>
              <a:rPr lang="en-US" altLang="ko-KR" sz="1800"/>
              <a:t>Example 2.2 (Cont.)</a:t>
            </a:r>
          </a:p>
          <a:p>
            <a:pPr lvl="1"/>
            <a:r>
              <a:rPr lang="en-US" altLang="ko-KR" sz="1600"/>
              <a:t>For service times for Able, you could use another IF() function to make the cell blank or have a value:</a:t>
            </a:r>
          </a:p>
          <a:p>
            <a:pPr lvl="1">
              <a:buFont typeface="Wingdings" pitchFamily="2" charset="2"/>
              <a:buNone/>
            </a:pPr>
            <a:r>
              <a:rPr lang="en-US" altLang="ko-KR" sz="1600"/>
              <a:t>			     G10 = IF(F10 &gt; 0,new service time, "")</a:t>
            </a:r>
          </a:p>
          <a:p>
            <a:pPr lvl="1">
              <a:buFont typeface="Wingdings" pitchFamily="2" charset="2"/>
              <a:buNone/>
            </a:pPr>
            <a:r>
              <a:rPr lang="en-US" altLang="ko-KR" sz="1600"/>
              <a:t>			     H10 = IF(F10 &gt; 0, F10+G10, "")</a:t>
            </a:r>
          </a:p>
        </p:txBody>
      </p:sp>
      <p:sp>
        <p:nvSpPr>
          <p:cNvPr id="164867" name="Rectangle 3"/>
          <p:cNvSpPr>
            <a:spLocks noGrp="1" noChangeArrowheads="1"/>
          </p:cNvSpPr>
          <p:nvPr>
            <p:ph type="title"/>
          </p:nvPr>
        </p:nvSpPr>
        <p:spPr>
          <a:xfrm>
            <a:off x="609600" y="609600"/>
            <a:ext cx="6934200" cy="609600"/>
          </a:xfrm>
          <a:noFill/>
          <a:ln/>
        </p:spPr>
        <p:txBody>
          <a:bodyPr/>
          <a:lstStyle/>
          <a:p>
            <a:r>
              <a:rPr lang="en-US" altLang="ko-KR" sz="2400"/>
              <a:t>2.1 Simulation of Queueing Systems (28)</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descr="Rectangle: Click to edit Master text styles&#10;Second level&#10;Third level&#10;Fourth level&#10;Fifth level"/>
          <p:cNvSpPr>
            <a:spLocks noGrp="1" noChangeArrowheads="1"/>
          </p:cNvSpPr>
          <p:nvPr>
            <p:ph type="body" idx="1"/>
          </p:nvPr>
        </p:nvSpPr>
        <p:spPr/>
        <p:txBody>
          <a:bodyPr/>
          <a:lstStyle/>
          <a:p>
            <a:r>
              <a:rPr lang="en-US" altLang="ko-KR" sz="1800"/>
              <a:t>The analysis of Table 2.14 results in the following:</a:t>
            </a:r>
          </a:p>
          <a:p>
            <a:pPr lvl="1"/>
            <a:r>
              <a:rPr lang="en-US" altLang="ko-KR" sz="1800"/>
              <a:t>Over the 62-minute period Able was busy 90% of the time.</a:t>
            </a:r>
          </a:p>
          <a:p>
            <a:pPr lvl="1"/>
            <a:r>
              <a:rPr lang="en-US" altLang="ko-KR" sz="1800"/>
              <a:t>Baker was busy only 69% of the time. The seniority rule keeps Baker less busy (and gives Able more tips).</a:t>
            </a:r>
          </a:p>
          <a:p>
            <a:pPr lvl="1"/>
            <a:r>
              <a:rPr lang="en-US" altLang="ko-KR" sz="1800"/>
              <a:t>Nine of the 26 arrivals (about 35%) had to wait. The average waiting time for all customers was only about 0.42 minute (25 seconds), which is very small.</a:t>
            </a:r>
          </a:p>
          <a:p>
            <a:pPr lvl="1"/>
            <a:r>
              <a:rPr lang="en-US" altLang="ko-KR" sz="1800"/>
              <a:t>Those nine who did have to wait only waited an average of 1.22 minutes, which is quite low.</a:t>
            </a:r>
          </a:p>
          <a:p>
            <a:pPr lvl="1"/>
            <a:r>
              <a:rPr lang="en-US" altLang="ko-KR" sz="1800"/>
              <a:t>In summary, this system seems well balanced. One server cannot handle all the diners, and three servers would probably be too many. Adding an additional server would surely reduce the waiting time to nearly zero. However, the cost of waiting would have to be quite high to justify an additional server.</a:t>
            </a:r>
            <a:r>
              <a:rPr lang="en-US" altLang="ko-KR" sz="1600"/>
              <a:t> </a:t>
            </a:r>
            <a:endParaRPr lang="en-US" altLang="ko-KR"/>
          </a:p>
        </p:txBody>
      </p:sp>
      <p:sp>
        <p:nvSpPr>
          <p:cNvPr id="165891" name="Rectangle 3"/>
          <p:cNvSpPr>
            <a:spLocks noGrp="1" noChangeArrowheads="1"/>
          </p:cNvSpPr>
          <p:nvPr>
            <p:ph type="title"/>
          </p:nvPr>
        </p:nvSpPr>
        <p:spPr>
          <a:xfrm>
            <a:off x="609600" y="609600"/>
            <a:ext cx="7010400" cy="609600"/>
          </a:xfrm>
          <a:noFill/>
          <a:ln/>
        </p:spPr>
        <p:txBody>
          <a:bodyPr/>
          <a:lstStyle/>
          <a:p>
            <a:r>
              <a:rPr lang="en-US" altLang="ko-KR" sz="2400"/>
              <a:t>2.1 Simulation of Queueing Systems (29)</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4" name="Picture 2" descr="figure2-7"/>
          <p:cNvPicPr>
            <a:picLocks noChangeAspect="1" noChangeArrowheads="1"/>
          </p:cNvPicPr>
          <p:nvPr/>
        </p:nvPicPr>
        <p:blipFill>
          <a:blip r:embed="rId2"/>
          <a:srcRect/>
          <a:stretch>
            <a:fillRect/>
          </a:stretch>
        </p:blipFill>
        <p:spPr bwMode="auto">
          <a:xfrm>
            <a:off x="533400" y="1905000"/>
            <a:ext cx="4114800" cy="3276600"/>
          </a:xfrm>
          <a:prstGeom prst="rect">
            <a:avLst/>
          </a:prstGeom>
          <a:noFill/>
        </p:spPr>
      </p:pic>
      <p:sp>
        <p:nvSpPr>
          <p:cNvPr id="166915" name="Rectangle 3"/>
          <p:cNvSpPr>
            <a:spLocks noGrp="1" noChangeArrowheads="1"/>
          </p:cNvSpPr>
          <p:nvPr>
            <p:ph type="title"/>
          </p:nvPr>
        </p:nvSpPr>
        <p:spPr>
          <a:xfrm>
            <a:off x="609600" y="609600"/>
            <a:ext cx="6705600" cy="609600"/>
          </a:xfrm>
        </p:spPr>
        <p:txBody>
          <a:bodyPr/>
          <a:lstStyle/>
          <a:p>
            <a:r>
              <a:rPr lang="en-US" altLang="ko-KR" sz="2400"/>
              <a:t>2.2 Simulation of Inventory Systems (1)</a:t>
            </a:r>
          </a:p>
        </p:txBody>
      </p:sp>
      <p:sp>
        <p:nvSpPr>
          <p:cNvPr id="166916" name="Rectangle 4" descr="Rectangle: Click to edit Master text styles&#10;Second level&#10;Third level&#10;Fourth level&#10;Fifth level"/>
          <p:cNvSpPr>
            <a:spLocks noGrp="1" noChangeArrowheads="1"/>
          </p:cNvSpPr>
          <p:nvPr>
            <p:ph type="body" idx="1"/>
          </p:nvPr>
        </p:nvSpPr>
        <p:spPr>
          <a:xfrm>
            <a:off x="4495800" y="1689100"/>
            <a:ext cx="4038600" cy="4170363"/>
          </a:xfrm>
        </p:spPr>
        <p:txBody>
          <a:bodyPr/>
          <a:lstStyle/>
          <a:p>
            <a:r>
              <a:rPr lang="en-US" altLang="ko-KR" sz="1800"/>
              <a:t>This inventory system has a periodic review of length N, at which time the inventory level is checked. </a:t>
            </a:r>
          </a:p>
          <a:p>
            <a:r>
              <a:rPr lang="en-US" altLang="ko-KR" sz="1800"/>
              <a:t>An order is made to bring the inventory up to the level M. </a:t>
            </a:r>
          </a:p>
          <a:p>
            <a:r>
              <a:rPr lang="en-US" altLang="ko-KR" sz="1800"/>
              <a:t>In this inventory system the lead time (i.e., the length of time between the placement and receipt of an order) is zero.</a:t>
            </a:r>
          </a:p>
          <a:p>
            <a:r>
              <a:rPr lang="en-US" altLang="ko-KR" sz="1800"/>
              <a:t>Demand is shown as being uniform over the time period </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r>
              <a:rPr lang="en-US" altLang="ko-KR" sz="2000"/>
              <a:t>1.2 When Simulation is not Appropriate</a:t>
            </a:r>
          </a:p>
        </p:txBody>
      </p:sp>
      <p:sp>
        <p:nvSpPr>
          <p:cNvPr id="110595" name="Rectangle 3" descr="Rectangle: Click to edit Master text styles&#10;Second level&#10;Third level&#10;Fourth level&#10;Fifth level"/>
          <p:cNvSpPr>
            <a:spLocks noGrp="1" noChangeArrowheads="1"/>
          </p:cNvSpPr>
          <p:nvPr>
            <p:ph type="body" idx="1"/>
          </p:nvPr>
        </p:nvSpPr>
        <p:spPr/>
        <p:txBody>
          <a:bodyPr/>
          <a:lstStyle/>
          <a:p>
            <a:r>
              <a:rPr lang="en-US" altLang="ko-KR" sz="1800"/>
              <a:t>When the problem can be solved using common sense.</a:t>
            </a:r>
          </a:p>
          <a:p>
            <a:r>
              <a:rPr lang="en-US" altLang="ko-KR" sz="1800"/>
              <a:t>When the problem can be solved analytically.</a:t>
            </a:r>
          </a:p>
          <a:p>
            <a:r>
              <a:rPr lang="en-US" altLang="ko-KR" sz="1800"/>
              <a:t>When it is easier to perform direct experiments.</a:t>
            </a:r>
          </a:p>
          <a:p>
            <a:r>
              <a:rPr lang="en-US" altLang="ko-KR" sz="1800"/>
              <a:t>When the simulation costs exceed the savings.</a:t>
            </a:r>
          </a:p>
          <a:p>
            <a:r>
              <a:rPr lang="en-US" altLang="ko-KR" sz="1800"/>
              <a:t>When the resources or time are not available.</a:t>
            </a:r>
          </a:p>
          <a:p>
            <a:r>
              <a:rPr lang="en-US" altLang="ko-KR" sz="1800"/>
              <a:t>When system behavior is too complex or can</a:t>
            </a:r>
            <a:r>
              <a:rPr lang="en-US" altLang="ko-KR" sz="1800">
                <a:latin typeface="Times New Roman"/>
              </a:rPr>
              <a:t>’</a:t>
            </a:r>
            <a:r>
              <a:rPr lang="en-US" altLang="ko-KR" sz="1800"/>
              <a:t>t be defined.</a:t>
            </a:r>
          </a:p>
          <a:p>
            <a:r>
              <a:rPr lang="en-US" altLang="ko-KR" sz="1800"/>
              <a:t>When there isn</a:t>
            </a:r>
            <a:r>
              <a:rPr lang="en-US" altLang="ko-KR" sz="1800">
                <a:latin typeface="Times New Roman"/>
              </a:rPr>
              <a:t>’</a:t>
            </a:r>
            <a:r>
              <a:rPr lang="en-US" altLang="ko-KR" sz="1800"/>
              <a:t>t the ability to verify and validate the model.</a:t>
            </a:r>
          </a:p>
          <a:p>
            <a:endParaRPr lang="ko-KR" altLang="en-US" sz="180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descr="Rectangle: Click to edit Master text styles&#10;Second level&#10;Third level&#10;Fourth level&#10;Fifth level"/>
          <p:cNvSpPr>
            <a:spLocks noGrp="1" noChangeArrowheads="1"/>
          </p:cNvSpPr>
          <p:nvPr>
            <p:ph type="body" idx="1"/>
          </p:nvPr>
        </p:nvSpPr>
        <p:spPr>
          <a:xfrm>
            <a:off x="838200" y="1676400"/>
            <a:ext cx="7924800" cy="4343400"/>
          </a:xfrm>
        </p:spPr>
        <p:txBody>
          <a:bodyPr/>
          <a:lstStyle/>
          <a:p>
            <a:r>
              <a:rPr lang="en-US" altLang="ko-KR" sz="1800"/>
              <a:t>Notice that in the second cycle, the amount in inventory drops below zero, indicating a shortage. </a:t>
            </a:r>
          </a:p>
          <a:p>
            <a:r>
              <a:rPr lang="en-US" altLang="ko-KR" sz="1800">
                <a:sym typeface="Symbol" pitchFamily="18" charset="2"/>
              </a:rPr>
              <a:t>Two way to avoid shortages</a:t>
            </a:r>
          </a:p>
          <a:p>
            <a:pPr lvl="1"/>
            <a:r>
              <a:rPr lang="en-US" altLang="ko-KR" sz="1600"/>
              <a:t>Carrying stock in inventory </a:t>
            </a:r>
          </a:p>
          <a:p>
            <a:pPr lvl="1">
              <a:buFont typeface="Wingdings" pitchFamily="2" charset="2"/>
              <a:buNone/>
            </a:pPr>
            <a:r>
              <a:rPr lang="en-US" altLang="ko-KR" sz="1600"/>
              <a:t>    : cost - the interest paid on the funds borrowed to buy the items, renting of storage space, hiring guards, and so on. </a:t>
            </a:r>
          </a:p>
          <a:p>
            <a:pPr lvl="1"/>
            <a:r>
              <a:rPr lang="en-US" altLang="ko-KR" sz="1600"/>
              <a:t>Making more frequent reviews, and consequently, more frequent purchases or replenishments </a:t>
            </a:r>
          </a:p>
          <a:p>
            <a:pPr lvl="1">
              <a:buFont typeface="Wingdings" pitchFamily="2" charset="2"/>
              <a:buNone/>
            </a:pPr>
            <a:r>
              <a:rPr lang="en-US" altLang="ko-KR" sz="1600"/>
              <a:t>    : the ordering cost  </a:t>
            </a:r>
          </a:p>
          <a:p>
            <a:r>
              <a:rPr lang="en-US" altLang="ko-KR" sz="1800"/>
              <a:t>The total cost of an inventory system is the measure of performance. </a:t>
            </a:r>
          </a:p>
          <a:p>
            <a:pPr lvl="1"/>
            <a:r>
              <a:rPr lang="en-US" altLang="ko-KR" sz="1600"/>
              <a:t>The decision maker can control the maximum inventory level, M, and the length of the cycle, N. </a:t>
            </a:r>
          </a:p>
          <a:p>
            <a:pPr lvl="1"/>
            <a:r>
              <a:rPr lang="en-US" altLang="ko-KR" sz="1600"/>
              <a:t>In an (M,N) inventory system, the events that may occur are: the demand for items in the inventory, the review of the inventory position, and the receipt of an order at the end of each review period. </a:t>
            </a:r>
          </a:p>
          <a:p>
            <a:pPr lvl="1"/>
            <a:endParaRPr lang="en-US" altLang="ko-KR" sz="1600"/>
          </a:p>
        </p:txBody>
      </p:sp>
      <p:sp>
        <p:nvSpPr>
          <p:cNvPr id="167939" name="Rectangle 3"/>
          <p:cNvSpPr>
            <a:spLocks noGrp="1" noChangeArrowheads="1"/>
          </p:cNvSpPr>
          <p:nvPr>
            <p:ph type="title"/>
          </p:nvPr>
        </p:nvSpPr>
        <p:spPr>
          <a:xfrm>
            <a:off x="609600" y="609600"/>
            <a:ext cx="6858000" cy="609600"/>
          </a:xfrm>
          <a:noFill/>
          <a:ln/>
        </p:spPr>
        <p:txBody>
          <a:bodyPr/>
          <a:lstStyle/>
          <a:p>
            <a:r>
              <a:rPr lang="en-US" altLang="ko-KR" sz="2400"/>
              <a:t>2.2 Simulation of Inventory Systems (2)</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descr="Rectangle: Click to edit Master text styles&#10;Second level&#10;Third level&#10;Fourth level&#10;Fifth level"/>
          <p:cNvSpPr>
            <a:spLocks noGrp="1" noChangeArrowheads="1"/>
          </p:cNvSpPr>
          <p:nvPr>
            <p:ph type="body" idx="1"/>
          </p:nvPr>
        </p:nvSpPr>
        <p:spPr/>
        <p:txBody>
          <a:bodyPr/>
          <a:lstStyle/>
          <a:p>
            <a:r>
              <a:rPr lang="en-US" altLang="ko-KR" sz="2000"/>
              <a:t>Example 2.3 The Newspaper Seller</a:t>
            </a:r>
            <a:r>
              <a:rPr lang="en-US" altLang="ko-KR" sz="2000">
                <a:latin typeface="Times New Roman"/>
              </a:rPr>
              <a:t>’</a:t>
            </a:r>
            <a:r>
              <a:rPr lang="en-US" altLang="ko-KR" sz="2000"/>
              <a:t>s Problem</a:t>
            </a:r>
          </a:p>
          <a:p>
            <a:pPr lvl="1"/>
            <a:r>
              <a:rPr lang="en-US" altLang="ko-KR" sz="1800"/>
              <a:t>A classical inventory problem concerns the purchase and sale of newspapers.</a:t>
            </a:r>
          </a:p>
          <a:p>
            <a:pPr lvl="1"/>
            <a:r>
              <a:rPr lang="en-US" altLang="ko-KR" sz="1800"/>
              <a:t>The paper seller buys the papers for 33 cents each and sells them for 50 cents each. (The lost profit from excess demand is 17 cents for each paper demanded that could not be provided.)</a:t>
            </a:r>
          </a:p>
          <a:p>
            <a:pPr lvl="1"/>
            <a:r>
              <a:rPr lang="en-US" altLang="ko-KR" sz="1800"/>
              <a:t>Newspapers not sold at the end of the day are sold as scrap for 5 cents each. (the salvage value of scrap papers)</a:t>
            </a:r>
          </a:p>
          <a:p>
            <a:pPr lvl="1"/>
            <a:r>
              <a:rPr lang="en-US" altLang="ko-KR" sz="1800"/>
              <a:t>Newspapers can be purchased in bundles of 10. Thus, the paper seller can buy 50, 60, and so on. </a:t>
            </a:r>
          </a:p>
          <a:p>
            <a:pPr lvl="1"/>
            <a:r>
              <a:rPr lang="en-US" altLang="ko-KR" sz="1800"/>
              <a:t>There are three types of newsdays, </a:t>
            </a:r>
            <a:r>
              <a:rPr lang="en-US" altLang="ko-KR" sz="1800">
                <a:latin typeface="Times New Roman"/>
              </a:rPr>
              <a:t>“</a:t>
            </a:r>
            <a:r>
              <a:rPr lang="en-US" altLang="ko-KR" sz="1800"/>
              <a:t>good,</a:t>
            </a:r>
            <a:r>
              <a:rPr lang="en-US" altLang="ko-KR" sz="1800">
                <a:latin typeface="Times New Roman"/>
              </a:rPr>
              <a:t>”</a:t>
            </a:r>
            <a:r>
              <a:rPr lang="en-US" altLang="ko-KR" sz="1800"/>
              <a:t> </a:t>
            </a:r>
            <a:r>
              <a:rPr lang="en-US" altLang="ko-KR" sz="1800">
                <a:latin typeface="Times New Roman"/>
              </a:rPr>
              <a:t>“</a:t>
            </a:r>
            <a:r>
              <a:rPr lang="en-US" altLang="ko-KR" sz="1800"/>
              <a:t>fair,</a:t>
            </a:r>
            <a:r>
              <a:rPr lang="en-US" altLang="ko-KR" sz="1800">
                <a:latin typeface="Times New Roman"/>
              </a:rPr>
              <a:t>”</a:t>
            </a:r>
            <a:r>
              <a:rPr lang="en-US" altLang="ko-KR" sz="1800"/>
              <a:t> and </a:t>
            </a:r>
            <a:r>
              <a:rPr lang="en-US" altLang="ko-KR" sz="1800">
                <a:latin typeface="Times New Roman"/>
              </a:rPr>
              <a:t>“</a:t>
            </a:r>
            <a:r>
              <a:rPr lang="en-US" altLang="ko-KR" sz="1800"/>
              <a:t>poor,</a:t>
            </a:r>
            <a:r>
              <a:rPr lang="en-US" altLang="ko-KR" sz="1800">
                <a:latin typeface="Times New Roman"/>
              </a:rPr>
              <a:t>”</a:t>
            </a:r>
            <a:r>
              <a:rPr lang="en-US" altLang="ko-KR" sz="1800"/>
              <a:t> with probabilities of 0.35, 0.45, and 0.20, respectively. </a:t>
            </a:r>
          </a:p>
          <a:p>
            <a:pPr lvl="1"/>
            <a:endParaRPr lang="ko-KR" altLang="en-US" sz="1800"/>
          </a:p>
        </p:txBody>
      </p:sp>
      <p:sp>
        <p:nvSpPr>
          <p:cNvPr id="168963" name="Rectangle 3"/>
          <p:cNvSpPr>
            <a:spLocks noGrp="1" noChangeArrowheads="1"/>
          </p:cNvSpPr>
          <p:nvPr>
            <p:ph type="title"/>
          </p:nvPr>
        </p:nvSpPr>
        <p:spPr>
          <a:xfrm>
            <a:off x="609600" y="609600"/>
            <a:ext cx="6781800" cy="609600"/>
          </a:xfrm>
          <a:noFill/>
          <a:ln/>
        </p:spPr>
        <p:txBody>
          <a:bodyPr/>
          <a:lstStyle/>
          <a:p>
            <a:r>
              <a:rPr lang="en-US" altLang="ko-KR" sz="2400"/>
              <a:t>2.2 Simulation of Inventory Systems (3)</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a:xfrm>
            <a:off x="609600" y="609600"/>
            <a:ext cx="6781800" cy="609600"/>
          </a:xfrm>
          <a:noFill/>
          <a:ln/>
        </p:spPr>
        <p:txBody>
          <a:bodyPr/>
          <a:lstStyle/>
          <a:p>
            <a:r>
              <a:rPr lang="en-US" altLang="ko-KR" sz="2400"/>
              <a:t>2.2 Simulation of Inventory Systems (4)</a:t>
            </a:r>
          </a:p>
        </p:txBody>
      </p:sp>
      <p:sp>
        <p:nvSpPr>
          <p:cNvPr id="169987" name="Rectangle 3" descr="Rectangle: Click to edit Master text styles&#10;Second level&#10;Third level&#10;Fourth level&#10;Fifth level"/>
          <p:cNvSpPr>
            <a:spLocks noGrp="1" noChangeArrowheads="1"/>
          </p:cNvSpPr>
          <p:nvPr>
            <p:ph type="body" idx="1"/>
          </p:nvPr>
        </p:nvSpPr>
        <p:spPr>
          <a:xfrm>
            <a:off x="838200" y="1447800"/>
            <a:ext cx="7772400" cy="2085975"/>
          </a:xfrm>
          <a:noFill/>
          <a:ln/>
        </p:spPr>
        <p:txBody>
          <a:bodyPr/>
          <a:lstStyle/>
          <a:p>
            <a:r>
              <a:rPr lang="en-US" altLang="ko-KR" sz="2000"/>
              <a:t>Example 2.3 (Cont.)</a:t>
            </a:r>
          </a:p>
          <a:p>
            <a:pPr lvl="1"/>
            <a:r>
              <a:rPr lang="en-US" altLang="ko-KR" sz="1800"/>
              <a:t>The problem is to determine the optimal number of papers the newspaper seller should purchase. </a:t>
            </a:r>
          </a:p>
          <a:p>
            <a:pPr lvl="1"/>
            <a:r>
              <a:rPr lang="en-US" altLang="ko-KR" sz="1800"/>
              <a:t>This will be accomplished by simulating demands for 20 days and recording profits from sales each day.</a:t>
            </a:r>
          </a:p>
          <a:p>
            <a:pPr lvl="1"/>
            <a:r>
              <a:rPr lang="en-US" altLang="ko-KR" sz="1800"/>
              <a:t>The profits are given by the following relationship:</a:t>
            </a:r>
          </a:p>
        </p:txBody>
      </p:sp>
      <p:graphicFrame>
        <p:nvGraphicFramePr>
          <p:cNvPr id="169988" name="Object 4"/>
          <p:cNvGraphicFramePr>
            <a:graphicFrameLocks noChangeAspect="1"/>
          </p:cNvGraphicFramePr>
          <p:nvPr/>
        </p:nvGraphicFramePr>
        <p:xfrm>
          <a:off x="1676400" y="3573463"/>
          <a:ext cx="6705600" cy="677862"/>
        </p:xfrm>
        <a:graphic>
          <a:graphicData uri="http://schemas.openxmlformats.org/presentationml/2006/ole">
            <mc:AlternateContent xmlns:mc="http://schemas.openxmlformats.org/markup-compatibility/2006">
              <mc:Choice xmlns:v="urn:schemas-microsoft-com:vml" Requires="v">
                <p:oleObj spid="_x0000_s169992" name="Equation" r:id="rId3" imgW="5079960" imgH="482400" progId="Equation.3">
                  <p:embed/>
                </p:oleObj>
              </mc:Choice>
              <mc:Fallback>
                <p:oleObj name="Equation" r:id="rId3" imgW="5079960" imgH="482400" progId="Equation.3">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3573463"/>
                        <a:ext cx="6705600" cy="677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9989" name="Rectangle 5" descr="Rectangle: Click to edit Master text styles&#10;Second level&#10;Third level&#10;Fourth level&#10;Fifth level"/>
          <p:cNvSpPr>
            <a:spLocks noChangeArrowheads="1"/>
          </p:cNvSpPr>
          <p:nvPr/>
        </p:nvSpPr>
        <p:spPr bwMode="auto">
          <a:xfrm>
            <a:off x="838200" y="4419600"/>
            <a:ext cx="7772400" cy="1371600"/>
          </a:xfrm>
          <a:prstGeom prst="rect">
            <a:avLst/>
          </a:prstGeom>
          <a:noFill/>
          <a:ln w="9525">
            <a:noFill/>
            <a:miter lim="800000"/>
            <a:headEnd/>
            <a:tailEnd/>
          </a:ln>
          <a:effectLst/>
        </p:spPr>
        <p:txBody>
          <a:bodyPr/>
          <a:lstStyle/>
          <a:p>
            <a:pPr marL="742950" lvl="1" indent="-285750">
              <a:spcBef>
                <a:spcPct val="20000"/>
              </a:spcBef>
              <a:buClr>
                <a:schemeClr val="tx1"/>
              </a:buClr>
              <a:buSzPct val="60000"/>
              <a:buFont typeface="Wingdings" pitchFamily="2" charset="2"/>
              <a:buChar char="n"/>
            </a:pPr>
            <a:r>
              <a:rPr lang="en-US" altLang="ko-KR" sz="1800">
                <a:latin typeface="굴림" pitchFamily="34" charset="-127"/>
              </a:rPr>
              <a:t>The distribution of papers demanded on each of these days is given in Table 2.15. </a:t>
            </a:r>
          </a:p>
          <a:p>
            <a:pPr marL="742950" lvl="1" indent="-285750">
              <a:spcBef>
                <a:spcPct val="20000"/>
              </a:spcBef>
              <a:buClr>
                <a:schemeClr val="tx1"/>
              </a:buClr>
              <a:buSzPct val="60000"/>
              <a:buFont typeface="Wingdings" pitchFamily="2" charset="2"/>
              <a:buChar char="n"/>
            </a:pPr>
            <a:r>
              <a:rPr lang="en-US" altLang="ko-KR" sz="1800">
                <a:latin typeface="굴림" pitchFamily="34" charset="-127"/>
              </a:rPr>
              <a:t>Tables 2.16 and 2.17 provide the random-digit assignments for the types of newsdays and the demands for those newsdays.</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10" name="Picture 2" descr="table2-15"/>
          <p:cNvPicPr>
            <a:picLocks noChangeAspect="1" noChangeArrowheads="1"/>
          </p:cNvPicPr>
          <p:nvPr/>
        </p:nvPicPr>
        <p:blipFill>
          <a:blip r:embed="rId2"/>
          <a:srcRect/>
          <a:stretch>
            <a:fillRect/>
          </a:stretch>
        </p:blipFill>
        <p:spPr bwMode="auto">
          <a:xfrm>
            <a:off x="762000" y="1600200"/>
            <a:ext cx="3108325" cy="2457450"/>
          </a:xfrm>
          <a:prstGeom prst="rect">
            <a:avLst/>
          </a:prstGeom>
          <a:noFill/>
        </p:spPr>
      </p:pic>
      <p:pic>
        <p:nvPicPr>
          <p:cNvPr id="171011" name="Picture 3" descr="table2-16"/>
          <p:cNvPicPr>
            <a:picLocks noChangeAspect="1" noChangeArrowheads="1"/>
          </p:cNvPicPr>
          <p:nvPr/>
        </p:nvPicPr>
        <p:blipFill>
          <a:blip r:embed="rId3"/>
          <a:srcRect/>
          <a:stretch>
            <a:fillRect/>
          </a:stretch>
        </p:blipFill>
        <p:spPr bwMode="auto">
          <a:xfrm>
            <a:off x="685800" y="4343400"/>
            <a:ext cx="4160838" cy="1520825"/>
          </a:xfrm>
          <a:prstGeom prst="rect">
            <a:avLst/>
          </a:prstGeom>
          <a:noFill/>
        </p:spPr>
      </p:pic>
      <p:pic>
        <p:nvPicPr>
          <p:cNvPr id="171012" name="Picture 4" descr="table2-17"/>
          <p:cNvPicPr>
            <a:picLocks noChangeAspect="1" noChangeArrowheads="1"/>
          </p:cNvPicPr>
          <p:nvPr/>
        </p:nvPicPr>
        <p:blipFill>
          <a:blip r:embed="rId4"/>
          <a:srcRect/>
          <a:stretch>
            <a:fillRect/>
          </a:stretch>
        </p:blipFill>
        <p:spPr bwMode="auto">
          <a:xfrm>
            <a:off x="4343400" y="1600200"/>
            <a:ext cx="4206875" cy="2468563"/>
          </a:xfrm>
          <a:prstGeom prst="rect">
            <a:avLst/>
          </a:prstGeom>
          <a:noFill/>
        </p:spPr>
      </p:pic>
      <p:sp>
        <p:nvSpPr>
          <p:cNvPr id="171013" name="Rectangle 5"/>
          <p:cNvSpPr>
            <a:spLocks noGrp="1" noChangeArrowheads="1"/>
          </p:cNvSpPr>
          <p:nvPr>
            <p:ph type="title"/>
          </p:nvPr>
        </p:nvSpPr>
        <p:spPr>
          <a:xfrm>
            <a:off x="609600" y="609600"/>
            <a:ext cx="6781800" cy="609600"/>
          </a:xfrm>
          <a:noFill/>
          <a:ln/>
        </p:spPr>
        <p:txBody>
          <a:bodyPr/>
          <a:lstStyle/>
          <a:p>
            <a:r>
              <a:rPr lang="en-US" altLang="ko-KR" sz="2400"/>
              <a:t>2.2 Simulation of Inventory Systems (5)</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descr="Rectangle: Click to edit Master text styles&#10;Second level&#10;Third level&#10;Fourth level&#10;Fifth level"/>
          <p:cNvSpPr>
            <a:spLocks noGrp="1" noChangeArrowheads="1"/>
          </p:cNvSpPr>
          <p:nvPr>
            <p:ph type="body" idx="1"/>
          </p:nvPr>
        </p:nvSpPr>
        <p:spPr>
          <a:xfrm>
            <a:off x="838200" y="1676400"/>
            <a:ext cx="7924800" cy="4343400"/>
          </a:xfrm>
        </p:spPr>
        <p:txBody>
          <a:bodyPr/>
          <a:lstStyle/>
          <a:p>
            <a:r>
              <a:rPr lang="en-US" altLang="ko-KR" sz="1800"/>
              <a:t>Example 2.3 (Cont.)</a:t>
            </a:r>
          </a:p>
          <a:p>
            <a:pPr lvl="1"/>
            <a:r>
              <a:rPr lang="en-US" altLang="ko-KR" sz="1600"/>
              <a:t>The simulation table for the decision to purchase 70 newspapers is shown in Table 2.18.</a:t>
            </a:r>
          </a:p>
          <a:p>
            <a:pPr lvl="1"/>
            <a:r>
              <a:rPr lang="en-US" altLang="ko-KR" sz="1600"/>
              <a:t>The profit for the first day is determined as follows:</a:t>
            </a:r>
          </a:p>
          <a:p>
            <a:pPr lvl="1" algn="ctr">
              <a:buFont typeface="Wingdings" pitchFamily="2" charset="2"/>
              <a:buNone/>
            </a:pPr>
            <a:r>
              <a:rPr lang="en-US" altLang="ko-KR" sz="1600"/>
              <a:t>Profit = $30.00 - $23.10 - 0 + $.50 = $7.40</a:t>
            </a:r>
          </a:p>
          <a:p>
            <a:pPr lvl="2"/>
            <a:r>
              <a:rPr lang="en-US" altLang="ko-KR" sz="1400"/>
              <a:t>On day 1 the demand is for 60 newspapers. The revenue from the sale of 60 newspapers is $30.00. </a:t>
            </a:r>
          </a:p>
          <a:p>
            <a:pPr lvl="2"/>
            <a:r>
              <a:rPr lang="en-US" altLang="ko-KR" sz="1400"/>
              <a:t>Ten newspapers are left over at the end of the day. </a:t>
            </a:r>
          </a:p>
          <a:p>
            <a:pPr lvl="2"/>
            <a:r>
              <a:rPr lang="en-US" altLang="ko-KR" sz="1400"/>
              <a:t>The salvage value at 5 cents each is 50 cents. </a:t>
            </a:r>
          </a:p>
          <a:p>
            <a:pPr lvl="1"/>
            <a:r>
              <a:rPr lang="en-US" altLang="ko-KR" sz="1600"/>
              <a:t>The profit for the 20-day period is the sum of the daily profits, $174.90. It can also be computed from the totals for the 20 days of the simulation as follows:</a:t>
            </a:r>
          </a:p>
          <a:p>
            <a:pPr lvl="1"/>
            <a:r>
              <a:rPr lang="en-US" altLang="ko-KR" sz="1600"/>
              <a:t>Total profit = $645.00 - $462.00 - $13.60 + $5.50 = $174.90</a:t>
            </a:r>
          </a:p>
          <a:p>
            <a:pPr lvl="1"/>
            <a:r>
              <a:rPr lang="en-US" altLang="ko-KR" sz="1600"/>
              <a:t>The policy (number of newspapers purchased) is changed to other values and the simulation repeated until the best value is found.</a:t>
            </a:r>
          </a:p>
          <a:p>
            <a:pPr lvl="1"/>
            <a:endParaRPr lang="en-US" altLang="ko-KR" sz="1600"/>
          </a:p>
          <a:p>
            <a:endParaRPr lang="en-US" altLang="ko-KR" sz="1800"/>
          </a:p>
        </p:txBody>
      </p:sp>
      <p:sp>
        <p:nvSpPr>
          <p:cNvPr id="172035" name="Rectangle 3"/>
          <p:cNvSpPr>
            <a:spLocks noGrp="1" noChangeArrowheads="1"/>
          </p:cNvSpPr>
          <p:nvPr>
            <p:ph type="title"/>
          </p:nvPr>
        </p:nvSpPr>
        <p:spPr>
          <a:xfrm>
            <a:off x="609600" y="609600"/>
            <a:ext cx="6858000" cy="609600"/>
          </a:xfrm>
          <a:noFill/>
          <a:ln/>
        </p:spPr>
        <p:txBody>
          <a:bodyPr/>
          <a:lstStyle/>
          <a:p>
            <a:r>
              <a:rPr lang="en-US" altLang="ko-KR" sz="2400"/>
              <a:t>2.2 Simulation of Inventory Systems (6)</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58" name="Picture 2" descr="table2-18"/>
          <p:cNvPicPr>
            <a:picLocks noChangeAspect="1" noChangeArrowheads="1"/>
          </p:cNvPicPr>
          <p:nvPr/>
        </p:nvPicPr>
        <p:blipFill>
          <a:blip r:embed="rId2"/>
          <a:srcRect/>
          <a:stretch>
            <a:fillRect/>
          </a:stretch>
        </p:blipFill>
        <p:spPr bwMode="auto">
          <a:xfrm>
            <a:off x="153988" y="381000"/>
            <a:ext cx="8836025" cy="5842000"/>
          </a:xfrm>
          <a:prstGeom prst="rect">
            <a:avLst/>
          </a:prstGeom>
          <a:noFill/>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descr="Rectangle: Click to edit Master text styles&#10;Second level&#10;Third level&#10;Fourth level&#10;Fifth level"/>
          <p:cNvSpPr>
            <a:spLocks noGrp="1" noChangeArrowheads="1"/>
          </p:cNvSpPr>
          <p:nvPr>
            <p:ph type="body" idx="1"/>
          </p:nvPr>
        </p:nvSpPr>
        <p:spPr>
          <a:xfrm>
            <a:off x="685800" y="1676400"/>
            <a:ext cx="8001000" cy="4343400"/>
          </a:xfrm>
        </p:spPr>
        <p:txBody>
          <a:bodyPr/>
          <a:lstStyle/>
          <a:p>
            <a:r>
              <a:rPr lang="en-US" altLang="ko-KR" sz="2000" dirty="0"/>
              <a:t>Example 2.4 Simulation of an (M,N) Inventory System</a:t>
            </a:r>
          </a:p>
          <a:p>
            <a:pPr lvl="1"/>
            <a:r>
              <a:rPr lang="en-US" altLang="ko-KR" sz="1800" dirty="0"/>
              <a:t>This example follows the pattern of the probabilistic order-level inventory system shown in Figure 2.7. </a:t>
            </a:r>
          </a:p>
          <a:p>
            <a:pPr lvl="1"/>
            <a:r>
              <a:rPr lang="en-US" altLang="ko-KR" sz="1800" dirty="0"/>
              <a:t>Suppose that the maximum inventory level, M, </a:t>
            </a:r>
            <a:r>
              <a:rPr lang="en-US" altLang="ko-KR" sz="1800" dirty="0" smtClean="0"/>
              <a:t>is 11 </a:t>
            </a:r>
            <a:r>
              <a:rPr lang="en-US" altLang="ko-KR" sz="1800" dirty="0"/>
              <a:t>units and the review period, N, is 5 days. The problem is to estimate, by simulation, the average ending units in inventory and the number of days when a shortage condition occurs. </a:t>
            </a:r>
          </a:p>
          <a:p>
            <a:pPr lvl="1"/>
            <a:r>
              <a:rPr lang="en-US" altLang="ko-KR" sz="1800" dirty="0"/>
              <a:t>The distribution of the number of units demanded per day is shown in Table 2.19. </a:t>
            </a:r>
          </a:p>
          <a:p>
            <a:pPr lvl="1"/>
            <a:r>
              <a:rPr lang="en-US" altLang="ko-KR" sz="1800" dirty="0"/>
              <a:t>In this example, lead time is a random variable, as shown in Table 2.20. </a:t>
            </a:r>
          </a:p>
          <a:p>
            <a:pPr lvl="1"/>
            <a:r>
              <a:rPr lang="en-US" altLang="ko-KR" sz="1800" dirty="0"/>
              <a:t>Assume that orders are placed at the close of business and are received for inventory at the beginning of business as determined by the lead time.</a:t>
            </a:r>
          </a:p>
          <a:p>
            <a:pPr lvl="1"/>
            <a:endParaRPr lang="en-US" altLang="ko-KR" sz="1800" dirty="0"/>
          </a:p>
          <a:p>
            <a:pPr lvl="1"/>
            <a:endParaRPr lang="en-US" altLang="ko-KR" sz="1800" dirty="0"/>
          </a:p>
        </p:txBody>
      </p:sp>
      <p:sp>
        <p:nvSpPr>
          <p:cNvPr id="174083" name="Rectangle 3"/>
          <p:cNvSpPr>
            <a:spLocks noGrp="1" noChangeArrowheads="1"/>
          </p:cNvSpPr>
          <p:nvPr>
            <p:ph type="title"/>
          </p:nvPr>
        </p:nvSpPr>
        <p:spPr>
          <a:xfrm>
            <a:off x="609600" y="609600"/>
            <a:ext cx="6858000" cy="609600"/>
          </a:xfrm>
          <a:noFill/>
          <a:ln/>
        </p:spPr>
        <p:txBody>
          <a:bodyPr/>
          <a:lstStyle/>
          <a:p>
            <a:r>
              <a:rPr lang="en-US" altLang="ko-KR" sz="2400"/>
              <a:t>2.2 Simulation of Inventory Systems (7)</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descr="Rectangle: Click to edit Master text styles&#10;Second level&#10;Third level&#10;Fourth level&#10;Fifth level"/>
          <p:cNvSpPr>
            <a:spLocks noGrp="1" noChangeArrowheads="1"/>
          </p:cNvSpPr>
          <p:nvPr>
            <p:ph type="body" idx="1"/>
          </p:nvPr>
        </p:nvSpPr>
        <p:spPr>
          <a:xfrm>
            <a:off x="838200" y="1447800"/>
            <a:ext cx="7772400" cy="1443038"/>
          </a:xfrm>
        </p:spPr>
        <p:txBody>
          <a:bodyPr/>
          <a:lstStyle/>
          <a:p>
            <a:r>
              <a:rPr lang="en-US" altLang="ko-KR" sz="2000"/>
              <a:t>Example 2.4 (Cont.)</a:t>
            </a:r>
          </a:p>
          <a:p>
            <a:pPr lvl="1"/>
            <a:r>
              <a:rPr lang="en-US" altLang="ko-KR" sz="1800"/>
              <a:t>For purposes of this example, only five cycles will be shown. </a:t>
            </a:r>
          </a:p>
          <a:p>
            <a:pPr lvl="1"/>
            <a:r>
              <a:rPr lang="en-US" altLang="ko-KR" sz="1800"/>
              <a:t>The random-digit assignments for daily demand and lead time are shown in the rightmost columns of Tables 2.19 and 2.20. </a:t>
            </a:r>
          </a:p>
        </p:txBody>
      </p:sp>
      <p:sp>
        <p:nvSpPr>
          <p:cNvPr id="175107" name="Rectangle 3"/>
          <p:cNvSpPr>
            <a:spLocks noGrp="1" noChangeArrowheads="1"/>
          </p:cNvSpPr>
          <p:nvPr>
            <p:ph type="title"/>
          </p:nvPr>
        </p:nvSpPr>
        <p:spPr>
          <a:xfrm>
            <a:off x="609600" y="609600"/>
            <a:ext cx="6781800" cy="609600"/>
          </a:xfrm>
          <a:noFill/>
          <a:ln/>
        </p:spPr>
        <p:txBody>
          <a:bodyPr/>
          <a:lstStyle/>
          <a:p>
            <a:r>
              <a:rPr lang="en-US" altLang="ko-KR" sz="2400"/>
              <a:t>2.2 Simulation of Inventory Systems (8)</a:t>
            </a:r>
          </a:p>
        </p:txBody>
      </p:sp>
      <p:pic>
        <p:nvPicPr>
          <p:cNvPr id="175108" name="Picture 4" descr="table2-19"/>
          <p:cNvPicPr>
            <a:picLocks noChangeAspect="1" noChangeArrowheads="1"/>
          </p:cNvPicPr>
          <p:nvPr/>
        </p:nvPicPr>
        <p:blipFill>
          <a:blip r:embed="rId2"/>
          <a:srcRect/>
          <a:stretch>
            <a:fillRect/>
          </a:stretch>
        </p:blipFill>
        <p:spPr bwMode="auto">
          <a:xfrm>
            <a:off x="1828800" y="3124200"/>
            <a:ext cx="5562600" cy="1646238"/>
          </a:xfrm>
          <a:prstGeom prst="rect">
            <a:avLst/>
          </a:prstGeom>
          <a:noFill/>
        </p:spPr>
      </p:pic>
      <p:pic>
        <p:nvPicPr>
          <p:cNvPr id="175109" name="Picture 5" descr="table2-20"/>
          <p:cNvPicPr>
            <a:picLocks noChangeAspect="1" noChangeArrowheads="1"/>
          </p:cNvPicPr>
          <p:nvPr/>
        </p:nvPicPr>
        <p:blipFill>
          <a:blip r:embed="rId3"/>
          <a:srcRect/>
          <a:stretch>
            <a:fillRect/>
          </a:stretch>
        </p:blipFill>
        <p:spPr bwMode="auto">
          <a:xfrm>
            <a:off x="1828800" y="4876800"/>
            <a:ext cx="5562600" cy="1257300"/>
          </a:xfrm>
          <a:prstGeom prst="rect">
            <a:avLst/>
          </a:prstGeom>
          <a:noFill/>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130" name="Picture 2" descr="table2-21"/>
          <p:cNvPicPr>
            <a:picLocks noChangeAspect="1" noChangeArrowheads="1"/>
          </p:cNvPicPr>
          <p:nvPr/>
        </p:nvPicPr>
        <p:blipFill>
          <a:blip r:embed="rId2"/>
          <a:srcRect/>
          <a:stretch>
            <a:fillRect/>
          </a:stretch>
        </p:blipFill>
        <p:spPr bwMode="auto">
          <a:xfrm>
            <a:off x="268288" y="304800"/>
            <a:ext cx="8607425" cy="5943600"/>
          </a:xfrm>
          <a:prstGeom prst="rect">
            <a:avLst/>
          </a:prstGeom>
          <a:noFill/>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descr="Rectangle: Click to edit Master text styles&#10;Second level&#10;Third level&#10;Fourth level&#10;Fifth level"/>
          <p:cNvSpPr>
            <a:spLocks noGrp="1" noChangeArrowheads="1"/>
          </p:cNvSpPr>
          <p:nvPr>
            <p:ph type="body" idx="1"/>
          </p:nvPr>
        </p:nvSpPr>
        <p:spPr>
          <a:xfrm>
            <a:off x="838200" y="1447800"/>
            <a:ext cx="7772400" cy="1122363"/>
          </a:xfrm>
        </p:spPr>
        <p:txBody>
          <a:bodyPr/>
          <a:lstStyle/>
          <a:p>
            <a:r>
              <a:rPr lang="en-US" altLang="ko-KR" sz="2000"/>
              <a:t>Example 2.4 (Cont.)</a:t>
            </a:r>
          </a:p>
          <a:p>
            <a:pPr lvl="1"/>
            <a:r>
              <a:rPr lang="en-US" altLang="ko-KR" sz="1800"/>
              <a:t>The simulation has been started with the inventory level at 3 units and an order of 8 units scheduled to arrive in 2 days' time.</a:t>
            </a:r>
          </a:p>
        </p:txBody>
      </p:sp>
      <p:sp>
        <p:nvSpPr>
          <p:cNvPr id="177155" name="Rectangle 3"/>
          <p:cNvSpPr>
            <a:spLocks noGrp="1" noChangeArrowheads="1"/>
          </p:cNvSpPr>
          <p:nvPr>
            <p:ph type="title"/>
          </p:nvPr>
        </p:nvSpPr>
        <p:spPr>
          <a:xfrm>
            <a:off x="609600" y="609600"/>
            <a:ext cx="6781800" cy="609600"/>
          </a:xfrm>
          <a:noFill/>
          <a:ln/>
        </p:spPr>
        <p:txBody>
          <a:bodyPr/>
          <a:lstStyle/>
          <a:p>
            <a:r>
              <a:rPr lang="en-US" altLang="ko-KR" sz="2400"/>
              <a:t>2.2 Simulation of Inventory Systems (9)</a:t>
            </a:r>
          </a:p>
        </p:txBody>
      </p:sp>
      <p:sp>
        <p:nvSpPr>
          <p:cNvPr id="177156" name="Text Box 4"/>
          <p:cNvSpPr txBox="1">
            <a:spLocks noChangeArrowheads="1"/>
          </p:cNvSpPr>
          <p:nvPr/>
        </p:nvSpPr>
        <p:spPr bwMode="auto">
          <a:xfrm>
            <a:off x="1676400" y="2667000"/>
            <a:ext cx="2209800" cy="581025"/>
          </a:xfrm>
          <a:prstGeom prst="rect">
            <a:avLst/>
          </a:prstGeom>
          <a:noFill/>
          <a:ln w="9525">
            <a:noFill/>
            <a:miter lim="800000"/>
            <a:headEnd/>
            <a:tailEnd/>
          </a:ln>
          <a:effectLst/>
        </p:spPr>
        <p:txBody>
          <a:bodyPr>
            <a:spAutoFit/>
          </a:bodyPr>
          <a:lstStyle/>
          <a:p>
            <a:pPr>
              <a:spcBef>
                <a:spcPct val="50000"/>
              </a:spcBef>
            </a:pPr>
            <a:r>
              <a:rPr lang="en-US" altLang="ko-KR" sz="1600">
                <a:latin typeface="굴림" pitchFamily="34" charset="-127"/>
              </a:rPr>
              <a:t>Beginning Inventory of Third day</a:t>
            </a:r>
          </a:p>
        </p:txBody>
      </p:sp>
      <p:sp>
        <p:nvSpPr>
          <p:cNvPr id="177157" name="Text Box 5"/>
          <p:cNvSpPr txBox="1">
            <a:spLocks noChangeArrowheads="1"/>
          </p:cNvSpPr>
          <p:nvPr/>
        </p:nvSpPr>
        <p:spPr bwMode="auto">
          <a:xfrm>
            <a:off x="4038600" y="2667000"/>
            <a:ext cx="2057400" cy="581025"/>
          </a:xfrm>
          <a:prstGeom prst="rect">
            <a:avLst/>
          </a:prstGeom>
          <a:noFill/>
          <a:ln w="9525">
            <a:noFill/>
            <a:miter lim="800000"/>
            <a:headEnd/>
            <a:tailEnd/>
          </a:ln>
          <a:effectLst/>
        </p:spPr>
        <p:txBody>
          <a:bodyPr>
            <a:spAutoFit/>
          </a:bodyPr>
          <a:lstStyle/>
          <a:p>
            <a:pPr>
              <a:spcBef>
                <a:spcPct val="50000"/>
              </a:spcBef>
            </a:pPr>
            <a:r>
              <a:rPr lang="en-US" altLang="ko-KR" sz="1600">
                <a:latin typeface="굴림" pitchFamily="34" charset="-127"/>
              </a:rPr>
              <a:t>Ending Inventory of 2 day in first cycle</a:t>
            </a:r>
          </a:p>
        </p:txBody>
      </p:sp>
      <p:sp>
        <p:nvSpPr>
          <p:cNvPr id="177158" name="Text Box 6"/>
          <p:cNvSpPr txBox="1">
            <a:spLocks noChangeArrowheads="1"/>
          </p:cNvSpPr>
          <p:nvPr/>
        </p:nvSpPr>
        <p:spPr bwMode="auto">
          <a:xfrm>
            <a:off x="6477000" y="2743200"/>
            <a:ext cx="1371600" cy="366713"/>
          </a:xfrm>
          <a:prstGeom prst="rect">
            <a:avLst/>
          </a:prstGeom>
          <a:noFill/>
          <a:ln w="9525">
            <a:noFill/>
            <a:miter lim="800000"/>
            <a:headEnd/>
            <a:tailEnd/>
          </a:ln>
          <a:effectLst/>
        </p:spPr>
        <p:txBody>
          <a:bodyPr>
            <a:spAutoFit/>
          </a:bodyPr>
          <a:lstStyle/>
          <a:p>
            <a:pPr>
              <a:spcBef>
                <a:spcPct val="50000"/>
              </a:spcBef>
            </a:pPr>
            <a:r>
              <a:rPr lang="en-US" altLang="ko-KR" sz="1800">
                <a:latin typeface="굴림" pitchFamily="34" charset="-127"/>
              </a:rPr>
              <a:t>new order</a:t>
            </a:r>
          </a:p>
        </p:txBody>
      </p:sp>
      <p:sp>
        <p:nvSpPr>
          <p:cNvPr id="177159" name="Rectangle 7" descr="Rectangle: Click to edit Master text styles&#10;Second level&#10;Third level&#10;Fourth level&#10;Fifth level"/>
          <p:cNvSpPr>
            <a:spLocks noChangeArrowheads="1"/>
          </p:cNvSpPr>
          <p:nvPr/>
        </p:nvSpPr>
        <p:spPr bwMode="auto">
          <a:xfrm>
            <a:off x="838200" y="3276600"/>
            <a:ext cx="7772400" cy="457200"/>
          </a:xfrm>
          <a:prstGeom prst="rect">
            <a:avLst/>
          </a:prstGeom>
          <a:noFill/>
          <a:ln w="9525">
            <a:noFill/>
            <a:miter lim="800000"/>
            <a:headEnd/>
            <a:tailEnd/>
          </a:ln>
          <a:effectLst/>
        </p:spPr>
        <p:txBody>
          <a:bodyPr/>
          <a:lstStyle/>
          <a:p>
            <a:pPr marL="742950" lvl="1" indent="-285750">
              <a:spcBef>
                <a:spcPct val="20000"/>
              </a:spcBef>
              <a:buClr>
                <a:schemeClr val="tx1"/>
              </a:buClr>
              <a:buSzPct val="60000"/>
              <a:buFont typeface="Wingdings" pitchFamily="2" charset="2"/>
              <a:buChar char="n"/>
            </a:pPr>
            <a:r>
              <a:rPr lang="en-US" altLang="ko-KR" sz="1600">
                <a:latin typeface="굴림" pitchFamily="34" charset="-127"/>
              </a:rPr>
              <a:t>The lead time for this order was 1 day. </a:t>
            </a:r>
          </a:p>
        </p:txBody>
      </p:sp>
      <p:sp>
        <p:nvSpPr>
          <p:cNvPr id="177160" name="Text Box 8"/>
          <p:cNvSpPr txBox="1">
            <a:spLocks noChangeArrowheads="1"/>
          </p:cNvSpPr>
          <p:nvPr/>
        </p:nvSpPr>
        <p:spPr bwMode="auto">
          <a:xfrm>
            <a:off x="3657600" y="2743200"/>
            <a:ext cx="381000" cy="366713"/>
          </a:xfrm>
          <a:prstGeom prst="rect">
            <a:avLst/>
          </a:prstGeom>
          <a:noFill/>
          <a:ln w="9525">
            <a:noFill/>
            <a:miter lim="800000"/>
            <a:headEnd/>
            <a:tailEnd/>
          </a:ln>
          <a:effectLst/>
        </p:spPr>
        <p:txBody>
          <a:bodyPr>
            <a:spAutoFit/>
          </a:bodyPr>
          <a:lstStyle/>
          <a:p>
            <a:pPr>
              <a:spcBef>
                <a:spcPct val="50000"/>
              </a:spcBef>
            </a:pPr>
            <a:r>
              <a:rPr lang="en-US" altLang="ko-KR" sz="1800"/>
              <a:t>=</a:t>
            </a:r>
          </a:p>
        </p:txBody>
      </p:sp>
      <p:sp>
        <p:nvSpPr>
          <p:cNvPr id="177161" name="Text Box 9"/>
          <p:cNvSpPr txBox="1">
            <a:spLocks noChangeArrowheads="1"/>
          </p:cNvSpPr>
          <p:nvPr/>
        </p:nvSpPr>
        <p:spPr bwMode="auto">
          <a:xfrm>
            <a:off x="6096000" y="2743200"/>
            <a:ext cx="381000" cy="366713"/>
          </a:xfrm>
          <a:prstGeom prst="rect">
            <a:avLst/>
          </a:prstGeom>
          <a:noFill/>
          <a:ln w="9525">
            <a:noFill/>
            <a:miter lim="800000"/>
            <a:headEnd/>
            <a:tailEnd/>
          </a:ln>
          <a:effectLst/>
        </p:spPr>
        <p:txBody>
          <a:bodyPr>
            <a:spAutoFit/>
          </a:bodyPr>
          <a:lstStyle/>
          <a:p>
            <a:pPr>
              <a:spcBef>
                <a:spcPct val="50000"/>
              </a:spcBef>
            </a:pPr>
            <a:r>
              <a:rPr lang="en-US" altLang="ko-KR" sz="1800"/>
              <a:t>+</a:t>
            </a:r>
          </a:p>
        </p:txBody>
      </p:sp>
      <p:sp>
        <p:nvSpPr>
          <p:cNvPr id="177162" name="Rectangle 10" descr="Rectangle: Click to edit Master text styles&#10;Second level&#10;Third level&#10;Fourth level&#10;Fifth level"/>
          <p:cNvSpPr>
            <a:spLocks noChangeArrowheads="1"/>
          </p:cNvSpPr>
          <p:nvPr/>
        </p:nvSpPr>
        <p:spPr bwMode="auto">
          <a:xfrm>
            <a:off x="838200" y="3581400"/>
            <a:ext cx="7772400" cy="2362200"/>
          </a:xfrm>
          <a:prstGeom prst="rect">
            <a:avLst/>
          </a:prstGeom>
          <a:noFill/>
          <a:ln w="9525">
            <a:noFill/>
            <a:miter lim="800000"/>
            <a:headEnd/>
            <a:tailEnd/>
          </a:ln>
          <a:effectLst/>
        </p:spPr>
        <p:txBody>
          <a:bodyPr/>
          <a:lstStyle/>
          <a:p>
            <a:pPr marL="742950" lvl="1" indent="-285750">
              <a:spcBef>
                <a:spcPct val="20000"/>
              </a:spcBef>
              <a:buClr>
                <a:schemeClr val="tx1"/>
              </a:buClr>
              <a:buSzPct val="60000"/>
              <a:buFont typeface="Wingdings" pitchFamily="2" charset="2"/>
              <a:buChar char="n"/>
            </a:pPr>
            <a:r>
              <a:rPr lang="en-US" altLang="ko-KR" sz="1600">
                <a:latin typeface="굴림" pitchFamily="34" charset="-127"/>
              </a:rPr>
              <a:t>Notice that the beginning inventory on the second day of the third cycle was zero. An order for 2 units on that day led to a shortage condition. The units were backordered on that day and the next day also. On the morning of day 4 of cycle 3 there was a beginning inventory of 9 units. The 4 units that were backordered and the 1 unit demanded that day reduced the ending inventory to 4 units.</a:t>
            </a:r>
          </a:p>
          <a:p>
            <a:pPr marL="742950" lvl="1" indent="-285750">
              <a:spcBef>
                <a:spcPct val="20000"/>
              </a:spcBef>
              <a:buClr>
                <a:schemeClr val="tx1"/>
              </a:buClr>
              <a:buSzPct val="60000"/>
              <a:buFont typeface="Wingdings" pitchFamily="2" charset="2"/>
              <a:buChar char="n"/>
            </a:pPr>
            <a:r>
              <a:rPr lang="en-US" altLang="ko-KR" sz="1600">
                <a:latin typeface="굴림" pitchFamily="34" charset="-127"/>
              </a:rPr>
              <a:t>Based on five cycles of simulation, the average ending inventory is approximately 3.5 (88 </a:t>
            </a:r>
            <a:r>
              <a:rPr lang="en-US" altLang="ko-KR" sz="1600">
                <a:latin typeface="굴림" pitchFamily="34" charset="-127"/>
                <a:sym typeface="Symbol" pitchFamily="18" charset="2"/>
              </a:rPr>
              <a:t></a:t>
            </a:r>
            <a:r>
              <a:rPr lang="en-US" altLang="ko-KR" sz="1600">
                <a:latin typeface="굴림" pitchFamily="34" charset="-127"/>
              </a:rPr>
              <a:t> 25) units. On 2 of 25 days a shortage condition existed. </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609600" y="609600"/>
            <a:ext cx="7772400" cy="609600"/>
          </a:xfrm>
        </p:spPr>
        <p:txBody>
          <a:bodyPr/>
          <a:lstStyle/>
          <a:p>
            <a:r>
              <a:rPr lang="en-US" altLang="ko-KR" sz="2000"/>
              <a:t>1.3 Advantages and Disadvantages of Simulation (1)</a:t>
            </a:r>
          </a:p>
        </p:txBody>
      </p:sp>
      <p:sp>
        <p:nvSpPr>
          <p:cNvPr id="111619" name="Rectangle 3" descr="Rectangle: Click to edit Master text styles&#10;Second level&#10;Third level&#10;Fourth level&#10;Fifth level"/>
          <p:cNvSpPr>
            <a:spLocks noGrp="1" noChangeArrowheads="1"/>
          </p:cNvSpPr>
          <p:nvPr>
            <p:ph type="body" idx="1"/>
          </p:nvPr>
        </p:nvSpPr>
        <p:spPr>
          <a:xfrm>
            <a:off x="685800" y="1676400"/>
            <a:ext cx="7924800" cy="4343400"/>
          </a:xfrm>
        </p:spPr>
        <p:txBody>
          <a:bodyPr/>
          <a:lstStyle/>
          <a:p>
            <a:pPr>
              <a:lnSpc>
                <a:spcPct val="90000"/>
              </a:lnSpc>
            </a:pPr>
            <a:r>
              <a:rPr lang="en-US" altLang="ko-KR" sz="1800"/>
              <a:t>Advantages</a:t>
            </a:r>
          </a:p>
          <a:p>
            <a:pPr lvl="1">
              <a:lnSpc>
                <a:spcPct val="90000"/>
              </a:lnSpc>
            </a:pPr>
            <a:r>
              <a:rPr lang="en-US" altLang="ko-KR" sz="1600"/>
              <a:t>New polices, operating procedures, decision rules, information flows, organizational procedures, and so on can be explored without disrupting ongoing operations of the real system.</a:t>
            </a:r>
          </a:p>
          <a:p>
            <a:pPr lvl="1">
              <a:lnSpc>
                <a:spcPct val="90000"/>
              </a:lnSpc>
            </a:pPr>
            <a:r>
              <a:rPr lang="en-US" altLang="ko-KR" sz="1600"/>
              <a:t>New hardware designs, physical layouts, transportation systems, and so on, can be tested without committing resources for their acquisition.</a:t>
            </a:r>
          </a:p>
          <a:p>
            <a:pPr lvl="1">
              <a:lnSpc>
                <a:spcPct val="90000"/>
              </a:lnSpc>
            </a:pPr>
            <a:r>
              <a:rPr lang="en-US" altLang="ko-KR" sz="1600"/>
              <a:t>Hypotheses about how or why certain phenomena occur can be tested for feasibility.</a:t>
            </a:r>
          </a:p>
          <a:p>
            <a:pPr lvl="1">
              <a:lnSpc>
                <a:spcPct val="90000"/>
              </a:lnSpc>
            </a:pPr>
            <a:r>
              <a:rPr lang="en-US" altLang="ko-KR" sz="1600"/>
              <a:t>Insight can be obtained about the interaction of variables.</a:t>
            </a:r>
          </a:p>
          <a:p>
            <a:pPr lvl="1">
              <a:lnSpc>
                <a:spcPct val="90000"/>
              </a:lnSpc>
            </a:pPr>
            <a:r>
              <a:rPr lang="en-US" altLang="ko-KR" sz="1600"/>
              <a:t>Insight can be obtained about the importance of variables to the performance of the system.</a:t>
            </a:r>
          </a:p>
          <a:p>
            <a:pPr lvl="1">
              <a:lnSpc>
                <a:spcPct val="90000"/>
              </a:lnSpc>
            </a:pPr>
            <a:r>
              <a:rPr lang="en-US" altLang="ko-KR" sz="1600"/>
              <a:t>Bottleneck analysis can be performed indicating where work-in-process, information, materials, and so on are being excessively delayed.</a:t>
            </a:r>
          </a:p>
          <a:p>
            <a:pPr lvl="1">
              <a:lnSpc>
                <a:spcPct val="90000"/>
              </a:lnSpc>
            </a:pPr>
            <a:r>
              <a:rPr lang="en-US" altLang="ko-KR" sz="1600"/>
              <a:t>A simulation study can help in understanding how the system operates rather than how individuals think the system operates.</a:t>
            </a:r>
          </a:p>
          <a:p>
            <a:pPr lvl="1">
              <a:lnSpc>
                <a:spcPct val="90000"/>
              </a:lnSpc>
            </a:pPr>
            <a:r>
              <a:rPr lang="en-US" altLang="ko-KR" sz="1600">
                <a:latin typeface="Times New Roman"/>
              </a:rPr>
              <a:t>“</a:t>
            </a:r>
            <a:r>
              <a:rPr lang="en-US" altLang="ko-KR" sz="1600"/>
              <a:t>What-if</a:t>
            </a:r>
            <a:r>
              <a:rPr lang="en-US" altLang="ko-KR" sz="1600">
                <a:latin typeface="Times New Roman"/>
              </a:rPr>
              <a:t>”</a:t>
            </a:r>
            <a:r>
              <a:rPr lang="en-US" altLang="ko-KR" sz="1600"/>
              <a:t> questions can be answered. This is particularly useful in the design of new system.</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title"/>
          </p:nvPr>
        </p:nvSpPr>
        <p:spPr/>
        <p:txBody>
          <a:bodyPr/>
          <a:lstStyle/>
          <a:p>
            <a:r>
              <a:rPr lang="en-US" altLang="ko-KR" sz="2400"/>
              <a:t>2.3 Other Examples of Simulation (1)</a:t>
            </a:r>
          </a:p>
        </p:txBody>
      </p:sp>
      <p:sp>
        <p:nvSpPr>
          <p:cNvPr id="178179" name="Rectangle 3" descr="Rectangle: Click to edit Master text styles&#10;Second level&#10;Third level&#10;Fourth level&#10;Fifth level"/>
          <p:cNvSpPr>
            <a:spLocks noGrp="1" noChangeArrowheads="1"/>
          </p:cNvSpPr>
          <p:nvPr>
            <p:ph type="body" idx="1"/>
          </p:nvPr>
        </p:nvSpPr>
        <p:spPr>
          <a:xfrm>
            <a:off x="838200" y="1447800"/>
            <a:ext cx="7772400" cy="481013"/>
          </a:xfrm>
        </p:spPr>
        <p:txBody>
          <a:bodyPr/>
          <a:lstStyle/>
          <a:p>
            <a:r>
              <a:rPr lang="en-US" altLang="ko-KR" sz="2000"/>
              <a:t>Example 2.5 A Reliability Problem</a:t>
            </a:r>
          </a:p>
        </p:txBody>
      </p:sp>
      <p:pic>
        <p:nvPicPr>
          <p:cNvPr id="178180" name="Picture 4"/>
          <p:cNvPicPr>
            <a:picLocks noChangeAspect="1" noChangeArrowheads="1"/>
          </p:cNvPicPr>
          <p:nvPr/>
        </p:nvPicPr>
        <p:blipFill>
          <a:blip r:embed="rId2"/>
          <a:srcRect/>
          <a:stretch>
            <a:fillRect/>
          </a:stretch>
        </p:blipFill>
        <p:spPr bwMode="auto">
          <a:xfrm>
            <a:off x="2667000" y="2209800"/>
            <a:ext cx="3349625" cy="1406525"/>
          </a:xfrm>
          <a:prstGeom prst="rect">
            <a:avLst/>
          </a:prstGeom>
          <a:noFill/>
          <a:ln w="9525">
            <a:noFill/>
            <a:miter lim="800000"/>
            <a:headEnd/>
            <a:tailEnd/>
          </a:ln>
          <a:effectLst/>
        </p:spPr>
      </p:pic>
      <p:sp>
        <p:nvSpPr>
          <p:cNvPr id="178181" name="Rectangle 5" descr="Rectangle: Click to edit Master text styles&#10;Second level&#10;Third level&#10;Fourth level&#10;Fifth level"/>
          <p:cNvSpPr>
            <a:spLocks noChangeArrowheads="1"/>
          </p:cNvSpPr>
          <p:nvPr/>
        </p:nvSpPr>
        <p:spPr bwMode="auto">
          <a:xfrm>
            <a:off x="609600" y="3429000"/>
            <a:ext cx="8001000" cy="2590800"/>
          </a:xfrm>
          <a:prstGeom prst="rect">
            <a:avLst/>
          </a:prstGeom>
          <a:noFill/>
          <a:ln w="9525">
            <a:noFill/>
            <a:miter lim="800000"/>
            <a:headEnd/>
            <a:tailEnd/>
          </a:ln>
          <a:effectLst/>
        </p:spPr>
        <p:txBody>
          <a:bodyPr/>
          <a:lstStyle/>
          <a:p>
            <a:pPr marL="342900" indent="-342900">
              <a:spcBef>
                <a:spcPct val="20000"/>
              </a:spcBef>
              <a:buClr>
                <a:schemeClr val="hlink"/>
              </a:buClr>
              <a:buSzPct val="110000"/>
              <a:buFont typeface="Wingdings" pitchFamily="2" charset="2"/>
              <a:buNone/>
            </a:pPr>
            <a:endParaRPr lang="ko-KR" altLang="en-US" sz="1800">
              <a:latin typeface="굴림" pitchFamily="34" charset="-127"/>
            </a:endParaRPr>
          </a:p>
          <a:p>
            <a:pPr marL="742950" lvl="1" indent="-285750">
              <a:spcBef>
                <a:spcPct val="20000"/>
              </a:spcBef>
              <a:buClr>
                <a:schemeClr val="tx1"/>
              </a:buClr>
              <a:buSzPct val="60000"/>
              <a:buFont typeface="Wingdings" pitchFamily="2" charset="2"/>
              <a:buChar char="n"/>
            </a:pPr>
            <a:r>
              <a:rPr lang="en-US" altLang="ko-KR" sz="1800">
                <a:latin typeface="굴림" pitchFamily="34" charset="-127"/>
              </a:rPr>
              <a:t>Downtime for the mill is estimated at $5 per minute. </a:t>
            </a:r>
          </a:p>
          <a:p>
            <a:pPr marL="742950" lvl="1" indent="-285750">
              <a:spcBef>
                <a:spcPct val="20000"/>
              </a:spcBef>
              <a:buClr>
                <a:schemeClr val="tx1"/>
              </a:buClr>
              <a:buSzPct val="60000"/>
              <a:buFont typeface="Wingdings" pitchFamily="2" charset="2"/>
              <a:buChar char="n"/>
            </a:pPr>
            <a:r>
              <a:rPr lang="en-US" altLang="ko-KR" sz="1800">
                <a:latin typeface="굴림" pitchFamily="34" charset="-127"/>
              </a:rPr>
              <a:t>The direct on-site cost of the repairperson is $15 per hour. </a:t>
            </a:r>
          </a:p>
          <a:p>
            <a:pPr marL="742950" lvl="1" indent="-285750">
              <a:spcBef>
                <a:spcPct val="20000"/>
              </a:spcBef>
              <a:buClr>
                <a:schemeClr val="tx1"/>
              </a:buClr>
              <a:buSzPct val="60000"/>
              <a:buFont typeface="Wingdings" pitchFamily="2" charset="2"/>
              <a:buChar char="n"/>
            </a:pPr>
            <a:r>
              <a:rPr lang="en-US" altLang="ko-KR" sz="1800">
                <a:latin typeface="굴림" pitchFamily="34" charset="-127"/>
              </a:rPr>
              <a:t>It takes 20 minutes to change one bearing, 30 minutes to change two bearings, and 40 minutes to change three bearings. </a:t>
            </a:r>
          </a:p>
          <a:p>
            <a:pPr marL="742950" lvl="1" indent="-285750">
              <a:spcBef>
                <a:spcPct val="20000"/>
              </a:spcBef>
              <a:buClr>
                <a:schemeClr val="tx1"/>
              </a:buClr>
              <a:buSzPct val="60000"/>
              <a:buFont typeface="Wingdings" pitchFamily="2" charset="2"/>
              <a:buChar char="n"/>
            </a:pPr>
            <a:r>
              <a:rPr lang="en-US" altLang="ko-KR" sz="1800">
                <a:latin typeface="굴림" pitchFamily="34" charset="-127"/>
              </a:rPr>
              <a:t>The bearings cost $16 each. </a:t>
            </a:r>
          </a:p>
          <a:p>
            <a:pPr marL="742950" lvl="1" indent="-285750">
              <a:spcBef>
                <a:spcPct val="20000"/>
              </a:spcBef>
              <a:buClr>
                <a:schemeClr val="tx1"/>
              </a:buClr>
              <a:buSzPct val="60000"/>
              <a:buFont typeface="Wingdings" pitchFamily="2" charset="2"/>
              <a:buChar char="n"/>
            </a:pPr>
            <a:r>
              <a:rPr lang="en-US" altLang="ko-KR" sz="1800">
                <a:latin typeface="굴림" pitchFamily="34" charset="-127"/>
              </a:rPr>
              <a:t>A proposal has been made to replace all three bearings whenever a bearing fails. </a:t>
            </a:r>
          </a:p>
          <a:p>
            <a:pPr marL="742950" lvl="1" indent="-285750">
              <a:spcBef>
                <a:spcPct val="20000"/>
              </a:spcBef>
              <a:buClr>
                <a:schemeClr val="tx1"/>
              </a:buClr>
              <a:buSzPct val="60000"/>
              <a:buFont typeface="Wingdings" pitchFamily="2" charset="2"/>
              <a:buChar char="n"/>
            </a:pPr>
            <a:endParaRPr lang="en-US" altLang="ko-KR" sz="1800">
              <a:latin typeface="굴림" pitchFamily="34" charset="-127"/>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descr="Rectangle: Click to edit Master text styles&#10;Second level&#10;Third level&#10;Fourth level&#10;Fifth level"/>
          <p:cNvSpPr>
            <a:spLocks noGrp="1" noChangeArrowheads="1"/>
          </p:cNvSpPr>
          <p:nvPr>
            <p:ph type="body" idx="1"/>
          </p:nvPr>
        </p:nvSpPr>
        <p:spPr>
          <a:xfrm>
            <a:off x="838200" y="1447800"/>
            <a:ext cx="7772400" cy="401638"/>
          </a:xfrm>
        </p:spPr>
        <p:txBody>
          <a:bodyPr/>
          <a:lstStyle/>
          <a:p>
            <a:pPr>
              <a:lnSpc>
                <a:spcPct val="90000"/>
              </a:lnSpc>
            </a:pPr>
            <a:r>
              <a:rPr lang="en-US" altLang="ko-KR" sz="2000"/>
              <a:t>Example 2.5 (Cont.)</a:t>
            </a:r>
          </a:p>
        </p:txBody>
      </p:sp>
      <p:sp>
        <p:nvSpPr>
          <p:cNvPr id="179203" name="Rectangle 3"/>
          <p:cNvSpPr>
            <a:spLocks noGrp="1" noChangeArrowheads="1"/>
          </p:cNvSpPr>
          <p:nvPr>
            <p:ph type="title"/>
          </p:nvPr>
        </p:nvSpPr>
        <p:spPr>
          <a:noFill/>
          <a:ln/>
        </p:spPr>
        <p:txBody>
          <a:bodyPr/>
          <a:lstStyle/>
          <a:p>
            <a:r>
              <a:rPr lang="en-US" altLang="ko-KR" sz="2400"/>
              <a:t>2.3 Other Examples of Simulation (2)</a:t>
            </a:r>
          </a:p>
        </p:txBody>
      </p:sp>
      <p:pic>
        <p:nvPicPr>
          <p:cNvPr id="179204" name="Picture 4" descr="table2-22"/>
          <p:cNvPicPr>
            <a:picLocks noChangeAspect="1" noChangeArrowheads="1"/>
          </p:cNvPicPr>
          <p:nvPr/>
        </p:nvPicPr>
        <p:blipFill>
          <a:blip r:embed="rId2"/>
          <a:srcRect/>
          <a:stretch>
            <a:fillRect/>
          </a:stretch>
        </p:blipFill>
        <p:spPr bwMode="auto">
          <a:xfrm>
            <a:off x="990600" y="2133600"/>
            <a:ext cx="3622675" cy="3006725"/>
          </a:xfrm>
          <a:prstGeom prst="rect">
            <a:avLst/>
          </a:prstGeom>
          <a:noFill/>
        </p:spPr>
      </p:pic>
      <p:pic>
        <p:nvPicPr>
          <p:cNvPr id="179205" name="Picture 5" descr="table2-23"/>
          <p:cNvPicPr>
            <a:picLocks noChangeAspect="1" noChangeArrowheads="1"/>
          </p:cNvPicPr>
          <p:nvPr/>
        </p:nvPicPr>
        <p:blipFill>
          <a:blip r:embed="rId3"/>
          <a:srcRect/>
          <a:stretch>
            <a:fillRect/>
          </a:stretch>
        </p:blipFill>
        <p:spPr bwMode="auto">
          <a:xfrm>
            <a:off x="4724400" y="2133600"/>
            <a:ext cx="3817938" cy="1246188"/>
          </a:xfrm>
          <a:prstGeom prst="rect">
            <a:avLst/>
          </a:prstGeom>
          <a:noFill/>
        </p:spPr>
      </p:pic>
      <p:sp>
        <p:nvSpPr>
          <p:cNvPr id="179206" name="Rectangle 6" descr="Rectangle: Click to edit Master text styles&#10;Second level&#10;Third level&#10;Fourth level&#10;Fifth level"/>
          <p:cNvSpPr>
            <a:spLocks noChangeArrowheads="1"/>
          </p:cNvSpPr>
          <p:nvPr/>
        </p:nvSpPr>
        <p:spPr bwMode="auto">
          <a:xfrm>
            <a:off x="152400" y="4800600"/>
            <a:ext cx="4876800" cy="1371600"/>
          </a:xfrm>
          <a:prstGeom prst="rect">
            <a:avLst/>
          </a:prstGeom>
          <a:noFill/>
          <a:ln w="9525">
            <a:noFill/>
            <a:miter lim="800000"/>
            <a:headEnd/>
            <a:tailEnd/>
          </a:ln>
          <a:effectLst/>
        </p:spPr>
        <p:txBody>
          <a:bodyPr/>
          <a:lstStyle/>
          <a:p>
            <a:pPr marL="342900" indent="-342900">
              <a:lnSpc>
                <a:spcPct val="90000"/>
              </a:lnSpc>
              <a:spcBef>
                <a:spcPct val="20000"/>
              </a:spcBef>
              <a:buClr>
                <a:schemeClr val="hlink"/>
              </a:buClr>
              <a:buSzPct val="110000"/>
              <a:buFont typeface="Wingdings" pitchFamily="2" charset="2"/>
              <a:buNone/>
            </a:pPr>
            <a:endParaRPr lang="ko-KR" altLang="en-US" sz="2000">
              <a:latin typeface="굴림" pitchFamily="34" charset="-127"/>
            </a:endParaRPr>
          </a:p>
          <a:p>
            <a:pPr marL="742950" lvl="1" indent="-285750">
              <a:lnSpc>
                <a:spcPct val="90000"/>
              </a:lnSpc>
              <a:spcBef>
                <a:spcPct val="20000"/>
              </a:spcBef>
              <a:buClr>
                <a:schemeClr val="tx1"/>
              </a:buClr>
              <a:buSzPct val="60000"/>
              <a:buFont typeface="Wingdings" pitchFamily="2" charset="2"/>
              <a:buChar char="n"/>
            </a:pPr>
            <a:r>
              <a:rPr lang="en-US" altLang="ko-KR" sz="1800">
                <a:latin typeface="굴림" pitchFamily="34" charset="-127"/>
              </a:rPr>
              <a:t>The cumulative distribution function of the life of each bearing is identical, as shown in Table 2.22. </a:t>
            </a:r>
          </a:p>
          <a:p>
            <a:pPr marL="742950" lvl="1" indent="-285750">
              <a:lnSpc>
                <a:spcPct val="90000"/>
              </a:lnSpc>
              <a:spcBef>
                <a:spcPct val="20000"/>
              </a:spcBef>
              <a:buClr>
                <a:schemeClr val="tx1"/>
              </a:buClr>
              <a:buSzPct val="60000"/>
              <a:buFont typeface="Wingdings" pitchFamily="2" charset="2"/>
              <a:buChar char="n"/>
            </a:pPr>
            <a:endParaRPr lang="ko-KR" altLang="en-US" sz="1800">
              <a:latin typeface="굴림" pitchFamily="34" charset="-127"/>
            </a:endParaRPr>
          </a:p>
        </p:txBody>
      </p:sp>
      <p:sp>
        <p:nvSpPr>
          <p:cNvPr id="179207" name="Rectangle 7" descr="Rectangle: Click to edit Master text styles&#10;Second level&#10;Third level&#10;Fourth level&#10;Fifth level"/>
          <p:cNvSpPr>
            <a:spLocks noChangeArrowheads="1"/>
          </p:cNvSpPr>
          <p:nvPr/>
        </p:nvSpPr>
        <p:spPr bwMode="auto">
          <a:xfrm>
            <a:off x="4191000" y="3124200"/>
            <a:ext cx="4191000" cy="1981200"/>
          </a:xfrm>
          <a:prstGeom prst="rect">
            <a:avLst/>
          </a:prstGeom>
          <a:noFill/>
          <a:ln w="9525">
            <a:noFill/>
            <a:miter lim="800000"/>
            <a:headEnd/>
            <a:tailEnd/>
          </a:ln>
          <a:effectLst/>
        </p:spPr>
        <p:txBody>
          <a:bodyPr/>
          <a:lstStyle/>
          <a:p>
            <a:pPr marL="342900" indent="-342900">
              <a:lnSpc>
                <a:spcPct val="90000"/>
              </a:lnSpc>
              <a:spcBef>
                <a:spcPct val="20000"/>
              </a:spcBef>
              <a:buClr>
                <a:schemeClr val="hlink"/>
              </a:buClr>
              <a:buSzPct val="110000"/>
              <a:buFont typeface="Wingdings" pitchFamily="2" charset="2"/>
              <a:buNone/>
            </a:pPr>
            <a:endParaRPr lang="ko-KR" altLang="en-US" sz="2000">
              <a:latin typeface="굴림" pitchFamily="34" charset="-127"/>
            </a:endParaRPr>
          </a:p>
          <a:p>
            <a:pPr marL="742950" lvl="1" indent="-285750">
              <a:lnSpc>
                <a:spcPct val="90000"/>
              </a:lnSpc>
              <a:spcBef>
                <a:spcPct val="20000"/>
              </a:spcBef>
              <a:buClr>
                <a:schemeClr val="tx1"/>
              </a:buClr>
              <a:buSzPct val="60000"/>
              <a:buFont typeface="Wingdings" pitchFamily="2" charset="2"/>
              <a:buChar char="n"/>
            </a:pPr>
            <a:r>
              <a:rPr lang="en-US" altLang="ko-KR" sz="1800">
                <a:latin typeface="굴림" pitchFamily="34" charset="-127"/>
              </a:rPr>
              <a:t>The delay time of the repairperson's arriving at the milling machine is also a random variable, with the distribution given in Table 2.23.</a:t>
            </a:r>
          </a:p>
          <a:p>
            <a:pPr marL="742950" lvl="1" indent="-285750">
              <a:lnSpc>
                <a:spcPct val="90000"/>
              </a:lnSpc>
              <a:spcBef>
                <a:spcPct val="20000"/>
              </a:spcBef>
              <a:buClr>
                <a:schemeClr val="tx1"/>
              </a:buClr>
              <a:buSzPct val="60000"/>
              <a:buFont typeface="Wingdings" pitchFamily="2" charset="2"/>
              <a:buChar char="n"/>
            </a:pPr>
            <a:endParaRPr lang="en-US" altLang="ko-KR" sz="1800">
              <a:latin typeface="굴림" pitchFamily="34" charset="-127"/>
            </a:endParaRPr>
          </a:p>
          <a:p>
            <a:pPr marL="742950" lvl="1" indent="-285750">
              <a:lnSpc>
                <a:spcPct val="90000"/>
              </a:lnSpc>
              <a:spcBef>
                <a:spcPct val="20000"/>
              </a:spcBef>
              <a:buClr>
                <a:schemeClr val="tx1"/>
              </a:buClr>
              <a:buSzPct val="60000"/>
              <a:buFont typeface="Wingdings" pitchFamily="2" charset="2"/>
              <a:buChar char="n"/>
            </a:pPr>
            <a:endParaRPr lang="ko-KR" altLang="en-US" sz="1800">
              <a:latin typeface="굴림" pitchFamily="34" charset="-127"/>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226" name="Picture 2" descr="table2-24"/>
          <p:cNvPicPr>
            <a:picLocks noChangeAspect="1" noChangeArrowheads="1"/>
          </p:cNvPicPr>
          <p:nvPr/>
        </p:nvPicPr>
        <p:blipFill>
          <a:blip r:embed="rId2"/>
          <a:srcRect/>
          <a:stretch>
            <a:fillRect/>
          </a:stretch>
        </p:blipFill>
        <p:spPr bwMode="auto">
          <a:xfrm>
            <a:off x="152400" y="228600"/>
            <a:ext cx="8763000" cy="6096000"/>
          </a:xfrm>
          <a:prstGeom prst="rect">
            <a:avLst/>
          </a:prstGeom>
          <a:noFill/>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descr="Rectangle: Click to edit Master text styles&#10;Second level&#10;Third level&#10;Fourth level&#10;Fifth level"/>
          <p:cNvSpPr>
            <a:spLocks noGrp="1" noChangeArrowheads="1"/>
          </p:cNvSpPr>
          <p:nvPr>
            <p:ph type="body" idx="1"/>
          </p:nvPr>
        </p:nvSpPr>
        <p:spPr>
          <a:xfrm>
            <a:off x="685800" y="1676400"/>
            <a:ext cx="8001000" cy="4343400"/>
          </a:xfrm>
        </p:spPr>
        <p:txBody>
          <a:bodyPr/>
          <a:lstStyle/>
          <a:p>
            <a:r>
              <a:rPr lang="en-US" altLang="ko-KR" sz="2000"/>
              <a:t>Example 2.5 (Cont.)</a:t>
            </a:r>
          </a:p>
          <a:p>
            <a:pPr lvl="1"/>
            <a:r>
              <a:rPr lang="en-US" altLang="ko-KR" sz="1800"/>
              <a:t>Table 2.24 represents a simulation of 20,000 hours of operation under the current method of operation. </a:t>
            </a:r>
          </a:p>
          <a:p>
            <a:pPr lvl="1"/>
            <a:r>
              <a:rPr lang="en-US" altLang="ko-KR" sz="1800"/>
              <a:t>Note that there are instances where more than one bearing fails at the same time. </a:t>
            </a:r>
          </a:p>
          <a:p>
            <a:pPr lvl="1"/>
            <a:r>
              <a:rPr lang="en-US" altLang="ko-KR" sz="1800"/>
              <a:t>This is unlikely to occur in practice and is due to using a rather coarse grid of 100 hours. </a:t>
            </a:r>
          </a:p>
          <a:p>
            <a:pPr lvl="1"/>
            <a:r>
              <a:rPr lang="en-US" altLang="ko-KR" sz="1800"/>
              <a:t>It will be assumed in this example that the times are never exactly the same, and thus no more than one bearing is changed at any breakdown. Sixteen bearing changes were made for bearings 1 and 2, but only 14 bearing changes were required for bearing 3.</a:t>
            </a:r>
          </a:p>
          <a:p>
            <a:pPr lvl="1"/>
            <a:endParaRPr lang="en-US" altLang="ko-KR" sz="1800"/>
          </a:p>
        </p:txBody>
      </p:sp>
      <p:sp>
        <p:nvSpPr>
          <p:cNvPr id="181251" name="Rectangle 3"/>
          <p:cNvSpPr>
            <a:spLocks noGrp="1" noChangeArrowheads="1"/>
          </p:cNvSpPr>
          <p:nvPr>
            <p:ph type="title"/>
          </p:nvPr>
        </p:nvSpPr>
        <p:spPr>
          <a:noFill/>
          <a:ln/>
        </p:spPr>
        <p:txBody>
          <a:bodyPr/>
          <a:lstStyle/>
          <a:p>
            <a:r>
              <a:rPr lang="en-US" altLang="ko-KR" sz="2400"/>
              <a:t>2.3 Other Examples of Simulation (3)</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descr="Rectangle: Click to edit Master text styles&#10;Second level&#10;Third level&#10;Fourth level&#10;Fifth level"/>
          <p:cNvSpPr>
            <a:spLocks noGrp="1" noChangeArrowheads="1"/>
          </p:cNvSpPr>
          <p:nvPr>
            <p:ph type="body" idx="1"/>
          </p:nvPr>
        </p:nvSpPr>
        <p:spPr>
          <a:xfrm>
            <a:off x="838200" y="1676400"/>
            <a:ext cx="7848600" cy="4343400"/>
          </a:xfrm>
        </p:spPr>
        <p:txBody>
          <a:bodyPr/>
          <a:lstStyle/>
          <a:p>
            <a:r>
              <a:rPr lang="en-US" altLang="ko-KR" sz="2000"/>
              <a:t>Example 2.5 (Cont.)</a:t>
            </a:r>
            <a:endParaRPr lang="en-US" altLang="ko-KR" sz="800"/>
          </a:p>
          <a:p>
            <a:pPr lvl="1"/>
            <a:r>
              <a:rPr lang="en-US" altLang="ko-KR" sz="1800"/>
              <a:t>The cost of the current system is estimated as follows:</a:t>
            </a:r>
            <a:endParaRPr lang="en-US" altLang="ko-KR" sz="800"/>
          </a:p>
          <a:p>
            <a:pPr lvl="2"/>
            <a:r>
              <a:rPr lang="en-US" altLang="ko-KR" sz="1600"/>
              <a:t>Cost of bearings = 46 bearings </a:t>
            </a:r>
            <a:r>
              <a:rPr lang="en-US" altLang="ko-KR" sz="1600">
                <a:sym typeface="Symbol" pitchFamily="18" charset="2"/>
              </a:rPr>
              <a:t></a:t>
            </a:r>
            <a:r>
              <a:rPr lang="en-US" altLang="ko-KR" sz="1600"/>
              <a:t> $16/bearing = $736</a:t>
            </a:r>
            <a:endParaRPr lang="en-US" altLang="ko-KR" sz="800"/>
          </a:p>
          <a:p>
            <a:pPr lvl="2"/>
            <a:r>
              <a:rPr lang="en-US" altLang="ko-KR" sz="1600"/>
              <a:t>Cost of delay time = (110 + 125 + 95) minutes </a:t>
            </a:r>
            <a:r>
              <a:rPr lang="en-US" altLang="ko-KR" sz="1600">
                <a:sym typeface="Symbol" pitchFamily="18" charset="2"/>
              </a:rPr>
              <a:t></a:t>
            </a:r>
            <a:r>
              <a:rPr lang="en-US" altLang="ko-KR" sz="1600"/>
              <a:t> $5/minute = $1650</a:t>
            </a:r>
            <a:endParaRPr lang="en-US" altLang="ko-KR" sz="800"/>
          </a:p>
          <a:p>
            <a:pPr lvl="2"/>
            <a:r>
              <a:rPr lang="en-US" altLang="ko-KR" sz="1600"/>
              <a:t>Cost of downtime during repair =</a:t>
            </a:r>
          </a:p>
          <a:p>
            <a:pPr lvl="2">
              <a:buFont typeface="Wingdings" pitchFamily="2" charset="2"/>
              <a:buNone/>
            </a:pPr>
            <a:r>
              <a:rPr lang="en-US" altLang="ko-KR" sz="1600"/>
              <a:t>                     46 bearings </a:t>
            </a:r>
            <a:r>
              <a:rPr lang="en-US" altLang="ko-KR" sz="1600">
                <a:sym typeface="Symbol" pitchFamily="18" charset="2"/>
              </a:rPr>
              <a:t></a:t>
            </a:r>
            <a:r>
              <a:rPr lang="en-US" altLang="ko-KR" sz="1600"/>
              <a:t> 20 minutes/bearing </a:t>
            </a:r>
            <a:r>
              <a:rPr lang="en-US" altLang="ko-KR" sz="1600">
                <a:sym typeface="Symbol" pitchFamily="18" charset="2"/>
              </a:rPr>
              <a:t></a:t>
            </a:r>
            <a:r>
              <a:rPr lang="en-US" altLang="ko-KR" sz="1600"/>
              <a:t> $5/minute = $4600</a:t>
            </a:r>
            <a:endParaRPr lang="en-US" altLang="ko-KR" sz="800"/>
          </a:p>
          <a:p>
            <a:pPr lvl="2"/>
            <a:r>
              <a:rPr lang="en-US" altLang="ko-KR" sz="1600"/>
              <a:t>Cost of repairpersons =</a:t>
            </a:r>
          </a:p>
          <a:p>
            <a:pPr lvl="2">
              <a:buFont typeface="Wingdings" pitchFamily="2" charset="2"/>
              <a:buNone/>
            </a:pPr>
            <a:r>
              <a:rPr lang="en-US" altLang="ko-KR" sz="1600"/>
              <a:t>               46 bearings </a:t>
            </a:r>
            <a:r>
              <a:rPr lang="en-US" altLang="ko-KR" sz="1600">
                <a:sym typeface="Symbol" pitchFamily="18" charset="2"/>
              </a:rPr>
              <a:t></a:t>
            </a:r>
            <a:r>
              <a:rPr lang="en-US" altLang="ko-KR" sz="1600"/>
              <a:t> 20 minutes/bearing </a:t>
            </a:r>
            <a:r>
              <a:rPr lang="en-US" altLang="ko-KR" sz="1600">
                <a:sym typeface="Symbol" pitchFamily="18" charset="2"/>
              </a:rPr>
              <a:t></a:t>
            </a:r>
            <a:r>
              <a:rPr lang="en-US" altLang="ko-KR" sz="1600"/>
              <a:t> $15/60 minutes = $230</a:t>
            </a:r>
            <a:endParaRPr lang="en-US" altLang="ko-KR" sz="800"/>
          </a:p>
          <a:p>
            <a:pPr lvl="2"/>
            <a:r>
              <a:rPr lang="en-US" altLang="ko-KR" sz="1600"/>
              <a:t>Total cost = $736 + $1650 + $4600 + $230 = $7216</a:t>
            </a:r>
          </a:p>
          <a:p>
            <a:pPr lvl="1"/>
            <a:r>
              <a:rPr lang="en-US" altLang="ko-KR" sz="1800"/>
              <a:t>Table 2.25 is a simulation using the proposed method. Notice that bearing life is taken from Table 2.24, so that for as many bearings as were used in the current method, the bearing life is identical for both methods.</a:t>
            </a:r>
          </a:p>
          <a:p>
            <a:pPr lvl="1"/>
            <a:endParaRPr lang="ko-KR" altLang="en-US" sz="1800"/>
          </a:p>
        </p:txBody>
      </p:sp>
      <p:sp>
        <p:nvSpPr>
          <p:cNvPr id="182275" name="Rectangle 3"/>
          <p:cNvSpPr>
            <a:spLocks noGrp="1" noChangeArrowheads="1"/>
          </p:cNvSpPr>
          <p:nvPr>
            <p:ph type="title"/>
          </p:nvPr>
        </p:nvSpPr>
        <p:spPr>
          <a:noFill/>
          <a:ln/>
        </p:spPr>
        <p:txBody>
          <a:bodyPr/>
          <a:lstStyle/>
          <a:p>
            <a:r>
              <a:rPr lang="en-US" altLang="ko-KR" sz="2400"/>
              <a:t>2.3 Other Examples of Simulation (4)</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298" name="Picture 2" descr="table2-25"/>
          <p:cNvPicPr>
            <a:picLocks noChangeAspect="1" noChangeArrowheads="1"/>
          </p:cNvPicPr>
          <p:nvPr/>
        </p:nvPicPr>
        <p:blipFill>
          <a:blip r:embed="rId2"/>
          <a:srcRect/>
          <a:stretch>
            <a:fillRect/>
          </a:stretch>
        </p:blipFill>
        <p:spPr bwMode="auto">
          <a:xfrm>
            <a:off x="381000" y="381000"/>
            <a:ext cx="8382000" cy="5715000"/>
          </a:xfrm>
          <a:prstGeom prst="rect">
            <a:avLst/>
          </a:prstGeom>
          <a:noFill/>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en-US" altLang="ko-KR" sz="1800"/>
              <a:t>Example 2.5 (Cont.)</a:t>
            </a:r>
            <a:endParaRPr lang="en-US" altLang="ko-KR" sz="700"/>
          </a:p>
          <a:p>
            <a:pPr lvl="1">
              <a:lnSpc>
                <a:spcPct val="90000"/>
              </a:lnSpc>
            </a:pPr>
            <a:r>
              <a:rPr lang="en-US" altLang="ko-KR" sz="1600"/>
              <a:t>Since the proposed method uses more bearings than the current method, the second simulation uses new random digits for generating the additional lifetimes. </a:t>
            </a:r>
          </a:p>
          <a:p>
            <a:pPr lvl="1">
              <a:lnSpc>
                <a:spcPct val="90000"/>
              </a:lnSpc>
            </a:pPr>
            <a:r>
              <a:rPr lang="en-US" altLang="ko-KR" sz="1600"/>
              <a:t>The random digits that lead to the lives of the additional bearings are shown above the slashed line beginning with the 15</a:t>
            </a:r>
            <a:r>
              <a:rPr lang="en-US" altLang="ko-KR" sz="1600" baseline="30000"/>
              <a:t>th</a:t>
            </a:r>
            <a:r>
              <a:rPr lang="en-US" altLang="ko-KR" sz="1600"/>
              <a:t> replacement of bearing 3.</a:t>
            </a:r>
          </a:p>
          <a:p>
            <a:pPr lvl="1">
              <a:lnSpc>
                <a:spcPct val="90000"/>
              </a:lnSpc>
            </a:pPr>
            <a:r>
              <a:rPr lang="en-US" altLang="ko-KR" sz="1600"/>
              <a:t>The total cost of the new policy :</a:t>
            </a:r>
          </a:p>
          <a:p>
            <a:pPr lvl="2">
              <a:lnSpc>
                <a:spcPct val="90000"/>
              </a:lnSpc>
            </a:pPr>
            <a:r>
              <a:rPr lang="en-US" altLang="ko-KR" sz="1400"/>
              <a:t>Cost of bearings = 54 bearings </a:t>
            </a:r>
            <a:r>
              <a:rPr lang="en-US" altLang="ko-KR" sz="1400">
                <a:sym typeface="Symbol" pitchFamily="18" charset="2"/>
              </a:rPr>
              <a:t></a:t>
            </a:r>
            <a:r>
              <a:rPr lang="en-US" altLang="ko-KR" sz="1400"/>
              <a:t> $16/bearing = $864</a:t>
            </a:r>
          </a:p>
          <a:p>
            <a:pPr lvl="2">
              <a:lnSpc>
                <a:spcPct val="90000"/>
              </a:lnSpc>
            </a:pPr>
            <a:r>
              <a:rPr lang="en-US" altLang="ko-KR" sz="1400"/>
              <a:t>Cost of delay time = 125 minutes </a:t>
            </a:r>
            <a:r>
              <a:rPr lang="en-US" altLang="ko-KR" sz="1400">
                <a:sym typeface="Symbol" pitchFamily="18" charset="2"/>
              </a:rPr>
              <a:t></a:t>
            </a:r>
            <a:r>
              <a:rPr lang="en-US" altLang="ko-KR" sz="1400"/>
              <a:t> $5/minute = $625</a:t>
            </a:r>
          </a:p>
          <a:p>
            <a:pPr lvl="2">
              <a:lnSpc>
                <a:spcPct val="90000"/>
              </a:lnSpc>
            </a:pPr>
            <a:r>
              <a:rPr lang="en-US" altLang="ko-KR" sz="1400"/>
              <a:t>Cost of downtime during repairs = 18 sets </a:t>
            </a:r>
            <a:r>
              <a:rPr lang="en-US" altLang="ko-KR" sz="1400">
                <a:sym typeface="Symbol" pitchFamily="18" charset="2"/>
              </a:rPr>
              <a:t></a:t>
            </a:r>
            <a:r>
              <a:rPr lang="en-US" altLang="ko-KR" sz="1400"/>
              <a:t> 40 minutes/set </a:t>
            </a:r>
            <a:r>
              <a:rPr lang="en-US" altLang="ko-KR" sz="1400">
                <a:sym typeface="Symbol" pitchFamily="18" charset="2"/>
              </a:rPr>
              <a:t></a:t>
            </a:r>
            <a:r>
              <a:rPr lang="en-US" altLang="ko-KR" sz="1400"/>
              <a:t> $5/minute = $3600</a:t>
            </a:r>
          </a:p>
          <a:p>
            <a:pPr lvl="2">
              <a:lnSpc>
                <a:spcPct val="90000"/>
              </a:lnSpc>
            </a:pPr>
            <a:r>
              <a:rPr lang="en-US" altLang="ko-KR" sz="1400"/>
              <a:t>Cost of repairpersons = 18 sets </a:t>
            </a:r>
            <a:r>
              <a:rPr lang="en-US" altLang="ko-KR" sz="1400">
                <a:sym typeface="Symbol" pitchFamily="18" charset="2"/>
              </a:rPr>
              <a:t></a:t>
            </a:r>
            <a:r>
              <a:rPr lang="en-US" altLang="ko-KR" sz="1400"/>
              <a:t> 40 minutes/set </a:t>
            </a:r>
            <a:r>
              <a:rPr lang="en-US" altLang="ko-KR" sz="1400">
                <a:sym typeface="Symbol" pitchFamily="18" charset="2"/>
              </a:rPr>
              <a:t></a:t>
            </a:r>
            <a:r>
              <a:rPr lang="en-US" altLang="ko-KR" sz="1400"/>
              <a:t> $15/60 minutes = $180</a:t>
            </a:r>
          </a:p>
          <a:p>
            <a:pPr lvl="2">
              <a:lnSpc>
                <a:spcPct val="90000"/>
              </a:lnSpc>
            </a:pPr>
            <a:r>
              <a:rPr lang="en-US" altLang="ko-KR" sz="1400"/>
              <a:t>Total cost = $864 + $625 + $3600 + $180 = $5269</a:t>
            </a:r>
          </a:p>
          <a:p>
            <a:pPr lvl="1">
              <a:lnSpc>
                <a:spcPct val="90000"/>
              </a:lnSpc>
            </a:pPr>
            <a:r>
              <a:rPr lang="en-US" altLang="ko-KR" sz="1600"/>
              <a:t>The new policy generates a savings of $1947 over a 20,000-hour simulation. If the machine runs continuously, the simulated time is about 2 1/4 years. Thus, the savings are about $865 per year.</a:t>
            </a:r>
            <a:r>
              <a:rPr lang="en-US" altLang="ko-KR" sz="1400"/>
              <a:t> </a:t>
            </a:r>
          </a:p>
        </p:txBody>
      </p:sp>
      <p:sp>
        <p:nvSpPr>
          <p:cNvPr id="184323" name="Rectangle 3"/>
          <p:cNvSpPr>
            <a:spLocks noGrp="1" noChangeArrowheads="1"/>
          </p:cNvSpPr>
          <p:nvPr>
            <p:ph type="title"/>
          </p:nvPr>
        </p:nvSpPr>
        <p:spPr>
          <a:noFill/>
          <a:ln/>
        </p:spPr>
        <p:txBody>
          <a:bodyPr/>
          <a:lstStyle/>
          <a:p>
            <a:r>
              <a:rPr lang="en-US" altLang="ko-KR" sz="2400"/>
              <a:t>2.3 Other Examples of Simulation (5)</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descr="Rectangle: Click to edit Master text styles&#10;Second level&#10;Third level&#10;Fourth level&#10;Fifth level"/>
          <p:cNvSpPr>
            <a:spLocks noGrp="1" noChangeArrowheads="1"/>
          </p:cNvSpPr>
          <p:nvPr>
            <p:ph type="body" idx="1"/>
          </p:nvPr>
        </p:nvSpPr>
        <p:spPr>
          <a:xfrm>
            <a:off x="838200" y="1447800"/>
            <a:ext cx="7772400" cy="481013"/>
          </a:xfrm>
        </p:spPr>
        <p:txBody>
          <a:bodyPr/>
          <a:lstStyle/>
          <a:p>
            <a:r>
              <a:rPr lang="en-US" altLang="ko-KR" sz="2000"/>
              <a:t>Example 2.6 Random Normal Numbers</a:t>
            </a:r>
          </a:p>
        </p:txBody>
      </p:sp>
      <p:sp>
        <p:nvSpPr>
          <p:cNvPr id="185347" name="Rectangle 3"/>
          <p:cNvSpPr>
            <a:spLocks noGrp="1" noChangeArrowheads="1"/>
          </p:cNvSpPr>
          <p:nvPr>
            <p:ph type="title"/>
          </p:nvPr>
        </p:nvSpPr>
        <p:spPr>
          <a:noFill/>
          <a:ln/>
        </p:spPr>
        <p:txBody>
          <a:bodyPr/>
          <a:lstStyle/>
          <a:p>
            <a:r>
              <a:rPr lang="en-US" altLang="ko-KR" sz="2400"/>
              <a:t>2.3 Other Examples of Simulation (6)</a:t>
            </a:r>
          </a:p>
        </p:txBody>
      </p:sp>
      <p:pic>
        <p:nvPicPr>
          <p:cNvPr id="185348" name="Picture 4" descr="figure2-8-1"/>
          <p:cNvPicPr>
            <a:picLocks noChangeAspect="1" noChangeArrowheads="1"/>
          </p:cNvPicPr>
          <p:nvPr/>
        </p:nvPicPr>
        <p:blipFill>
          <a:blip r:embed="rId2"/>
          <a:srcRect/>
          <a:stretch>
            <a:fillRect/>
          </a:stretch>
        </p:blipFill>
        <p:spPr bwMode="auto">
          <a:xfrm>
            <a:off x="685800" y="2133600"/>
            <a:ext cx="4822825" cy="3440113"/>
          </a:xfrm>
          <a:prstGeom prst="rect">
            <a:avLst/>
          </a:prstGeom>
          <a:noFill/>
        </p:spPr>
      </p:pic>
      <p:pic>
        <p:nvPicPr>
          <p:cNvPr id="185349" name="Picture 5" descr="figure2-8-2"/>
          <p:cNvPicPr>
            <a:picLocks noChangeAspect="1" noChangeArrowheads="1"/>
          </p:cNvPicPr>
          <p:nvPr/>
        </p:nvPicPr>
        <p:blipFill>
          <a:blip r:embed="rId3"/>
          <a:srcRect/>
          <a:stretch>
            <a:fillRect/>
          </a:stretch>
        </p:blipFill>
        <p:spPr bwMode="auto">
          <a:xfrm>
            <a:off x="5638800" y="2133600"/>
            <a:ext cx="1246188" cy="1235075"/>
          </a:xfrm>
          <a:prstGeom prst="rect">
            <a:avLst/>
          </a:prstGeom>
          <a:noFill/>
        </p:spPr>
      </p:pic>
      <p:pic>
        <p:nvPicPr>
          <p:cNvPr id="185350" name="Picture 6" descr="figure2-8-3"/>
          <p:cNvPicPr>
            <a:picLocks noChangeAspect="1" noChangeArrowheads="1"/>
          </p:cNvPicPr>
          <p:nvPr/>
        </p:nvPicPr>
        <p:blipFill>
          <a:blip r:embed="rId4"/>
          <a:srcRect/>
          <a:stretch>
            <a:fillRect/>
          </a:stretch>
        </p:blipFill>
        <p:spPr bwMode="auto">
          <a:xfrm>
            <a:off x="2057400" y="5638800"/>
            <a:ext cx="2206625" cy="263525"/>
          </a:xfrm>
          <a:prstGeom prst="rect">
            <a:avLst/>
          </a:prstGeom>
          <a:noFill/>
        </p:spPr>
      </p:pic>
      <p:sp>
        <p:nvSpPr>
          <p:cNvPr id="185351" name="Rectangle 7" descr="Rectangle: Click to edit Master text styles&#10;Second level&#10;Third level&#10;Fourth level&#10;Fifth level"/>
          <p:cNvSpPr>
            <a:spLocks noChangeArrowheads="1"/>
          </p:cNvSpPr>
          <p:nvPr/>
        </p:nvSpPr>
        <p:spPr bwMode="auto">
          <a:xfrm>
            <a:off x="5105400" y="3733800"/>
            <a:ext cx="3505200" cy="2209800"/>
          </a:xfrm>
          <a:prstGeom prst="rect">
            <a:avLst/>
          </a:prstGeom>
          <a:noFill/>
          <a:ln w="9525">
            <a:noFill/>
            <a:miter lim="800000"/>
            <a:headEnd/>
            <a:tailEnd/>
          </a:ln>
          <a:effectLst/>
        </p:spPr>
        <p:txBody>
          <a:bodyPr/>
          <a:lstStyle/>
          <a:p>
            <a:pPr marL="742950" lvl="1" indent="-285750">
              <a:spcBef>
                <a:spcPct val="20000"/>
              </a:spcBef>
              <a:buClr>
                <a:schemeClr val="tx1"/>
              </a:buClr>
              <a:buSzPct val="60000"/>
              <a:buFont typeface="Wingdings" pitchFamily="2" charset="2"/>
              <a:buChar char="n"/>
            </a:pPr>
            <a:r>
              <a:rPr lang="en-US" altLang="ko-KR" sz="1800">
                <a:latin typeface="굴림" pitchFamily="34" charset="-127"/>
              </a:rPr>
              <a:t>A classic simulation problem is that of a squadron of bombers attempting to destroy an ammunition depot shaped as shown in Figure 2.8. </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descr="Rectangle: Click to edit Master text styles&#10;Second level&#10;Third level&#10;Fourth level&#10;Fifth level"/>
          <p:cNvSpPr>
            <a:spLocks noGrp="1" noChangeArrowheads="1"/>
          </p:cNvSpPr>
          <p:nvPr>
            <p:ph type="body" idx="1"/>
          </p:nvPr>
        </p:nvSpPr>
        <p:spPr>
          <a:xfrm>
            <a:off x="762000" y="1676400"/>
            <a:ext cx="7848600" cy="4267200"/>
          </a:xfrm>
        </p:spPr>
        <p:txBody>
          <a:bodyPr/>
          <a:lstStyle/>
          <a:p>
            <a:r>
              <a:rPr lang="en-US" altLang="ko-KR" sz="2000"/>
              <a:t>Example 2.6 (Cont.)</a:t>
            </a:r>
          </a:p>
          <a:p>
            <a:pPr lvl="1"/>
            <a:r>
              <a:rPr lang="en-US" altLang="ko-KR" sz="1800"/>
              <a:t>If a bomb lands anywhere on the depot, a hit is scored. Otherwise, the bomb is a miss. </a:t>
            </a:r>
          </a:p>
          <a:p>
            <a:pPr lvl="1"/>
            <a:r>
              <a:rPr lang="en-US" altLang="ko-KR" sz="1800"/>
              <a:t>The aircraft fly in the horizontal direction. </a:t>
            </a:r>
          </a:p>
          <a:p>
            <a:pPr lvl="1"/>
            <a:r>
              <a:rPr lang="en-US" altLang="ko-KR" sz="1800"/>
              <a:t>Ten bombers are in each squadron. </a:t>
            </a:r>
          </a:p>
          <a:p>
            <a:pPr lvl="1"/>
            <a:r>
              <a:rPr lang="en-US" altLang="ko-KR" sz="1800"/>
              <a:t>The aiming point is the dot located in the heart of the ammunition dump. </a:t>
            </a:r>
          </a:p>
          <a:p>
            <a:pPr lvl="1"/>
            <a:r>
              <a:rPr lang="en-US" altLang="ko-KR" sz="1800"/>
              <a:t>The point of impact is assumed to be normally distributed around the aiming point with a standard deviation of 600 meters in the horizontal direction and 300 meters in the vertical direction. </a:t>
            </a:r>
          </a:p>
          <a:p>
            <a:pPr lvl="1"/>
            <a:r>
              <a:rPr lang="en-US" altLang="ko-KR" sz="1800"/>
              <a:t>The problem is to simulate the operation and make statements about the number of bombs on target.</a:t>
            </a:r>
          </a:p>
          <a:p>
            <a:pPr lvl="1"/>
            <a:endParaRPr lang="en-US" altLang="ko-KR" sz="1800"/>
          </a:p>
        </p:txBody>
      </p:sp>
      <p:sp>
        <p:nvSpPr>
          <p:cNvPr id="186371" name="Rectangle 3"/>
          <p:cNvSpPr>
            <a:spLocks noGrp="1" noChangeArrowheads="1"/>
          </p:cNvSpPr>
          <p:nvPr>
            <p:ph type="title"/>
          </p:nvPr>
        </p:nvSpPr>
        <p:spPr>
          <a:noFill/>
          <a:ln/>
        </p:spPr>
        <p:txBody>
          <a:bodyPr/>
          <a:lstStyle/>
          <a:p>
            <a:r>
              <a:rPr lang="en-US" altLang="ko-KR" sz="2400"/>
              <a:t>2.3 Other Examples of Simulation (7)</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descr="Rectangle: Click to edit Master text styles&#10;Second level&#10;Third level&#10;Fourth level&#10;Fifth level"/>
          <p:cNvSpPr>
            <a:spLocks noGrp="1" noChangeArrowheads="1"/>
          </p:cNvSpPr>
          <p:nvPr>
            <p:ph type="body" idx="1"/>
          </p:nvPr>
        </p:nvSpPr>
        <p:spPr>
          <a:xfrm>
            <a:off x="838200" y="1447800"/>
            <a:ext cx="7772400" cy="1203325"/>
          </a:xfrm>
        </p:spPr>
        <p:txBody>
          <a:bodyPr/>
          <a:lstStyle/>
          <a:p>
            <a:r>
              <a:rPr lang="en-US" altLang="ko-KR" sz="2000"/>
              <a:t>Example 2.6 (Cont.)</a:t>
            </a:r>
          </a:p>
          <a:p>
            <a:pPr lvl="1"/>
            <a:r>
              <a:rPr lang="en-US" altLang="ko-KR" sz="1600"/>
              <a:t>The standardized normal variate, Z, with mean 0 and standard deviation 1, is distributed as</a:t>
            </a:r>
          </a:p>
          <a:p>
            <a:pPr lvl="1"/>
            <a:endParaRPr lang="ko-KR" altLang="en-US" sz="1800"/>
          </a:p>
        </p:txBody>
      </p:sp>
      <p:sp>
        <p:nvSpPr>
          <p:cNvPr id="187395" name="Rectangle 3"/>
          <p:cNvSpPr>
            <a:spLocks noGrp="1" noChangeArrowheads="1"/>
          </p:cNvSpPr>
          <p:nvPr>
            <p:ph type="title"/>
          </p:nvPr>
        </p:nvSpPr>
        <p:spPr>
          <a:noFill/>
          <a:ln/>
        </p:spPr>
        <p:txBody>
          <a:bodyPr/>
          <a:lstStyle/>
          <a:p>
            <a:r>
              <a:rPr lang="en-US" altLang="ko-KR" sz="2400"/>
              <a:t>2.3 Other Examples of Simulation (8)</a:t>
            </a:r>
          </a:p>
        </p:txBody>
      </p:sp>
      <p:sp>
        <p:nvSpPr>
          <p:cNvPr id="187396" name="Rectangle 4" descr="Rectangle: Click to edit Master text styles&#10;Second level&#10;Third level&#10;Fourth level&#10;Fifth level"/>
          <p:cNvSpPr>
            <a:spLocks noChangeArrowheads="1"/>
          </p:cNvSpPr>
          <p:nvPr/>
        </p:nvSpPr>
        <p:spPr bwMode="auto">
          <a:xfrm>
            <a:off x="838200" y="3048000"/>
            <a:ext cx="7772400" cy="685800"/>
          </a:xfrm>
          <a:prstGeom prst="rect">
            <a:avLst/>
          </a:prstGeom>
          <a:noFill/>
          <a:ln w="9525">
            <a:noFill/>
            <a:miter lim="800000"/>
            <a:headEnd/>
            <a:tailEnd/>
          </a:ln>
          <a:effectLst/>
        </p:spPr>
        <p:txBody>
          <a:bodyPr/>
          <a:lstStyle/>
          <a:p>
            <a:pPr marL="742950" lvl="1" indent="-285750">
              <a:spcBef>
                <a:spcPct val="20000"/>
              </a:spcBef>
              <a:buClr>
                <a:schemeClr val="tx1"/>
              </a:buClr>
              <a:buSzPct val="60000"/>
              <a:buFont typeface="Wingdings" pitchFamily="2" charset="2"/>
              <a:buNone/>
            </a:pPr>
            <a:r>
              <a:rPr lang="ko-KR" altLang="en-US" sz="1600">
                <a:latin typeface="굴림" pitchFamily="34" charset="-127"/>
              </a:rPr>
              <a:t>    </a:t>
            </a:r>
            <a:r>
              <a:rPr lang="en-US" altLang="ko-KR" sz="1600">
                <a:latin typeface="굴림" pitchFamily="34" charset="-127"/>
              </a:rPr>
              <a:t>where X is a normal random variable,    is the true mean of the distribution of X, and    is the standard deviation of X. </a:t>
            </a:r>
          </a:p>
        </p:txBody>
      </p:sp>
      <p:graphicFrame>
        <p:nvGraphicFramePr>
          <p:cNvPr id="187397" name="Object 5"/>
          <p:cNvGraphicFramePr>
            <a:graphicFrameLocks noChangeAspect="1"/>
          </p:cNvGraphicFramePr>
          <p:nvPr/>
        </p:nvGraphicFramePr>
        <p:xfrm>
          <a:off x="3124200" y="2420938"/>
          <a:ext cx="1111250" cy="539750"/>
        </p:xfrm>
        <a:graphic>
          <a:graphicData uri="http://schemas.openxmlformats.org/presentationml/2006/ole">
            <mc:AlternateContent xmlns:mc="http://schemas.openxmlformats.org/markup-compatibility/2006">
              <mc:Choice xmlns:v="urn:schemas-microsoft-com:vml" Requires="v">
                <p:oleObj spid="_x0000_s187448" name="Equation" r:id="rId3" imgW="698400" imgH="393480" progId="Equation.3">
                  <p:embed/>
                </p:oleObj>
              </mc:Choice>
              <mc:Fallback>
                <p:oleObj name="Equation" r:id="rId3" imgW="698400" imgH="393480" progId="Equation.3">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2420938"/>
                        <a:ext cx="1111250"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7398" name="Object 6"/>
          <p:cNvGraphicFramePr>
            <a:graphicFrameLocks noChangeAspect="1"/>
          </p:cNvGraphicFramePr>
          <p:nvPr/>
        </p:nvGraphicFramePr>
        <p:xfrm>
          <a:off x="3733800" y="3352800"/>
          <a:ext cx="228600" cy="228600"/>
        </p:xfrm>
        <a:graphic>
          <a:graphicData uri="http://schemas.openxmlformats.org/presentationml/2006/ole">
            <mc:AlternateContent xmlns:mc="http://schemas.openxmlformats.org/markup-compatibility/2006">
              <mc:Choice xmlns:v="urn:schemas-microsoft-com:vml" Requires="v">
                <p:oleObj spid="_x0000_s187449" name="Equation" r:id="rId5" imgW="152280" imgH="139680" progId="Equation.3">
                  <p:embed/>
                </p:oleObj>
              </mc:Choice>
              <mc:Fallback>
                <p:oleObj name="Equation" r:id="rId5" imgW="152280" imgH="139680" progId="Equation.3">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3800" y="3352800"/>
                        <a:ext cx="2286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7399" name="Object 7"/>
          <p:cNvGraphicFramePr>
            <a:graphicFrameLocks noChangeAspect="1"/>
          </p:cNvGraphicFramePr>
          <p:nvPr/>
        </p:nvGraphicFramePr>
        <p:xfrm>
          <a:off x="5181600" y="2565400"/>
          <a:ext cx="1377950" cy="285750"/>
        </p:xfrm>
        <a:graphic>
          <a:graphicData uri="http://schemas.openxmlformats.org/presentationml/2006/ole">
            <mc:AlternateContent xmlns:mc="http://schemas.openxmlformats.org/markup-compatibility/2006">
              <mc:Choice xmlns:v="urn:schemas-microsoft-com:vml" Requires="v">
                <p:oleObj spid="_x0000_s187450" name="Equation" r:id="rId7" imgW="774360" imgH="203040" progId="Equation.3">
                  <p:embed/>
                </p:oleObj>
              </mc:Choice>
              <mc:Fallback>
                <p:oleObj name="Equation" r:id="rId7" imgW="774360" imgH="203040" progId="Equation.3">
                  <p:embed/>
                  <p:pic>
                    <p:nvPicPr>
                      <p:cNvPr id="0"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81600" y="2565400"/>
                        <a:ext cx="1377950" cy="285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7400" name="Rectangle 8" descr="Rectangle: Click to edit Master text styles&#10;Second level&#10;Third level&#10;Fourth level&#10;Fifth level"/>
          <p:cNvSpPr>
            <a:spLocks noChangeArrowheads="1"/>
          </p:cNvSpPr>
          <p:nvPr/>
        </p:nvSpPr>
        <p:spPr bwMode="auto">
          <a:xfrm>
            <a:off x="762000" y="3581400"/>
            <a:ext cx="7772400" cy="990600"/>
          </a:xfrm>
          <a:prstGeom prst="rect">
            <a:avLst/>
          </a:prstGeom>
          <a:noFill/>
          <a:ln w="9525">
            <a:noFill/>
            <a:miter lim="800000"/>
            <a:headEnd/>
            <a:tailEnd/>
          </a:ln>
          <a:effectLst/>
        </p:spPr>
        <p:txBody>
          <a:bodyPr/>
          <a:lstStyle/>
          <a:p>
            <a:pPr marL="742950" lvl="1" indent="-285750">
              <a:spcBef>
                <a:spcPct val="20000"/>
              </a:spcBef>
              <a:buClr>
                <a:schemeClr val="tx1"/>
              </a:buClr>
              <a:buSzPct val="60000"/>
              <a:buFont typeface="Wingdings" pitchFamily="2" charset="2"/>
              <a:buChar char="n"/>
            </a:pPr>
            <a:r>
              <a:rPr lang="en-US" altLang="ko-KR" sz="1600">
                <a:latin typeface="굴림" pitchFamily="34" charset="-127"/>
              </a:rPr>
              <a:t>In this example the aiming point can be considered as (0, 0); that is, the    value in the horizontal direction is 0, and similarly for the    value in the vertical direction. </a:t>
            </a:r>
          </a:p>
        </p:txBody>
      </p:sp>
      <p:graphicFrame>
        <p:nvGraphicFramePr>
          <p:cNvPr id="187401" name="Object 9"/>
          <p:cNvGraphicFramePr>
            <a:graphicFrameLocks noChangeAspect="1"/>
          </p:cNvGraphicFramePr>
          <p:nvPr/>
        </p:nvGraphicFramePr>
        <p:xfrm>
          <a:off x="1905000" y="3886200"/>
          <a:ext cx="211138" cy="228600"/>
        </p:xfrm>
        <a:graphic>
          <a:graphicData uri="http://schemas.openxmlformats.org/presentationml/2006/ole">
            <mc:AlternateContent xmlns:mc="http://schemas.openxmlformats.org/markup-compatibility/2006">
              <mc:Choice xmlns:v="urn:schemas-microsoft-com:vml" Requires="v">
                <p:oleObj spid="_x0000_s187451" name="Equation" r:id="rId9" imgW="152280" imgH="164880" progId="Equation.3">
                  <p:embed/>
                </p:oleObj>
              </mc:Choice>
              <mc:Fallback>
                <p:oleObj name="Equation" r:id="rId9" imgW="152280" imgH="164880" progId="Equation.3">
                  <p:embed/>
                  <p:pic>
                    <p:nvPicPr>
                      <p:cNvPr id="0"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05000" y="3886200"/>
                        <a:ext cx="211138"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7402" name="Object 10"/>
          <p:cNvGraphicFramePr>
            <a:graphicFrameLocks noChangeAspect="1"/>
          </p:cNvGraphicFramePr>
          <p:nvPr/>
        </p:nvGraphicFramePr>
        <p:xfrm>
          <a:off x="7620000" y="3886200"/>
          <a:ext cx="211138" cy="228600"/>
        </p:xfrm>
        <a:graphic>
          <a:graphicData uri="http://schemas.openxmlformats.org/presentationml/2006/ole">
            <mc:AlternateContent xmlns:mc="http://schemas.openxmlformats.org/markup-compatibility/2006">
              <mc:Choice xmlns:v="urn:schemas-microsoft-com:vml" Requires="v">
                <p:oleObj spid="_x0000_s187452" name="Equation" r:id="rId11" imgW="152280" imgH="164880" progId="Equation.3">
                  <p:embed/>
                </p:oleObj>
              </mc:Choice>
              <mc:Fallback>
                <p:oleObj name="Equation" r:id="rId11" imgW="152280" imgH="164880" progId="Equation.3">
                  <p:embed/>
                  <p:pic>
                    <p:nvPicPr>
                      <p:cNvPr id="0"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20000" y="3886200"/>
                        <a:ext cx="211138"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7403" name="Object 11"/>
          <p:cNvGraphicFramePr>
            <a:graphicFrameLocks noChangeAspect="1"/>
          </p:cNvGraphicFramePr>
          <p:nvPr/>
        </p:nvGraphicFramePr>
        <p:xfrm>
          <a:off x="3276600" y="4419600"/>
          <a:ext cx="914400" cy="296863"/>
        </p:xfrm>
        <a:graphic>
          <a:graphicData uri="http://schemas.openxmlformats.org/presentationml/2006/ole">
            <mc:AlternateContent xmlns:mc="http://schemas.openxmlformats.org/markup-compatibility/2006">
              <mc:Choice xmlns:v="urn:schemas-microsoft-com:vml" Requires="v">
                <p:oleObj spid="_x0000_s187453" name="Equation" r:id="rId12" imgW="609480" imgH="215640" progId="Equation.3">
                  <p:embed/>
                </p:oleObj>
              </mc:Choice>
              <mc:Fallback>
                <p:oleObj name="Equation" r:id="rId12" imgW="609480" imgH="215640" progId="Equation.3">
                  <p:embed/>
                  <p:pic>
                    <p:nvPicPr>
                      <p:cNvPr id="0" name="Picture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76600" y="4419600"/>
                        <a:ext cx="914400" cy="296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7404" name="Object 12"/>
          <p:cNvGraphicFramePr>
            <a:graphicFrameLocks noChangeAspect="1"/>
          </p:cNvGraphicFramePr>
          <p:nvPr/>
        </p:nvGraphicFramePr>
        <p:xfrm>
          <a:off x="5486400" y="4419600"/>
          <a:ext cx="838200" cy="296863"/>
        </p:xfrm>
        <a:graphic>
          <a:graphicData uri="http://schemas.openxmlformats.org/presentationml/2006/ole">
            <mc:AlternateContent xmlns:mc="http://schemas.openxmlformats.org/markup-compatibility/2006">
              <mc:Choice xmlns:v="urn:schemas-microsoft-com:vml" Requires="v">
                <p:oleObj spid="_x0000_s187454" name="Equation" r:id="rId14" imgW="558720" imgH="215640" progId="Equation.3">
                  <p:embed/>
                </p:oleObj>
              </mc:Choice>
              <mc:Fallback>
                <p:oleObj name="Equation" r:id="rId14" imgW="558720" imgH="215640" progId="Equation.3">
                  <p:embed/>
                  <p:pic>
                    <p:nvPicPr>
                      <p:cNvPr id="0" name="Picture 1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86400" y="4419600"/>
                        <a:ext cx="838200" cy="296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7405" name="Rectangle 13" descr="Rectangle: Click to edit Master text styles&#10;Second level&#10;Third level&#10;Fourth level&#10;Fifth level"/>
          <p:cNvSpPr>
            <a:spLocks noChangeArrowheads="1"/>
          </p:cNvSpPr>
          <p:nvPr/>
        </p:nvSpPr>
        <p:spPr bwMode="auto">
          <a:xfrm>
            <a:off x="762000" y="4648200"/>
            <a:ext cx="7848600" cy="381000"/>
          </a:xfrm>
          <a:prstGeom prst="rect">
            <a:avLst/>
          </a:prstGeom>
          <a:noFill/>
          <a:ln w="9525">
            <a:noFill/>
            <a:miter lim="800000"/>
            <a:headEnd/>
            <a:tailEnd/>
          </a:ln>
          <a:effectLst/>
        </p:spPr>
        <p:txBody>
          <a:bodyPr/>
          <a:lstStyle/>
          <a:p>
            <a:pPr marL="742950" lvl="1" indent="-285750">
              <a:spcBef>
                <a:spcPct val="20000"/>
              </a:spcBef>
              <a:buClr>
                <a:schemeClr val="tx1"/>
              </a:buClr>
              <a:buSzPct val="60000"/>
              <a:buFont typeface="Wingdings" pitchFamily="2" charset="2"/>
              <a:buNone/>
            </a:pPr>
            <a:r>
              <a:rPr lang="ko-KR" altLang="en-US" sz="1600">
                <a:latin typeface="굴림" pitchFamily="34" charset="-127"/>
              </a:rPr>
              <a:t>    </a:t>
            </a:r>
            <a:r>
              <a:rPr lang="en-US" altLang="ko-KR" sz="1600">
                <a:latin typeface="굴림" pitchFamily="34" charset="-127"/>
              </a:rPr>
              <a:t>where (X,Y) are the simulated coordinates of the bomb after it has fallen </a:t>
            </a:r>
          </a:p>
        </p:txBody>
      </p:sp>
      <p:graphicFrame>
        <p:nvGraphicFramePr>
          <p:cNvPr id="187406" name="Object 14"/>
          <p:cNvGraphicFramePr>
            <a:graphicFrameLocks noChangeAspect="1"/>
          </p:cNvGraphicFramePr>
          <p:nvPr/>
        </p:nvGraphicFramePr>
        <p:xfrm>
          <a:off x="5257800" y="3124200"/>
          <a:ext cx="211138" cy="228600"/>
        </p:xfrm>
        <a:graphic>
          <a:graphicData uri="http://schemas.openxmlformats.org/presentationml/2006/ole">
            <mc:AlternateContent xmlns:mc="http://schemas.openxmlformats.org/markup-compatibility/2006">
              <mc:Choice xmlns:v="urn:schemas-microsoft-com:vml" Requires="v">
                <p:oleObj spid="_x0000_s187455" name="Equation" r:id="rId16" imgW="152280" imgH="164880" progId="Equation.3">
                  <p:embed/>
                </p:oleObj>
              </mc:Choice>
              <mc:Fallback>
                <p:oleObj name="Equation" r:id="rId16" imgW="152280" imgH="164880" progId="Equation.3">
                  <p:embed/>
                  <p:pic>
                    <p:nvPicPr>
                      <p:cNvPr id="0" name="Picture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57800" y="3124200"/>
                        <a:ext cx="211138"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7407" name="Rectangle 15" descr="Rectangle: Click to edit Master text styles&#10;Second level&#10;Third level&#10;Fourth level&#10;Fifth level"/>
          <p:cNvSpPr>
            <a:spLocks noChangeArrowheads="1"/>
          </p:cNvSpPr>
          <p:nvPr/>
        </p:nvSpPr>
        <p:spPr bwMode="auto">
          <a:xfrm>
            <a:off x="762000" y="4953000"/>
            <a:ext cx="7772400" cy="381000"/>
          </a:xfrm>
          <a:prstGeom prst="rect">
            <a:avLst/>
          </a:prstGeom>
          <a:noFill/>
          <a:ln w="9525">
            <a:noFill/>
            <a:miter lim="800000"/>
            <a:headEnd/>
            <a:tailEnd/>
          </a:ln>
          <a:effectLst/>
        </p:spPr>
        <p:txBody>
          <a:bodyPr/>
          <a:lstStyle/>
          <a:p>
            <a:pPr marL="742950" lvl="1" indent="-285750">
              <a:spcBef>
                <a:spcPct val="20000"/>
              </a:spcBef>
              <a:buClr>
                <a:schemeClr val="tx1"/>
              </a:buClr>
              <a:buSzPct val="60000"/>
              <a:buFont typeface="Wingdings" pitchFamily="2" charset="2"/>
              <a:buChar char="n"/>
            </a:pPr>
            <a:r>
              <a:rPr lang="ko-KR" altLang="en-US" sz="1600">
                <a:latin typeface="굴림" pitchFamily="34" charset="-127"/>
              </a:rPr>
              <a:t>            </a:t>
            </a:r>
            <a:r>
              <a:rPr lang="en-US" altLang="ko-KR" sz="1600">
                <a:latin typeface="굴림" pitchFamily="34" charset="-127"/>
              </a:rPr>
              <a:t>and</a:t>
            </a:r>
          </a:p>
        </p:txBody>
      </p:sp>
      <p:graphicFrame>
        <p:nvGraphicFramePr>
          <p:cNvPr id="187408" name="Object 16"/>
          <p:cNvGraphicFramePr>
            <a:graphicFrameLocks noChangeAspect="1"/>
          </p:cNvGraphicFramePr>
          <p:nvPr/>
        </p:nvGraphicFramePr>
        <p:xfrm>
          <a:off x="1524000" y="5029200"/>
          <a:ext cx="838200" cy="290513"/>
        </p:xfrm>
        <a:graphic>
          <a:graphicData uri="http://schemas.openxmlformats.org/presentationml/2006/ole">
            <mc:AlternateContent xmlns:mc="http://schemas.openxmlformats.org/markup-compatibility/2006">
              <mc:Choice xmlns:v="urn:schemas-microsoft-com:vml" Requires="v">
                <p:oleObj spid="_x0000_s187456" name="Equation" r:id="rId17" imgW="622080" imgH="215640" progId="Equation.3">
                  <p:embed/>
                </p:oleObj>
              </mc:Choice>
              <mc:Fallback>
                <p:oleObj name="Equation" r:id="rId17" imgW="622080" imgH="215640" progId="Equation.3">
                  <p:embed/>
                  <p:pic>
                    <p:nvPicPr>
                      <p:cNvPr id="0" name="Picture 1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24000" y="5029200"/>
                        <a:ext cx="838200" cy="290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7409" name="Object 17"/>
          <p:cNvGraphicFramePr>
            <a:graphicFrameLocks noChangeAspect="1"/>
          </p:cNvGraphicFramePr>
          <p:nvPr/>
        </p:nvGraphicFramePr>
        <p:xfrm>
          <a:off x="2819400" y="5029200"/>
          <a:ext cx="803275" cy="290513"/>
        </p:xfrm>
        <a:graphic>
          <a:graphicData uri="http://schemas.openxmlformats.org/presentationml/2006/ole">
            <mc:AlternateContent xmlns:mc="http://schemas.openxmlformats.org/markup-compatibility/2006">
              <mc:Choice xmlns:v="urn:schemas-microsoft-com:vml" Requires="v">
                <p:oleObj spid="_x0000_s187457" name="Equation" r:id="rId19" imgW="596880" imgH="215640" progId="Equation.3">
                  <p:embed/>
                </p:oleObj>
              </mc:Choice>
              <mc:Fallback>
                <p:oleObj name="Equation" r:id="rId19" imgW="596880" imgH="215640" progId="Equation.3">
                  <p:embed/>
                  <p:pic>
                    <p:nvPicPr>
                      <p:cNvPr id="0" name="Picture 1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819400" y="5029200"/>
                        <a:ext cx="803275" cy="290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7410" name="Object 18"/>
          <p:cNvGraphicFramePr>
            <a:graphicFrameLocks noChangeAspect="1"/>
          </p:cNvGraphicFramePr>
          <p:nvPr/>
        </p:nvGraphicFramePr>
        <p:xfrm>
          <a:off x="3124200" y="5334000"/>
          <a:ext cx="1143000" cy="330200"/>
        </p:xfrm>
        <a:graphic>
          <a:graphicData uri="http://schemas.openxmlformats.org/presentationml/2006/ole">
            <mc:AlternateContent xmlns:mc="http://schemas.openxmlformats.org/markup-compatibility/2006">
              <mc:Choice xmlns:v="urn:schemas-microsoft-com:vml" Requires="v">
                <p:oleObj spid="_x0000_s187458" name="Equation" r:id="rId21" imgW="685800" imgH="228600" progId="Equation.3">
                  <p:embed/>
                </p:oleObj>
              </mc:Choice>
              <mc:Fallback>
                <p:oleObj name="Equation" r:id="rId21" imgW="685800" imgH="228600" progId="Equation.3">
                  <p:embed/>
                  <p:pic>
                    <p:nvPicPr>
                      <p:cNvPr id="0" name="Picture 1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124200" y="5334000"/>
                        <a:ext cx="11430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7411" name="Object 19"/>
          <p:cNvGraphicFramePr>
            <a:graphicFrameLocks noChangeAspect="1"/>
          </p:cNvGraphicFramePr>
          <p:nvPr/>
        </p:nvGraphicFramePr>
        <p:xfrm>
          <a:off x="5334000" y="5257800"/>
          <a:ext cx="1079500" cy="330200"/>
        </p:xfrm>
        <a:graphic>
          <a:graphicData uri="http://schemas.openxmlformats.org/presentationml/2006/ole">
            <mc:AlternateContent xmlns:mc="http://schemas.openxmlformats.org/markup-compatibility/2006">
              <mc:Choice xmlns:v="urn:schemas-microsoft-com:vml" Requires="v">
                <p:oleObj spid="_x0000_s187459" name="Equation" r:id="rId23" imgW="647640" imgH="228600" progId="Equation.3">
                  <p:embed/>
                </p:oleObj>
              </mc:Choice>
              <mc:Fallback>
                <p:oleObj name="Equation" r:id="rId23" imgW="647640" imgH="228600" progId="Equation.3">
                  <p:embed/>
                  <p:pic>
                    <p:nvPicPr>
                      <p:cNvPr id="0" name="Picture 1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334000" y="5257800"/>
                        <a:ext cx="10795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xfrm>
            <a:off x="609600" y="609600"/>
            <a:ext cx="7848600" cy="609600"/>
          </a:xfrm>
        </p:spPr>
        <p:txBody>
          <a:bodyPr/>
          <a:lstStyle/>
          <a:p>
            <a:r>
              <a:rPr lang="en-US" altLang="ko-KR" sz="2000"/>
              <a:t>1.3 Advantages and Disadvantages of Simulation (2)</a:t>
            </a:r>
          </a:p>
        </p:txBody>
      </p:sp>
      <p:sp>
        <p:nvSpPr>
          <p:cNvPr id="112643" name="Rectangle 3" descr="Rectangle: Click to edit Master text styles&#10;Second level&#10;Third level&#10;Fourth level&#10;Fifth level"/>
          <p:cNvSpPr>
            <a:spLocks noGrp="1" noChangeArrowheads="1"/>
          </p:cNvSpPr>
          <p:nvPr>
            <p:ph type="body" idx="1"/>
          </p:nvPr>
        </p:nvSpPr>
        <p:spPr/>
        <p:txBody>
          <a:bodyPr/>
          <a:lstStyle/>
          <a:p>
            <a:r>
              <a:rPr lang="en-US" altLang="ko-KR" sz="1800"/>
              <a:t>Disadvantages</a:t>
            </a:r>
          </a:p>
          <a:p>
            <a:pPr lvl="1"/>
            <a:r>
              <a:rPr lang="en-US" altLang="ko-KR" sz="1600"/>
              <a:t>Model building requires special training. It is an art that is learned over time and through experience. Furthermore, if two models are constructed by two competent individuals, they may have similarities, but it is highly unlikely that they will be the same.</a:t>
            </a:r>
          </a:p>
          <a:p>
            <a:pPr lvl="1"/>
            <a:r>
              <a:rPr lang="en-US" altLang="ko-KR" sz="1600"/>
              <a:t>Simulation results may be difficult to interpret. Since most simulation outputs are essentially random variables (they are usually based on random inputs), it may be hard to determine whether an observation is a result of system interrelationships or randomness.</a:t>
            </a:r>
          </a:p>
          <a:p>
            <a:pPr lvl="1"/>
            <a:r>
              <a:rPr lang="en-US" altLang="ko-KR" sz="1600"/>
              <a:t>Simulation modeling and analysis can be time consuming and expensive. Skimping on resources for modeling and analysis may result in a simulation model or analysis that is not sufficient for the task.</a:t>
            </a:r>
          </a:p>
          <a:p>
            <a:pPr lvl="1"/>
            <a:r>
              <a:rPr lang="en-US" altLang="ko-KR" sz="1600"/>
              <a:t>Simulation is used in some cases when an analytical solution is possible, or even preferable, as discussed in Section 1.2. This might be particularly true in the simulation of some waiting lines where closed-form queueing models are available.</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descr="Rectangle: Click to edit Master text styles&#10;Second level&#10;Third level&#10;Fourth level&#10;Fifth level"/>
          <p:cNvSpPr>
            <a:spLocks noGrp="1" noChangeArrowheads="1"/>
          </p:cNvSpPr>
          <p:nvPr>
            <p:ph type="body" idx="1"/>
          </p:nvPr>
        </p:nvSpPr>
        <p:spPr/>
        <p:txBody>
          <a:bodyPr/>
          <a:lstStyle/>
          <a:p>
            <a:r>
              <a:rPr lang="en-US" altLang="ko-KR" sz="2000"/>
              <a:t>Example 2.6 (Cont.)</a:t>
            </a:r>
          </a:p>
          <a:p>
            <a:pPr lvl="1"/>
            <a:r>
              <a:rPr lang="en-US" altLang="ko-KR" sz="1800"/>
              <a:t>The values of Z are random normal numbers. </a:t>
            </a:r>
          </a:p>
          <a:p>
            <a:pPr lvl="2"/>
            <a:r>
              <a:rPr lang="en-US" altLang="ko-KR" sz="1600"/>
              <a:t>These can be generated from uniformly distributed random numbers, as discussed in Chapter 7. </a:t>
            </a:r>
          </a:p>
          <a:p>
            <a:pPr lvl="2"/>
            <a:r>
              <a:rPr lang="en-US" altLang="ko-KR" sz="1600"/>
              <a:t>Alternatively, tables of random normal numbers have been generated. A small sample of random normal numbers is given in Table A.2. </a:t>
            </a:r>
          </a:p>
          <a:p>
            <a:pPr lvl="2"/>
            <a:r>
              <a:rPr lang="en-US" altLang="ko-KR" sz="1600"/>
              <a:t>For Excel, use the Random Number Generation tool in the Analysis TookPak Add-In to generate any number of normal random values in a range of cells.</a:t>
            </a:r>
          </a:p>
          <a:p>
            <a:pPr lvl="1"/>
            <a:r>
              <a:rPr lang="en-US" altLang="ko-KR" sz="1800"/>
              <a:t>The table of random normal numbers is used in the same way as the table of random numbers.</a:t>
            </a:r>
          </a:p>
          <a:p>
            <a:pPr lvl="1"/>
            <a:r>
              <a:rPr lang="en-US" altLang="ko-KR" sz="1800"/>
              <a:t>Table 2.26 shows the results of a simulated run.</a:t>
            </a:r>
          </a:p>
          <a:p>
            <a:pPr lvl="1"/>
            <a:endParaRPr lang="en-US" altLang="ko-KR" sz="1800"/>
          </a:p>
        </p:txBody>
      </p:sp>
      <p:sp>
        <p:nvSpPr>
          <p:cNvPr id="188419" name="Rectangle 3"/>
          <p:cNvSpPr>
            <a:spLocks noGrp="1" noChangeArrowheads="1"/>
          </p:cNvSpPr>
          <p:nvPr>
            <p:ph type="title"/>
          </p:nvPr>
        </p:nvSpPr>
        <p:spPr>
          <a:noFill/>
          <a:ln/>
        </p:spPr>
        <p:txBody>
          <a:bodyPr/>
          <a:lstStyle/>
          <a:p>
            <a:r>
              <a:rPr lang="en-US" altLang="ko-KR" sz="2400"/>
              <a:t>2.3 Other Examples of Simulation (9)</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descr="Rectangle: Click to edit Master text styles&#10;Second level&#10;Third level&#10;Fourth level&#10;Fifth level"/>
          <p:cNvSpPr>
            <a:spLocks noGrp="1" noChangeArrowheads="1"/>
          </p:cNvSpPr>
          <p:nvPr>
            <p:ph type="body" idx="1"/>
          </p:nvPr>
        </p:nvSpPr>
        <p:spPr/>
        <p:txBody>
          <a:bodyPr/>
          <a:lstStyle/>
          <a:p>
            <a:r>
              <a:rPr lang="en-US" altLang="ko-KR" sz="2000"/>
              <a:t>Example 2.6 (Cont.)</a:t>
            </a:r>
          </a:p>
        </p:txBody>
      </p:sp>
      <p:sp>
        <p:nvSpPr>
          <p:cNvPr id="189443" name="Rectangle 3"/>
          <p:cNvSpPr>
            <a:spLocks noGrp="1" noChangeArrowheads="1"/>
          </p:cNvSpPr>
          <p:nvPr>
            <p:ph type="title"/>
          </p:nvPr>
        </p:nvSpPr>
        <p:spPr>
          <a:noFill/>
          <a:ln/>
        </p:spPr>
        <p:txBody>
          <a:bodyPr/>
          <a:lstStyle/>
          <a:p>
            <a:r>
              <a:rPr lang="en-US" altLang="ko-KR" sz="2400"/>
              <a:t>2.3 Other Examples of Simulation (10)</a:t>
            </a:r>
          </a:p>
        </p:txBody>
      </p:sp>
      <p:pic>
        <p:nvPicPr>
          <p:cNvPr id="189444" name="Picture 4" descr="table2-26"/>
          <p:cNvPicPr>
            <a:picLocks noChangeAspect="1" noChangeArrowheads="1"/>
          </p:cNvPicPr>
          <p:nvPr/>
        </p:nvPicPr>
        <p:blipFill>
          <a:blip r:embed="rId2"/>
          <a:srcRect/>
          <a:stretch>
            <a:fillRect/>
          </a:stretch>
        </p:blipFill>
        <p:spPr bwMode="auto">
          <a:xfrm>
            <a:off x="1295400" y="2286000"/>
            <a:ext cx="6934200" cy="3657600"/>
          </a:xfrm>
          <a:prstGeom prst="rect">
            <a:avLst/>
          </a:prstGeom>
          <a:noFill/>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en-US" altLang="ko-KR" sz="2000"/>
              <a:t>Example 2.6 (Cont.)</a:t>
            </a:r>
          </a:p>
          <a:p>
            <a:pPr lvl="1">
              <a:lnSpc>
                <a:spcPct val="90000"/>
              </a:lnSpc>
            </a:pPr>
            <a:r>
              <a:rPr lang="en-US" altLang="ko-KR" sz="1800"/>
              <a:t>The mnemonic         stands for .random normal number to compute the x coordinate. and corresponds to    above. </a:t>
            </a:r>
          </a:p>
          <a:p>
            <a:pPr lvl="1">
              <a:lnSpc>
                <a:spcPct val="90000"/>
              </a:lnSpc>
            </a:pPr>
            <a:r>
              <a:rPr lang="en-US" altLang="ko-KR" sz="1800"/>
              <a:t>The first random normal number used was </a:t>
            </a:r>
            <a:r>
              <a:rPr lang="en-US" altLang="ko-KR" sz="1800">
                <a:latin typeface="Times New Roman"/>
              </a:rPr>
              <a:t>–</a:t>
            </a:r>
            <a:r>
              <a:rPr lang="en-US" altLang="ko-KR" sz="1800"/>
              <a:t>0.84, generating an x coordinate 600(-0.84) = -504.</a:t>
            </a:r>
          </a:p>
          <a:p>
            <a:pPr lvl="1">
              <a:lnSpc>
                <a:spcPct val="90000"/>
              </a:lnSpc>
            </a:pPr>
            <a:r>
              <a:rPr lang="en-US" altLang="ko-KR" sz="1800"/>
              <a:t>The random normal number to generate the y coordinate was 0.66, resulting in a y coordinate of 198. </a:t>
            </a:r>
          </a:p>
          <a:p>
            <a:pPr lvl="1">
              <a:lnSpc>
                <a:spcPct val="90000"/>
              </a:lnSpc>
            </a:pPr>
            <a:r>
              <a:rPr lang="en-US" altLang="ko-KR" sz="1800"/>
              <a:t>Taken together, (-504, 198) is a miss, for it is off the target.</a:t>
            </a:r>
          </a:p>
          <a:p>
            <a:pPr lvl="1">
              <a:lnSpc>
                <a:spcPct val="90000"/>
              </a:lnSpc>
            </a:pPr>
            <a:r>
              <a:rPr lang="en-US" altLang="ko-KR" sz="1800"/>
              <a:t>The resulting point and that of the third bomber are plotted on Figure 2.8. </a:t>
            </a:r>
          </a:p>
          <a:p>
            <a:pPr lvl="1">
              <a:lnSpc>
                <a:spcPct val="90000"/>
              </a:lnSpc>
            </a:pPr>
            <a:r>
              <a:rPr lang="en-US" altLang="ko-KR" sz="1800"/>
              <a:t>The 10 bombers had 3 hits and 7 misses. </a:t>
            </a:r>
          </a:p>
          <a:p>
            <a:pPr lvl="1">
              <a:lnSpc>
                <a:spcPct val="90000"/>
              </a:lnSpc>
            </a:pPr>
            <a:r>
              <a:rPr lang="en-US" altLang="ko-KR" sz="1800"/>
              <a:t>Many more runs are needed to assess the potential for destroying the dump. </a:t>
            </a:r>
          </a:p>
          <a:p>
            <a:pPr lvl="1">
              <a:lnSpc>
                <a:spcPct val="90000"/>
              </a:lnSpc>
            </a:pPr>
            <a:r>
              <a:rPr lang="en-US" altLang="ko-KR" sz="1800"/>
              <a:t>This is an example of a Monte Carlo, or static, simulation, since time is not an element of the solution.</a:t>
            </a:r>
          </a:p>
        </p:txBody>
      </p:sp>
      <p:sp>
        <p:nvSpPr>
          <p:cNvPr id="190467" name="Rectangle 3"/>
          <p:cNvSpPr>
            <a:spLocks noGrp="1" noChangeArrowheads="1"/>
          </p:cNvSpPr>
          <p:nvPr>
            <p:ph type="title"/>
          </p:nvPr>
        </p:nvSpPr>
        <p:spPr>
          <a:noFill/>
          <a:ln/>
        </p:spPr>
        <p:txBody>
          <a:bodyPr/>
          <a:lstStyle/>
          <a:p>
            <a:r>
              <a:rPr lang="en-US" altLang="ko-KR" sz="2400"/>
              <a:t>2.3 Other Examples of Simulation (11)</a:t>
            </a:r>
          </a:p>
        </p:txBody>
      </p:sp>
      <p:graphicFrame>
        <p:nvGraphicFramePr>
          <p:cNvPr id="190468" name="Object 4"/>
          <p:cNvGraphicFramePr>
            <a:graphicFrameLocks noChangeAspect="1"/>
          </p:cNvGraphicFramePr>
          <p:nvPr/>
        </p:nvGraphicFramePr>
        <p:xfrm>
          <a:off x="3352800" y="1773238"/>
          <a:ext cx="584200" cy="328612"/>
        </p:xfrm>
        <a:graphic>
          <a:graphicData uri="http://schemas.openxmlformats.org/presentationml/2006/ole">
            <mc:AlternateContent xmlns:mc="http://schemas.openxmlformats.org/markup-compatibility/2006">
              <mc:Choice xmlns:v="urn:schemas-microsoft-com:vml" Requires="v">
                <p:oleObj spid="_x0000_s190476" name="Equation" r:id="rId3" imgW="406080" imgH="228600" progId="Equation.3">
                  <p:embed/>
                </p:oleObj>
              </mc:Choice>
              <mc:Fallback>
                <p:oleObj name="Equation" r:id="rId3" imgW="406080" imgH="228600" progId="Equation.3">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1773238"/>
                        <a:ext cx="584200" cy="328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0469" name="Object 5"/>
          <p:cNvGraphicFramePr>
            <a:graphicFrameLocks noChangeAspect="1"/>
          </p:cNvGraphicFramePr>
          <p:nvPr/>
        </p:nvGraphicFramePr>
        <p:xfrm>
          <a:off x="6713538" y="2060575"/>
          <a:ext cx="266700" cy="342900"/>
        </p:xfrm>
        <a:graphic>
          <a:graphicData uri="http://schemas.openxmlformats.org/presentationml/2006/ole">
            <mc:AlternateContent xmlns:mc="http://schemas.openxmlformats.org/markup-compatibility/2006">
              <mc:Choice xmlns:v="urn:schemas-microsoft-com:vml" Requires="v">
                <p:oleObj spid="_x0000_s190477" name="Equation" r:id="rId5" imgW="177480" imgH="228600" progId="Equation.3">
                  <p:embed/>
                </p:oleObj>
              </mc:Choice>
              <mc:Fallback>
                <p:oleObj name="Equation" r:id="rId5" imgW="177480" imgH="228600" progId="Equation.3">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13538" y="2060575"/>
                        <a:ext cx="2667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en-US" altLang="ko-KR" sz="2000"/>
              <a:t>Example 2.7 Lead-Time Demand</a:t>
            </a:r>
          </a:p>
          <a:p>
            <a:pPr lvl="1">
              <a:lnSpc>
                <a:spcPct val="90000"/>
              </a:lnSpc>
            </a:pPr>
            <a:r>
              <a:rPr lang="en-US" altLang="ko-KR" sz="1800"/>
              <a:t>Lead-time demand may occur in an inventory system.</a:t>
            </a:r>
          </a:p>
          <a:p>
            <a:pPr lvl="1">
              <a:lnSpc>
                <a:spcPct val="90000"/>
              </a:lnSpc>
            </a:pPr>
            <a:r>
              <a:rPr lang="en-US" altLang="ko-KR" sz="1800"/>
              <a:t>The lead time is the time from placement of an order until the order is received.</a:t>
            </a:r>
          </a:p>
          <a:p>
            <a:pPr lvl="1">
              <a:lnSpc>
                <a:spcPct val="90000"/>
              </a:lnSpc>
            </a:pPr>
            <a:r>
              <a:rPr lang="en-US" altLang="ko-KR" sz="1800"/>
              <a:t>In a realistic situation, lead time is a random variable.</a:t>
            </a:r>
          </a:p>
          <a:p>
            <a:pPr lvl="1">
              <a:lnSpc>
                <a:spcPct val="90000"/>
              </a:lnSpc>
            </a:pPr>
            <a:r>
              <a:rPr lang="en-US" altLang="ko-KR" sz="1800"/>
              <a:t>During the lead time, demands also occur at random. Lead-time demand is thus a random variable defined as the sum of the demands over the lead time, or  </a:t>
            </a:r>
          </a:p>
          <a:p>
            <a:pPr lvl="1">
              <a:lnSpc>
                <a:spcPct val="90000"/>
              </a:lnSpc>
            </a:pPr>
            <a:endParaRPr lang="en-US" altLang="ko-KR" sz="1800"/>
          </a:p>
          <a:p>
            <a:pPr lvl="1">
              <a:lnSpc>
                <a:spcPct val="90000"/>
              </a:lnSpc>
              <a:buFont typeface="Wingdings" pitchFamily="2" charset="2"/>
              <a:buNone/>
            </a:pPr>
            <a:r>
              <a:rPr lang="en-US" altLang="ko-KR" sz="1800"/>
              <a:t>    where i is the time period of the lead time, i = 0, 1, 2, </a:t>
            </a:r>
            <a:r>
              <a:rPr lang="en-US" altLang="ko-KR" sz="1800">
                <a:latin typeface="Times New Roman"/>
              </a:rPr>
              <a:t>…</a:t>
            </a:r>
            <a:r>
              <a:rPr lang="en-US" altLang="ko-KR" sz="1800"/>
              <a:t> , </a:t>
            </a:r>
            <a:r>
              <a:rPr lang="en-US" altLang="ko-KR" sz="1800" i="1"/>
              <a:t>D</a:t>
            </a:r>
            <a:r>
              <a:rPr lang="en-US" altLang="ko-KR" sz="1800" i="1" baseline="-25000"/>
              <a:t>i</a:t>
            </a:r>
            <a:r>
              <a:rPr lang="en-US" altLang="ko-KR" sz="1800"/>
              <a:t> is the demand during the </a:t>
            </a:r>
            <a:r>
              <a:rPr lang="en-US" altLang="ko-KR" sz="1800" i="1"/>
              <a:t>i</a:t>
            </a:r>
            <a:r>
              <a:rPr lang="en-US" altLang="ko-KR" sz="1800" i="1" baseline="30000"/>
              <a:t>th</a:t>
            </a:r>
            <a:r>
              <a:rPr lang="en-US" altLang="ko-KR" sz="1800"/>
              <a:t> time period; and T is the lead time. </a:t>
            </a:r>
          </a:p>
          <a:p>
            <a:pPr lvl="1">
              <a:lnSpc>
                <a:spcPct val="90000"/>
              </a:lnSpc>
            </a:pPr>
            <a:r>
              <a:rPr lang="en-US" altLang="ko-KR" sz="1800"/>
              <a:t>The distribution of lead-time demand is determined by  simulating many cycles of lead time and building a histogram based on the results.</a:t>
            </a:r>
          </a:p>
          <a:p>
            <a:pPr lvl="1">
              <a:lnSpc>
                <a:spcPct val="90000"/>
              </a:lnSpc>
            </a:pPr>
            <a:endParaRPr lang="ko-KR" altLang="en-US" sz="1800"/>
          </a:p>
        </p:txBody>
      </p:sp>
      <p:sp>
        <p:nvSpPr>
          <p:cNvPr id="191491" name="Rectangle 3"/>
          <p:cNvSpPr>
            <a:spLocks noGrp="1" noChangeArrowheads="1"/>
          </p:cNvSpPr>
          <p:nvPr>
            <p:ph type="title"/>
          </p:nvPr>
        </p:nvSpPr>
        <p:spPr>
          <a:noFill/>
          <a:ln/>
        </p:spPr>
        <p:txBody>
          <a:bodyPr/>
          <a:lstStyle/>
          <a:p>
            <a:r>
              <a:rPr lang="en-US" altLang="ko-KR" sz="2400"/>
              <a:t>2.3 Other Examples of Simulation (12)</a:t>
            </a:r>
          </a:p>
        </p:txBody>
      </p:sp>
      <p:graphicFrame>
        <p:nvGraphicFramePr>
          <p:cNvPr id="191492" name="Object 4"/>
          <p:cNvGraphicFramePr>
            <a:graphicFrameLocks noChangeAspect="1"/>
          </p:cNvGraphicFramePr>
          <p:nvPr/>
        </p:nvGraphicFramePr>
        <p:xfrm>
          <a:off x="5486400" y="3657600"/>
          <a:ext cx="863600" cy="496888"/>
        </p:xfrm>
        <a:graphic>
          <a:graphicData uri="http://schemas.openxmlformats.org/presentationml/2006/ole">
            <mc:AlternateContent xmlns:mc="http://schemas.openxmlformats.org/markup-compatibility/2006">
              <mc:Choice xmlns:v="urn:schemas-microsoft-com:vml" Requires="v">
                <p:oleObj spid="_x0000_s191496" name="Equation" r:id="rId3" imgW="507960" imgH="291960" progId="Equation.3">
                  <p:embed/>
                </p:oleObj>
              </mc:Choice>
              <mc:Fallback>
                <p:oleObj name="Equation" r:id="rId3" imgW="507960" imgH="291960" progId="Equation.3">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3657600"/>
                        <a:ext cx="863600" cy="496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descr="Rectangle: Click to edit Master text styles&#10;Second level&#10;Third level&#10;Fourth level&#10;Fifth level"/>
          <p:cNvSpPr>
            <a:spLocks noGrp="1" noChangeArrowheads="1"/>
          </p:cNvSpPr>
          <p:nvPr>
            <p:ph type="body" idx="1"/>
          </p:nvPr>
        </p:nvSpPr>
        <p:spPr>
          <a:xfrm>
            <a:off x="533400" y="1676400"/>
            <a:ext cx="4038600" cy="1371600"/>
          </a:xfrm>
        </p:spPr>
        <p:txBody>
          <a:bodyPr/>
          <a:lstStyle/>
          <a:p>
            <a:r>
              <a:rPr lang="en-US" altLang="ko-KR" sz="2000"/>
              <a:t>Example 2.7 (Cont.)</a:t>
            </a:r>
          </a:p>
          <a:p>
            <a:pPr lvl="1"/>
            <a:endParaRPr lang="en-US" altLang="ko-KR" sz="800"/>
          </a:p>
          <a:p>
            <a:pPr lvl="1"/>
            <a:r>
              <a:rPr lang="en-US" altLang="ko-KR" sz="1600"/>
              <a:t>The daily demand is given by the following probability distribution:</a:t>
            </a:r>
          </a:p>
          <a:p>
            <a:pPr lvl="1"/>
            <a:endParaRPr lang="ko-KR" altLang="en-US" sz="1600"/>
          </a:p>
        </p:txBody>
      </p:sp>
      <p:sp>
        <p:nvSpPr>
          <p:cNvPr id="192515" name="Rectangle 3"/>
          <p:cNvSpPr>
            <a:spLocks noGrp="1" noChangeArrowheads="1"/>
          </p:cNvSpPr>
          <p:nvPr>
            <p:ph type="title"/>
          </p:nvPr>
        </p:nvSpPr>
        <p:spPr>
          <a:noFill/>
          <a:ln/>
        </p:spPr>
        <p:txBody>
          <a:bodyPr/>
          <a:lstStyle/>
          <a:p>
            <a:r>
              <a:rPr lang="en-US" altLang="ko-KR" sz="2400"/>
              <a:t>2.3 Other Examples of Simulation (13)</a:t>
            </a:r>
          </a:p>
        </p:txBody>
      </p:sp>
      <p:sp>
        <p:nvSpPr>
          <p:cNvPr id="192516" name="Rectangle 4" descr="Rectangle: Click to edit Master text styles&#10;Second level&#10;Third level&#10;Fourth level&#10;Fifth level"/>
          <p:cNvSpPr>
            <a:spLocks noChangeArrowheads="1"/>
          </p:cNvSpPr>
          <p:nvPr/>
        </p:nvSpPr>
        <p:spPr bwMode="auto">
          <a:xfrm>
            <a:off x="685800" y="3962400"/>
            <a:ext cx="3733800" cy="914400"/>
          </a:xfrm>
          <a:prstGeom prst="rect">
            <a:avLst/>
          </a:prstGeom>
          <a:noFill/>
          <a:ln w="9525">
            <a:noFill/>
            <a:miter lim="800000"/>
            <a:headEnd/>
            <a:tailEnd/>
          </a:ln>
          <a:effectLst/>
        </p:spPr>
        <p:txBody>
          <a:bodyPr/>
          <a:lstStyle/>
          <a:p>
            <a:pPr marL="742950" lvl="1" indent="-285750">
              <a:spcBef>
                <a:spcPct val="20000"/>
              </a:spcBef>
              <a:buClr>
                <a:schemeClr val="tx1"/>
              </a:buClr>
              <a:buSzPct val="60000"/>
              <a:buFont typeface="Wingdings" pitchFamily="2" charset="2"/>
              <a:buChar char="n"/>
            </a:pPr>
            <a:r>
              <a:rPr lang="en-US" altLang="ko-KR" sz="1600">
                <a:latin typeface="굴림" pitchFamily="34" charset="-127"/>
              </a:rPr>
              <a:t>The lead time is a random variable given by the following distribution:</a:t>
            </a:r>
          </a:p>
          <a:p>
            <a:pPr marL="742950" lvl="1" indent="-285750">
              <a:spcBef>
                <a:spcPct val="20000"/>
              </a:spcBef>
              <a:buClr>
                <a:schemeClr val="tx1"/>
              </a:buClr>
              <a:buSzPct val="60000"/>
              <a:buFont typeface="Wingdings" pitchFamily="2" charset="2"/>
              <a:buChar char="n"/>
            </a:pPr>
            <a:endParaRPr lang="ko-KR" altLang="en-US" sz="1600">
              <a:latin typeface="굴림" pitchFamily="34" charset="-127"/>
            </a:endParaRPr>
          </a:p>
        </p:txBody>
      </p:sp>
      <p:pic>
        <p:nvPicPr>
          <p:cNvPr id="192517" name="Picture 5" descr="tableex-1"/>
          <p:cNvPicPr>
            <a:picLocks noChangeAspect="1" noChangeArrowheads="1"/>
          </p:cNvPicPr>
          <p:nvPr/>
        </p:nvPicPr>
        <p:blipFill>
          <a:blip r:embed="rId2"/>
          <a:srcRect/>
          <a:stretch>
            <a:fillRect/>
          </a:stretch>
        </p:blipFill>
        <p:spPr bwMode="auto">
          <a:xfrm>
            <a:off x="914400" y="3124200"/>
            <a:ext cx="3276600" cy="685800"/>
          </a:xfrm>
          <a:prstGeom prst="rect">
            <a:avLst/>
          </a:prstGeom>
          <a:noFill/>
        </p:spPr>
      </p:pic>
      <p:pic>
        <p:nvPicPr>
          <p:cNvPr id="192518" name="Picture 6" descr="tableex-2"/>
          <p:cNvPicPr>
            <a:picLocks noChangeAspect="1" noChangeArrowheads="1"/>
          </p:cNvPicPr>
          <p:nvPr/>
        </p:nvPicPr>
        <p:blipFill>
          <a:blip r:embed="rId3"/>
          <a:srcRect/>
          <a:stretch>
            <a:fillRect/>
          </a:stretch>
        </p:blipFill>
        <p:spPr bwMode="auto">
          <a:xfrm>
            <a:off x="1219200" y="4953000"/>
            <a:ext cx="2971800" cy="661988"/>
          </a:xfrm>
          <a:prstGeom prst="rect">
            <a:avLst/>
          </a:prstGeom>
          <a:noFill/>
        </p:spPr>
      </p:pic>
      <p:pic>
        <p:nvPicPr>
          <p:cNvPr id="192519" name="Picture 7" descr="table2-27"/>
          <p:cNvPicPr>
            <a:picLocks noChangeAspect="1" noChangeArrowheads="1"/>
          </p:cNvPicPr>
          <p:nvPr/>
        </p:nvPicPr>
        <p:blipFill>
          <a:blip r:embed="rId4"/>
          <a:srcRect/>
          <a:stretch>
            <a:fillRect/>
          </a:stretch>
        </p:blipFill>
        <p:spPr bwMode="auto">
          <a:xfrm>
            <a:off x="4495800" y="2286000"/>
            <a:ext cx="4035425" cy="1428750"/>
          </a:xfrm>
          <a:prstGeom prst="rect">
            <a:avLst/>
          </a:prstGeom>
          <a:noFill/>
        </p:spPr>
      </p:pic>
      <p:pic>
        <p:nvPicPr>
          <p:cNvPr id="192520" name="Picture 8" descr="table2-28"/>
          <p:cNvPicPr>
            <a:picLocks noChangeAspect="1" noChangeArrowheads="1"/>
          </p:cNvPicPr>
          <p:nvPr/>
        </p:nvPicPr>
        <p:blipFill>
          <a:blip r:embed="rId5"/>
          <a:srcRect/>
          <a:stretch>
            <a:fillRect/>
          </a:stretch>
        </p:blipFill>
        <p:spPr bwMode="auto">
          <a:xfrm>
            <a:off x="4572000" y="4114800"/>
            <a:ext cx="3521075" cy="1749425"/>
          </a:xfrm>
          <a:prstGeom prst="rect">
            <a:avLst/>
          </a:prstGeom>
          <a:noFill/>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descr="Rectangle: Click to edit Master text styles&#10;Second level&#10;Third level&#10;Fourth level&#10;Fifth level"/>
          <p:cNvSpPr>
            <a:spLocks noGrp="1" noChangeArrowheads="1"/>
          </p:cNvSpPr>
          <p:nvPr>
            <p:ph type="body" idx="1"/>
          </p:nvPr>
        </p:nvSpPr>
        <p:spPr/>
        <p:txBody>
          <a:bodyPr/>
          <a:lstStyle/>
          <a:p>
            <a:r>
              <a:rPr lang="en-US" altLang="ko-KR" sz="2000"/>
              <a:t>Example 2.7 (Cont.)</a:t>
            </a:r>
          </a:p>
        </p:txBody>
      </p:sp>
      <p:sp>
        <p:nvSpPr>
          <p:cNvPr id="193539" name="Rectangle 3"/>
          <p:cNvSpPr>
            <a:spLocks noGrp="1" noChangeArrowheads="1"/>
          </p:cNvSpPr>
          <p:nvPr>
            <p:ph type="title"/>
          </p:nvPr>
        </p:nvSpPr>
        <p:spPr>
          <a:noFill/>
          <a:ln/>
        </p:spPr>
        <p:txBody>
          <a:bodyPr/>
          <a:lstStyle/>
          <a:p>
            <a:r>
              <a:rPr lang="en-US" altLang="ko-KR" sz="2400"/>
              <a:t>2.3 Other Examples of Simulation (14)</a:t>
            </a:r>
          </a:p>
        </p:txBody>
      </p:sp>
      <p:pic>
        <p:nvPicPr>
          <p:cNvPr id="193540" name="Picture 4" descr="table2-29"/>
          <p:cNvPicPr>
            <a:picLocks noChangeAspect="1" noChangeArrowheads="1"/>
          </p:cNvPicPr>
          <p:nvPr/>
        </p:nvPicPr>
        <p:blipFill>
          <a:blip r:embed="rId2"/>
          <a:srcRect/>
          <a:stretch>
            <a:fillRect/>
          </a:stretch>
        </p:blipFill>
        <p:spPr bwMode="auto">
          <a:xfrm>
            <a:off x="762000" y="2362200"/>
            <a:ext cx="4525963" cy="3222625"/>
          </a:xfrm>
          <a:prstGeom prst="rect">
            <a:avLst/>
          </a:prstGeom>
          <a:noFill/>
        </p:spPr>
      </p:pic>
      <p:sp>
        <p:nvSpPr>
          <p:cNvPr id="193541" name="Rectangle 5" descr="Rectangle: Click to edit Master text styles&#10;Second level&#10;Third level&#10;Fourth level&#10;Fifth level"/>
          <p:cNvSpPr>
            <a:spLocks noChangeArrowheads="1"/>
          </p:cNvSpPr>
          <p:nvPr/>
        </p:nvSpPr>
        <p:spPr bwMode="auto">
          <a:xfrm>
            <a:off x="4953000" y="2514600"/>
            <a:ext cx="3733800" cy="3733800"/>
          </a:xfrm>
          <a:prstGeom prst="rect">
            <a:avLst/>
          </a:prstGeom>
          <a:noFill/>
          <a:ln w="9525">
            <a:noFill/>
            <a:miter lim="800000"/>
            <a:headEnd/>
            <a:tailEnd/>
          </a:ln>
          <a:effectLst/>
        </p:spPr>
        <p:txBody>
          <a:bodyPr/>
          <a:lstStyle/>
          <a:p>
            <a:pPr marL="742950" lvl="1" indent="-285750">
              <a:spcBef>
                <a:spcPct val="20000"/>
              </a:spcBef>
              <a:buClr>
                <a:schemeClr val="tx1"/>
              </a:buClr>
              <a:buSzPct val="60000"/>
              <a:buFont typeface="Wingdings" pitchFamily="2" charset="2"/>
              <a:buChar char="n"/>
            </a:pPr>
            <a:r>
              <a:rPr lang="en-US" altLang="ko-KR" sz="1600">
                <a:latin typeface="굴림" pitchFamily="34" charset="-127"/>
              </a:rPr>
              <a:t>The incomplete simulation table is shown in Table 2.29.</a:t>
            </a:r>
          </a:p>
          <a:p>
            <a:pPr marL="742950" lvl="1" indent="-285750">
              <a:spcBef>
                <a:spcPct val="20000"/>
              </a:spcBef>
              <a:buClr>
                <a:schemeClr val="tx1"/>
              </a:buClr>
              <a:buSzPct val="60000"/>
              <a:buFont typeface="Wingdings" pitchFamily="2" charset="2"/>
              <a:buNone/>
            </a:pPr>
            <a:r>
              <a:rPr lang="en-US" altLang="ko-KR" sz="1600">
                <a:latin typeface="굴림" pitchFamily="34" charset="-127"/>
              </a:rPr>
              <a:t> </a:t>
            </a:r>
          </a:p>
          <a:p>
            <a:pPr marL="742950" lvl="1" indent="-285750">
              <a:spcBef>
                <a:spcPct val="20000"/>
              </a:spcBef>
              <a:buClr>
                <a:schemeClr val="tx1"/>
              </a:buClr>
              <a:buSzPct val="60000"/>
              <a:buFont typeface="Wingdings" pitchFamily="2" charset="2"/>
              <a:buChar char="n"/>
            </a:pPr>
            <a:r>
              <a:rPr lang="en-US" altLang="ko-KR" sz="1600">
                <a:latin typeface="굴림" pitchFamily="34" charset="-127"/>
              </a:rPr>
              <a:t>The random digits for the first cycle were 57. This generates a lead time of 2 days. </a:t>
            </a:r>
          </a:p>
          <a:p>
            <a:pPr marL="742950" lvl="1" indent="-285750">
              <a:spcBef>
                <a:spcPct val="20000"/>
              </a:spcBef>
              <a:buClr>
                <a:schemeClr val="tx1"/>
              </a:buClr>
              <a:buSzPct val="60000"/>
              <a:buFont typeface="Wingdings" pitchFamily="2" charset="2"/>
              <a:buNone/>
            </a:pPr>
            <a:endParaRPr lang="en-US" altLang="ko-KR" sz="1600">
              <a:latin typeface="굴림" pitchFamily="34" charset="-127"/>
            </a:endParaRPr>
          </a:p>
          <a:p>
            <a:pPr marL="742950" lvl="1" indent="-285750">
              <a:spcBef>
                <a:spcPct val="20000"/>
              </a:spcBef>
              <a:buClr>
                <a:schemeClr val="tx1"/>
              </a:buClr>
              <a:buSzPct val="60000"/>
              <a:buFont typeface="Wingdings" pitchFamily="2" charset="2"/>
              <a:buChar char="n"/>
            </a:pPr>
            <a:r>
              <a:rPr lang="en-US" altLang="ko-KR" sz="1600">
                <a:latin typeface="굴림" pitchFamily="34" charset="-127"/>
              </a:rPr>
              <a:t>Thus, two pairs of random digits must be generated for the daily demand. </a:t>
            </a:r>
          </a:p>
          <a:p>
            <a:pPr marL="742950" lvl="1" indent="-285750">
              <a:spcBef>
                <a:spcPct val="20000"/>
              </a:spcBef>
              <a:buClr>
                <a:schemeClr val="tx1"/>
              </a:buClr>
              <a:buSzPct val="60000"/>
              <a:buFont typeface="Wingdings" pitchFamily="2" charset="2"/>
              <a:buChar char="n"/>
            </a:pPr>
            <a:endParaRPr lang="en-US" altLang="ko-KR" sz="1600">
              <a:latin typeface="굴림" pitchFamily="34" charset="-127"/>
            </a:endParaRPr>
          </a:p>
          <a:p>
            <a:pPr marL="742950" lvl="1" indent="-285750">
              <a:spcBef>
                <a:spcPct val="20000"/>
              </a:spcBef>
              <a:buClr>
                <a:schemeClr val="tx1"/>
              </a:buClr>
              <a:buSzPct val="60000"/>
              <a:buFont typeface="Wingdings" pitchFamily="2" charset="2"/>
              <a:buChar char="n"/>
            </a:pPr>
            <a:endParaRPr lang="ko-KR" altLang="en-US" sz="1600">
              <a:latin typeface="굴림" pitchFamily="34" charset="-127"/>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descr="Rectangle: Click to edit Master text styles&#10;Second level&#10;Third level&#10;Fourth level&#10;Fifth level"/>
          <p:cNvSpPr>
            <a:spLocks noGrp="1" noChangeArrowheads="1"/>
          </p:cNvSpPr>
          <p:nvPr>
            <p:ph type="body" idx="1"/>
          </p:nvPr>
        </p:nvSpPr>
        <p:spPr/>
        <p:txBody>
          <a:bodyPr/>
          <a:lstStyle/>
          <a:p>
            <a:r>
              <a:rPr lang="en-US" altLang="ko-KR" sz="2000"/>
              <a:t>Example 2.7 (Cont.)</a:t>
            </a:r>
          </a:p>
        </p:txBody>
      </p:sp>
      <p:sp>
        <p:nvSpPr>
          <p:cNvPr id="194563" name="Rectangle 3" descr="Rectangle: Click to edit Master text styles&#10;Second level&#10;Third level&#10;Fourth level&#10;Fifth level"/>
          <p:cNvSpPr>
            <a:spLocks noChangeArrowheads="1"/>
          </p:cNvSpPr>
          <p:nvPr/>
        </p:nvSpPr>
        <p:spPr bwMode="auto">
          <a:xfrm>
            <a:off x="4267200" y="2819400"/>
            <a:ext cx="4114800" cy="2514600"/>
          </a:xfrm>
          <a:prstGeom prst="rect">
            <a:avLst/>
          </a:prstGeom>
          <a:noFill/>
          <a:ln w="9525">
            <a:noFill/>
            <a:miter lim="800000"/>
            <a:headEnd/>
            <a:tailEnd/>
          </a:ln>
          <a:effectLst/>
        </p:spPr>
        <p:txBody>
          <a:bodyPr/>
          <a:lstStyle/>
          <a:p>
            <a:pPr marL="742950" lvl="1" indent="-285750">
              <a:spcBef>
                <a:spcPct val="20000"/>
              </a:spcBef>
              <a:buClr>
                <a:schemeClr val="tx1"/>
              </a:buClr>
              <a:buSzPct val="60000"/>
              <a:buFont typeface="Wingdings" pitchFamily="2" charset="2"/>
              <a:buChar char="n"/>
            </a:pPr>
            <a:r>
              <a:rPr lang="en-US" altLang="ko-KR" sz="1600">
                <a:latin typeface="굴림" pitchFamily="34" charset="-127"/>
              </a:rPr>
              <a:t>The histogram might appear as shown in Figure 2.9. </a:t>
            </a:r>
          </a:p>
          <a:p>
            <a:pPr marL="742950" lvl="1" indent="-285750">
              <a:spcBef>
                <a:spcPct val="20000"/>
              </a:spcBef>
              <a:buClr>
                <a:schemeClr val="tx1"/>
              </a:buClr>
              <a:buSzPct val="60000"/>
              <a:buFont typeface="Wingdings" pitchFamily="2" charset="2"/>
              <a:buChar char="n"/>
            </a:pPr>
            <a:endParaRPr lang="en-US" altLang="ko-KR" sz="1600">
              <a:latin typeface="굴림" pitchFamily="34" charset="-127"/>
            </a:endParaRPr>
          </a:p>
          <a:p>
            <a:pPr marL="742950" lvl="1" indent="-285750">
              <a:spcBef>
                <a:spcPct val="20000"/>
              </a:spcBef>
              <a:buClr>
                <a:schemeClr val="tx1"/>
              </a:buClr>
              <a:buSzPct val="60000"/>
              <a:buFont typeface="Wingdings" pitchFamily="2" charset="2"/>
              <a:buChar char="n"/>
            </a:pPr>
            <a:r>
              <a:rPr lang="en-US" altLang="ko-KR" sz="1600">
                <a:latin typeface="굴림" pitchFamily="34" charset="-127"/>
              </a:rPr>
              <a:t>This example illustrates how simulation can be used to study an unknown distribution by generating a random sample from the distribution.</a:t>
            </a:r>
          </a:p>
          <a:p>
            <a:pPr marL="742950" lvl="1" indent="-285750">
              <a:spcBef>
                <a:spcPct val="20000"/>
              </a:spcBef>
              <a:buClr>
                <a:schemeClr val="tx1"/>
              </a:buClr>
              <a:buSzPct val="60000"/>
              <a:buFont typeface="Wingdings" pitchFamily="2" charset="2"/>
              <a:buChar char="n"/>
            </a:pPr>
            <a:endParaRPr lang="ko-KR" altLang="en-US" sz="1600">
              <a:latin typeface="굴림" pitchFamily="34" charset="-127"/>
            </a:endParaRPr>
          </a:p>
        </p:txBody>
      </p:sp>
      <p:sp>
        <p:nvSpPr>
          <p:cNvPr id="194564" name="Rectangle 4"/>
          <p:cNvSpPr>
            <a:spLocks noGrp="1" noChangeArrowheads="1"/>
          </p:cNvSpPr>
          <p:nvPr>
            <p:ph type="title"/>
          </p:nvPr>
        </p:nvSpPr>
        <p:spPr>
          <a:noFill/>
          <a:ln/>
        </p:spPr>
        <p:txBody>
          <a:bodyPr/>
          <a:lstStyle/>
          <a:p>
            <a:r>
              <a:rPr lang="en-US" altLang="ko-KR" sz="2400"/>
              <a:t>2.3 Other Examples of Simulation (15)</a:t>
            </a:r>
          </a:p>
        </p:txBody>
      </p:sp>
      <p:pic>
        <p:nvPicPr>
          <p:cNvPr id="194565" name="Picture 5" descr="figure2-9"/>
          <p:cNvPicPr>
            <a:picLocks noChangeAspect="1" noChangeArrowheads="1"/>
          </p:cNvPicPr>
          <p:nvPr/>
        </p:nvPicPr>
        <p:blipFill>
          <a:blip r:embed="rId2"/>
          <a:srcRect/>
          <a:stretch>
            <a:fillRect/>
          </a:stretch>
        </p:blipFill>
        <p:spPr bwMode="auto">
          <a:xfrm>
            <a:off x="1143000" y="2438400"/>
            <a:ext cx="3292475" cy="2651125"/>
          </a:xfrm>
          <a:prstGeom prst="rect">
            <a:avLst/>
          </a:prstGeom>
          <a:noFill/>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descr="Rectangle: Click to edit Master text styles&#10;Second level&#10;Third level&#10;Fourth level&#10;Fifth level"/>
          <p:cNvSpPr>
            <a:spLocks noGrp="1" noChangeArrowheads="1"/>
          </p:cNvSpPr>
          <p:nvPr>
            <p:ph type="body" idx="1"/>
          </p:nvPr>
        </p:nvSpPr>
        <p:spPr/>
        <p:txBody>
          <a:bodyPr/>
          <a:lstStyle/>
          <a:p>
            <a:r>
              <a:rPr lang="en-US" altLang="ko-KR" sz="1800"/>
              <a:t>This chapter introduced simulation concepts via examples in order to illustrate general areas of application and to motivate the remaining chapters. </a:t>
            </a:r>
          </a:p>
          <a:p>
            <a:endParaRPr lang="en-US" altLang="ko-KR" sz="800"/>
          </a:p>
          <a:p>
            <a:r>
              <a:rPr lang="en-US" altLang="ko-KR" sz="1800"/>
              <a:t>The next chapter gives a more systematic presentation of the basic concepts. A more systematic methodology, such as the event-scheduling approach described in Chapter 3, is needed.</a:t>
            </a:r>
          </a:p>
          <a:p>
            <a:endParaRPr lang="en-US" altLang="ko-KR" sz="800"/>
          </a:p>
          <a:p>
            <a:r>
              <a:rPr lang="en-US" altLang="ko-KR" sz="1800"/>
              <a:t>Ad hoc simulation tables were used in completing each example. Events in the tables were generated using uniformly distributed random numbers and, in one case, random normal numbers. </a:t>
            </a:r>
          </a:p>
          <a:p>
            <a:endParaRPr lang="en-US" altLang="ko-KR" sz="800"/>
          </a:p>
          <a:p>
            <a:r>
              <a:rPr lang="en-US" altLang="ko-KR" sz="1800"/>
              <a:t>The examples illustrate the need for determining the characteristics of the input data, generating random variables from the input models, and analyzing the resulting response. </a:t>
            </a:r>
          </a:p>
        </p:txBody>
      </p:sp>
      <p:sp>
        <p:nvSpPr>
          <p:cNvPr id="195587" name="Rectangle 3"/>
          <p:cNvSpPr>
            <a:spLocks noGrp="1" noChangeArrowheads="1"/>
          </p:cNvSpPr>
          <p:nvPr>
            <p:ph type="title"/>
          </p:nvPr>
        </p:nvSpPr>
        <p:spPr>
          <a:noFill/>
          <a:ln/>
        </p:spPr>
        <p:txBody>
          <a:bodyPr/>
          <a:lstStyle/>
          <a:p>
            <a:r>
              <a:rPr lang="en-US" altLang="ko-KR" sz="2400"/>
              <a:t>2.4 Summary</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lstStyle/>
          <a:p>
            <a:r>
              <a:rPr lang="en-US" altLang="ko-KR"/>
              <a:t>Ch. 3 General Principles</a:t>
            </a:r>
          </a:p>
        </p:txBody>
      </p:sp>
      <p:sp>
        <p:nvSpPr>
          <p:cNvPr id="198659" name="Rectangle 3"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en-US" altLang="ko-KR" sz="1800"/>
              <a:t>Discrete-event simulation</a:t>
            </a:r>
          </a:p>
          <a:p>
            <a:pPr>
              <a:lnSpc>
                <a:spcPct val="90000"/>
              </a:lnSpc>
            </a:pPr>
            <a:endParaRPr lang="en-US" altLang="ko-KR" sz="800"/>
          </a:p>
          <a:p>
            <a:pPr>
              <a:lnSpc>
                <a:spcPct val="90000"/>
              </a:lnSpc>
            </a:pPr>
            <a:r>
              <a:rPr lang="en-US" altLang="ko-KR" sz="1800"/>
              <a:t>The basic building blocks of all discrete-event simulation models</a:t>
            </a:r>
          </a:p>
          <a:p>
            <a:pPr>
              <a:lnSpc>
                <a:spcPct val="90000"/>
              </a:lnSpc>
              <a:buFont typeface="Wingdings" pitchFamily="2" charset="2"/>
              <a:buNone/>
            </a:pPr>
            <a:r>
              <a:rPr lang="en-US" altLang="ko-KR" sz="1800"/>
              <a:t>     : entities and attributes, activities and events.</a:t>
            </a:r>
          </a:p>
          <a:p>
            <a:pPr>
              <a:lnSpc>
                <a:spcPct val="90000"/>
              </a:lnSpc>
              <a:buFont typeface="Wingdings" pitchFamily="2" charset="2"/>
              <a:buNone/>
            </a:pPr>
            <a:endParaRPr lang="en-US" altLang="ko-KR" sz="800"/>
          </a:p>
          <a:p>
            <a:pPr>
              <a:lnSpc>
                <a:spcPct val="90000"/>
              </a:lnSpc>
            </a:pPr>
            <a:r>
              <a:rPr lang="en-US" altLang="ko-KR" sz="1800"/>
              <a:t>A system is modeled in terms of </a:t>
            </a:r>
          </a:p>
          <a:p>
            <a:pPr lvl="1">
              <a:lnSpc>
                <a:spcPct val="90000"/>
              </a:lnSpc>
            </a:pPr>
            <a:r>
              <a:rPr lang="en-US" altLang="ko-KR" sz="1600"/>
              <a:t>its state at each point in time </a:t>
            </a:r>
          </a:p>
          <a:p>
            <a:pPr lvl="1">
              <a:lnSpc>
                <a:spcPct val="90000"/>
              </a:lnSpc>
            </a:pPr>
            <a:r>
              <a:rPr lang="en-US" altLang="ko-KR" sz="1600"/>
              <a:t>the entities that pass through the system and the entities that represent system resources</a:t>
            </a:r>
          </a:p>
          <a:p>
            <a:pPr lvl="1">
              <a:lnSpc>
                <a:spcPct val="90000"/>
              </a:lnSpc>
            </a:pPr>
            <a:r>
              <a:rPr lang="en-US" altLang="ko-KR" sz="1600"/>
              <a:t>the activities and events that cause system state to change. </a:t>
            </a:r>
          </a:p>
          <a:p>
            <a:pPr>
              <a:lnSpc>
                <a:spcPct val="90000"/>
              </a:lnSpc>
            </a:pPr>
            <a:endParaRPr lang="en-US" altLang="ko-KR" sz="800"/>
          </a:p>
          <a:p>
            <a:pPr>
              <a:lnSpc>
                <a:spcPct val="90000"/>
              </a:lnSpc>
            </a:pPr>
            <a:r>
              <a:rPr lang="en-US" altLang="ko-KR" sz="1800"/>
              <a:t>Discrete-event models are appropriate for those systems for which changes in system state occur only at discrete points in time.</a:t>
            </a:r>
          </a:p>
          <a:p>
            <a:pPr>
              <a:lnSpc>
                <a:spcPct val="90000"/>
              </a:lnSpc>
            </a:pPr>
            <a:endParaRPr lang="en-US" altLang="ko-KR" sz="800"/>
          </a:p>
          <a:p>
            <a:pPr>
              <a:lnSpc>
                <a:spcPct val="90000"/>
              </a:lnSpc>
            </a:pPr>
            <a:r>
              <a:rPr lang="en-US" altLang="ko-KR" sz="1800"/>
              <a:t>This chapter deals exclusively with dynamic, stochastic systems (i.e., involving time and containing random elements) which change in a discrete manner. </a:t>
            </a:r>
          </a:p>
          <a:p>
            <a:pPr>
              <a:lnSpc>
                <a:spcPct val="90000"/>
              </a:lnSpc>
            </a:pPr>
            <a:endParaRPr lang="en-US" altLang="ko-KR" sz="180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a:xfrm>
            <a:off x="609600" y="609600"/>
            <a:ext cx="6781800" cy="609600"/>
          </a:xfrm>
        </p:spPr>
        <p:txBody>
          <a:bodyPr/>
          <a:lstStyle/>
          <a:p>
            <a:r>
              <a:rPr lang="en-US" altLang="ko-KR" sz="2000"/>
              <a:t>3.1Concepts in Discrete-Event Simulation (1)</a:t>
            </a:r>
          </a:p>
        </p:txBody>
      </p:sp>
      <p:sp>
        <p:nvSpPr>
          <p:cNvPr id="199683" name="Rectangle 3" descr="Rectangle: Click to edit Master text styles&#10;Second level&#10;Third level&#10;Fourth level&#10;Fifth level"/>
          <p:cNvSpPr>
            <a:spLocks noGrp="1" noChangeArrowheads="1"/>
          </p:cNvSpPr>
          <p:nvPr>
            <p:ph type="body" idx="1"/>
          </p:nvPr>
        </p:nvSpPr>
        <p:spPr>
          <a:xfrm>
            <a:off x="762000" y="1676400"/>
            <a:ext cx="7924800" cy="4343400"/>
          </a:xfrm>
        </p:spPr>
        <p:txBody>
          <a:bodyPr/>
          <a:lstStyle/>
          <a:p>
            <a:r>
              <a:rPr lang="en-US" altLang="ko-KR" sz="1600"/>
              <a:t>System : A collection of entities (e.g., people and machines) that interact </a:t>
            </a:r>
          </a:p>
          <a:p>
            <a:pPr>
              <a:buFont typeface="Wingdings" pitchFamily="2" charset="2"/>
              <a:buNone/>
            </a:pPr>
            <a:r>
              <a:rPr lang="en-US" altLang="ko-KR" sz="1600"/>
              <a:t>                  together over time to accomplish one or more goals.</a:t>
            </a:r>
          </a:p>
          <a:p>
            <a:r>
              <a:rPr lang="en-US" altLang="ko-KR" sz="1600"/>
              <a:t>Model : An abstract representation of a system, usually containing</a:t>
            </a:r>
          </a:p>
          <a:p>
            <a:pPr>
              <a:buFont typeface="Wingdings" pitchFamily="2" charset="2"/>
              <a:buNone/>
            </a:pPr>
            <a:r>
              <a:rPr lang="en-US" altLang="ko-KR" sz="1600"/>
              <a:t>                structural, logical, or mathematical relationships which describe a </a:t>
            </a:r>
          </a:p>
          <a:p>
            <a:pPr>
              <a:buFont typeface="Wingdings" pitchFamily="2" charset="2"/>
              <a:buNone/>
            </a:pPr>
            <a:r>
              <a:rPr lang="en-US" altLang="ko-KR" sz="1600"/>
              <a:t>                system in terms of state, entities and their attributes, sets, processes, </a:t>
            </a:r>
          </a:p>
          <a:p>
            <a:pPr>
              <a:buFont typeface="Wingdings" pitchFamily="2" charset="2"/>
              <a:buNone/>
            </a:pPr>
            <a:r>
              <a:rPr lang="en-US" altLang="ko-KR" sz="1600"/>
              <a:t>                events, activities, and delays.</a:t>
            </a:r>
          </a:p>
          <a:p>
            <a:r>
              <a:rPr lang="en-US" altLang="ko-KR" sz="1600"/>
              <a:t>System state : A collection of variables that contain all the information </a:t>
            </a:r>
          </a:p>
          <a:p>
            <a:pPr>
              <a:buFont typeface="Wingdings" pitchFamily="2" charset="2"/>
              <a:buNone/>
            </a:pPr>
            <a:r>
              <a:rPr lang="en-US" altLang="ko-KR" sz="1600"/>
              <a:t>                          necessary to describe the system at any time.</a:t>
            </a:r>
          </a:p>
          <a:p>
            <a:r>
              <a:rPr lang="en-US" altLang="ko-KR" sz="1600"/>
              <a:t>Entity : Any object or component in the system which requires explicit </a:t>
            </a:r>
          </a:p>
          <a:p>
            <a:pPr>
              <a:buFont typeface="Wingdings" pitchFamily="2" charset="2"/>
              <a:buNone/>
            </a:pPr>
            <a:r>
              <a:rPr lang="en-US" altLang="ko-KR" sz="1600"/>
              <a:t>                representation in the model (e.g., a server, a customer, a machine).</a:t>
            </a:r>
          </a:p>
          <a:p>
            <a:r>
              <a:rPr lang="en-US" altLang="ko-KR" sz="1600"/>
              <a:t>Attributes : The properties of a given entity (e.g., the priority of a waiting </a:t>
            </a:r>
          </a:p>
          <a:p>
            <a:pPr>
              <a:buFont typeface="Wingdings" pitchFamily="2" charset="2"/>
              <a:buNone/>
            </a:pPr>
            <a:r>
              <a:rPr lang="en-US" altLang="ko-KR" sz="1600"/>
              <a:t>                     customer, the routing of a job through a job shop).</a:t>
            </a:r>
          </a:p>
          <a:p>
            <a:endParaRPr lang="en-US" altLang="ko-KR" sz="160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r>
              <a:rPr lang="en-US" altLang="ko-KR" sz="2000"/>
              <a:t>1.4 Areas of Application (1)</a:t>
            </a:r>
          </a:p>
        </p:txBody>
      </p:sp>
      <p:sp>
        <p:nvSpPr>
          <p:cNvPr id="113667" name="Rectangle 3" descr="Rectangle: Click to edit Master text styles&#10;Second level&#10;Third level&#10;Fourth level&#10;Fifth level"/>
          <p:cNvSpPr>
            <a:spLocks noGrp="1" noChangeArrowheads="1"/>
          </p:cNvSpPr>
          <p:nvPr>
            <p:ph type="body" idx="1"/>
          </p:nvPr>
        </p:nvSpPr>
        <p:spPr>
          <a:xfrm>
            <a:off x="838200" y="1676400"/>
            <a:ext cx="7924800" cy="4343400"/>
          </a:xfrm>
        </p:spPr>
        <p:txBody>
          <a:bodyPr/>
          <a:lstStyle/>
          <a:p>
            <a:pPr>
              <a:lnSpc>
                <a:spcPct val="90000"/>
              </a:lnSpc>
            </a:pPr>
            <a:r>
              <a:rPr lang="en-US" altLang="ko-KR" sz="1800"/>
              <a:t>WSC(Winter Simulation Conference) : </a:t>
            </a:r>
            <a:r>
              <a:rPr lang="en-US" altLang="ko-KR" sz="1800">
                <a:hlinkClick r:id="rId2"/>
              </a:rPr>
              <a:t>http://www.wintersim.org</a:t>
            </a:r>
            <a:endParaRPr lang="en-US" altLang="ko-KR" sz="1800"/>
          </a:p>
          <a:p>
            <a:pPr lvl="1">
              <a:lnSpc>
                <a:spcPct val="90000"/>
              </a:lnSpc>
            </a:pPr>
            <a:r>
              <a:rPr lang="en-US" altLang="ko-KR" sz="1600"/>
              <a:t>Manufacturing Applications</a:t>
            </a:r>
          </a:p>
          <a:p>
            <a:pPr lvl="2">
              <a:lnSpc>
                <a:spcPct val="90000"/>
              </a:lnSpc>
            </a:pPr>
            <a:r>
              <a:rPr lang="en-US" altLang="ko-KR" sz="1400"/>
              <a:t>Analysis of electronics assembly operations</a:t>
            </a:r>
          </a:p>
          <a:p>
            <a:pPr lvl="2">
              <a:lnSpc>
                <a:spcPct val="90000"/>
              </a:lnSpc>
            </a:pPr>
            <a:r>
              <a:rPr lang="en-US" altLang="ko-KR" sz="1400"/>
              <a:t>Design and evaluation of a selective assembly station for high-precision scroll compressor shells</a:t>
            </a:r>
          </a:p>
          <a:p>
            <a:pPr lvl="2">
              <a:lnSpc>
                <a:spcPct val="90000"/>
              </a:lnSpc>
            </a:pPr>
            <a:r>
              <a:rPr lang="en-US" altLang="ko-KR" sz="1400"/>
              <a:t>Comparison of dispatching rules for semiconductor manufacturing using large-facility models</a:t>
            </a:r>
          </a:p>
          <a:p>
            <a:pPr lvl="2">
              <a:lnSpc>
                <a:spcPct val="90000"/>
              </a:lnSpc>
            </a:pPr>
            <a:r>
              <a:rPr lang="en-US" altLang="ko-KR" sz="1400"/>
              <a:t>Evaluation of cluster tool throughput for thin-film head production</a:t>
            </a:r>
          </a:p>
          <a:p>
            <a:pPr lvl="2">
              <a:lnSpc>
                <a:spcPct val="90000"/>
              </a:lnSpc>
            </a:pPr>
            <a:r>
              <a:rPr lang="en-US" altLang="ko-KR" sz="1400"/>
              <a:t>Determining optimal lot size for a semiconductor back-end factory</a:t>
            </a:r>
          </a:p>
          <a:p>
            <a:pPr lvl="2">
              <a:lnSpc>
                <a:spcPct val="90000"/>
              </a:lnSpc>
            </a:pPr>
            <a:r>
              <a:rPr lang="en-US" altLang="ko-KR" sz="1400"/>
              <a:t>Optimization of cycle time and utilization in semiconductor test manufacturing</a:t>
            </a:r>
          </a:p>
          <a:p>
            <a:pPr lvl="2">
              <a:lnSpc>
                <a:spcPct val="90000"/>
              </a:lnSpc>
            </a:pPr>
            <a:r>
              <a:rPr lang="en-US" altLang="ko-KR" sz="1400"/>
              <a:t>Analysis of storage and retrieval strategies in a warehouse</a:t>
            </a:r>
          </a:p>
          <a:p>
            <a:pPr lvl="2">
              <a:lnSpc>
                <a:spcPct val="90000"/>
              </a:lnSpc>
            </a:pPr>
            <a:r>
              <a:rPr lang="en-US" altLang="ko-KR" sz="1400"/>
              <a:t>Investigation of dynamics in a service-oriented supply chain</a:t>
            </a:r>
          </a:p>
          <a:p>
            <a:pPr lvl="2">
              <a:lnSpc>
                <a:spcPct val="90000"/>
              </a:lnSpc>
            </a:pPr>
            <a:r>
              <a:rPr lang="en-US" altLang="ko-KR" sz="1400"/>
              <a:t>Model for an Army chemical munitions disposal facility</a:t>
            </a:r>
          </a:p>
          <a:p>
            <a:pPr lvl="1">
              <a:lnSpc>
                <a:spcPct val="90000"/>
              </a:lnSpc>
            </a:pPr>
            <a:r>
              <a:rPr lang="en-US" altLang="ko-KR" sz="1600"/>
              <a:t>Semiconductor Manufacturing</a:t>
            </a:r>
          </a:p>
          <a:p>
            <a:pPr lvl="2">
              <a:lnSpc>
                <a:spcPct val="90000"/>
              </a:lnSpc>
            </a:pPr>
            <a:r>
              <a:rPr lang="en-US" altLang="ko-KR" sz="1400"/>
              <a:t>Comparison of dispatching rules using large-facility models</a:t>
            </a:r>
          </a:p>
          <a:p>
            <a:pPr lvl="2">
              <a:lnSpc>
                <a:spcPct val="90000"/>
              </a:lnSpc>
            </a:pPr>
            <a:r>
              <a:rPr lang="en-US" altLang="ko-KR" sz="1400"/>
              <a:t>The corrupting influence of variability</a:t>
            </a:r>
          </a:p>
          <a:p>
            <a:pPr lvl="2">
              <a:lnSpc>
                <a:spcPct val="90000"/>
              </a:lnSpc>
            </a:pPr>
            <a:r>
              <a:rPr lang="en-US" altLang="ko-KR" sz="1400"/>
              <a:t>A new lot-release rule for wafer fabs</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descr="Rectangle: Click to edit Master text styles&#10;Second level&#10;Third level&#10;Fourth level&#10;Fifth level"/>
          <p:cNvSpPr>
            <a:spLocks noGrp="1" noChangeArrowheads="1"/>
          </p:cNvSpPr>
          <p:nvPr>
            <p:ph type="body" idx="1"/>
          </p:nvPr>
        </p:nvSpPr>
        <p:spPr>
          <a:xfrm>
            <a:off x="685800" y="1676400"/>
            <a:ext cx="8001000" cy="4343400"/>
          </a:xfrm>
        </p:spPr>
        <p:txBody>
          <a:bodyPr/>
          <a:lstStyle/>
          <a:p>
            <a:r>
              <a:rPr lang="en-US" altLang="ko-KR" sz="1600"/>
              <a:t>List : A collection of (permanently or temporarily) associated entities, ordered </a:t>
            </a:r>
          </a:p>
          <a:p>
            <a:pPr>
              <a:buFont typeface="Wingdings" pitchFamily="2" charset="2"/>
              <a:buNone/>
            </a:pPr>
            <a:r>
              <a:rPr lang="en-US" altLang="ko-KR" sz="1600"/>
              <a:t>             in some logical fashion (such as all customers currently in a waiting line, </a:t>
            </a:r>
          </a:p>
          <a:p>
            <a:pPr>
              <a:buFont typeface="Wingdings" pitchFamily="2" charset="2"/>
              <a:buNone/>
            </a:pPr>
            <a:r>
              <a:rPr lang="en-US" altLang="ko-KR" sz="1600"/>
              <a:t>             ordered by first come, first served, or by priority).</a:t>
            </a:r>
          </a:p>
          <a:p>
            <a:r>
              <a:rPr lang="en-US" altLang="ko-KR" sz="1600"/>
              <a:t>Event : An instantaneous occurrence that changes the state of a system </a:t>
            </a:r>
          </a:p>
          <a:p>
            <a:pPr>
              <a:buFont typeface="Wingdings" pitchFamily="2" charset="2"/>
              <a:buNone/>
            </a:pPr>
            <a:r>
              <a:rPr lang="en-US" altLang="ko-KR" sz="1600"/>
              <a:t>                (such as an arrival of a new customer).</a:t>
            </a:r>
          </a:p>
          <a:p>
            <a:r>
              <a:rPr lang="en-US" altLang="ko-KR" sz="1600"/>
              <a:t>Event notice : A record of an event to occur at the current or some future </a:t>
            </a:r>
          </a:p>
          <a:p>
            <a:pPr>
              <a:buFont typeface="Wingdings" pitchFamily="2" charset="2"/>
              <a:buNone/>
            </a:pPr>
            <a:r>
              <a:rPr lang="en-US" altLang="ko-KR" sz="1600"/>
              <a:t>                         time, along with any associated data necessary to execute the </a:t>
            </a:r>
          </a:p>
          <a:p>
            <a:pPr>
              <a:buFont typeface="Wingdings" pitchFamily="2" charset="2"/>
              <a:buNone/>
            </a:pPr>
            <a:r>
              <a:rPr lang="en-US" altLang="ko-KR" sz="1600"/>
              <a:t>                         event; at a minimum, the record includes the event type and </a:t>
            </a:r>
          </a:p>
          <a:p>
            <a:pPr>
              <a:buFont typeface="Wingdings" pitchFamily="2" charset="2"/>
              <a:buNone/>
            </a:pPr>
            <a:r>
              <a:rPr lang="en-US" altLang="ko-KR" sz="1600"/>
              <a:t>                         the event time.</a:t>
            </a:r>
          </a:p>
          <a:p>
            <a:r>
              <a:rPr lang="en-US" altLang="ko-KR" sz="1600"/>
              <a:t>Event list : A list of event notices for future events, ordered by time of </a:t>
            </a:r>
          </a:p>
          <a:p>
            <a:pPr>
              <a:buFont typeface="Wingdings" pitchFamily="2" charset="2"/>
              <a:buNone/>
            </a:pPr>
            <a:r>
              <a:rPr lang="en-US" altLang="ko-KR" sz="1600"/>
              <a:t>                     occurrence also known as the future event list (FEL).</a:t>
            </a:r>
          </a:p>
          <a:p>
            <a:r>
              <a:rPr lang="en-US" altLang="ko-KR" sz="1600"/>
              <a:t>Activity : A duration of time of specified length (e.g., a service time or </a:t>
            </a:r>
          </a:p>
          <a:p>
            <a:pPr>
              <a:buFont typeface="Wingdings" pitchFamily="2" charset="2"/>
              <a:buNone/>
            </a:pPr>
            <a:r>
              <a:rPr lang="en-US" altLang="ko-KR" sz="1600"/>
              <a:t>                  interarrival time), which is known when it begins (although it may be </a:t>
            </a:r>
          </a:p>
          <a:p>
            <a:pPr>
              <a:buFont typeface="Wingdings" pitchFamily="2" charset="2"/>
              <a:buNone/>
            </a:pPr>
            <a:r>
              <a:rPr lang="en-US" altLang="ko-KR" sz="1600"/>
              <a:t>                  defined in terms of a statistical distribution).</a:t>
            </a:r>
          </a:p>
          <a:p>
            <a:endParaRPr lang="en-US" altLang="ko-KR" sz="1600"/>
          </a:p>
        </p:txBody>
      </p:sp>
      <p:sp>
        <p:nvSpPr>
          <p:cNvPr id="200707" name="Rectangle 3"/>
          <p:cNvSpPr>
            <a:spLocks noGrp="1" noChangeArrowheads="1"/>
          </p:cNvSpPr>
          <p:nvPr>
            <p:ph type="title"/>
          </p:nvPr>
        </p:nvSpPr>
        <p:spPr>
          <a:xfrm>
            <a:off x="609600" y="609600"/>
            <a:ext cx="6705600" cy="609600"/>
          </a:xfrm>
          <a:noFill/>
          <a:ln/>
        </p:spPr>
        <p:txBody>
          <a:bodyPr/>
          <a:lstStyle/>
          <a:p>
            <a:r>
              <a:rPr lang="en-US" altLang="ko-KR" sz="2000"/>
              <a:t>3.1Concepts in Discrete-Event Simulation (2)</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descr="Rectangle: Click to edit Master text styles&#10;Second level&#10;Third level&#10;Fourth level&#10;Fifth level"/>
          <p:cNvSpPr>
            <a:spLocks noGrp="1" noChangeArrowheads="1"/>
          </p:cNvSpPr>
          <p:nvPr>
            <p:ph type="body" idx="1"/>
          </p:nvPr>
        </p:nvSpPr>
        <p:spPr/>
        <p:txBody>
          <a:bodyPr/>
          <a:lstStyle/>
          <a:p>
            <a:r>
              <a:rPr lang="en-US" altLang="ko-KR" sz="1600"/>
              <a:t>Delay : A duration of time of unspecified indefinite length, which is not </a:t>
            </a:r>
          </a:p>
          <a:p>
            <a:pPr>
              <a:buFont typeface="Wingdings" pitchFamily="2" charset="2"/>
              <a:buNone/>
            </a:pPr>
            <a:r>
              <a:rPr lang="en-US" altLang="ko-KR" sz="1600"/>
              <a:t>                known until it ends (e.g., a customer's delay in a last-in, first-out </a:t>
            </a:r>
          </a:p>
          <a:p>
            <a:pPr>
              <a:buFont typeface="Wingdings" pitchFamily="2" charset="2"/>
              <a:buNone/>
            </a:pPr>
            <a:r>
              <a:rPr lang="en-US" altLang="ko-KR" sz="1600"/>
              <a:t>                waiting line which, when it begins, depends on future arrivals).</a:t>
            </a:r>
          </a:p>
          <a:p>
            <a:r>
              <a:rPr lang="en-US" altLang="ko-KR" sz="1600"/>
              <a:t>Clock : A variable representing simulated time, called CLOCK in the </a:t>
            </a:r>
          </a:p>
          <a:p>
            <a:pPr>
              <a:buFont typeface="Wingdings" pitchFamily="2" charset="2"/>
              <a:buNone/>
            </a:pPr>
            <a:r>
              <a:rPr lang="en-US" altLang="ko-KR" sz="1600"/>
              <a:t>                examples to follow.</a:t>
            </a:r>
          </a:p>
          <a:p>
            <a:r>
              <a:rPr lang="en-US" altLang="ko-KR" sz="1600"/>
              <a:t>An activity typically represents a service time, an interarrival time, or any other processing time whose duration has been characterized and defined by the modeler. </a:t>
            </a:r>
          </a:p>
          <a:p>
            <a:endParaRPr lang="en-US" altLang="ko-KR" sz="800"/>
          </a:p>
          <a:p>
            <a:r>
              <a:rPr lang="en-US" altLang="ko-KR" sz="1600"/>
              <a:t>An activity's duration may be specified in a number of ways:</a:t>
            </a:r>
          </a:p>
          <a:p>
            <a:pPr lvl="1"/>
            <a:r>
              <a:rPr lang="en-US" altLang="ko-KR" sz="1400"/>
              <a:t>1. Deterministic-for example, always exactly 5 minutes;</a:t>
            </a:r>
          </a:p>
          <a:p>
            <a:pPr lvl="1"/>
            <a:r>
              <a:rPr lang="en-US" altLang="ko-KR" sz="1400"/>
              <a:t>2. Statistical-for example, as a random draw from among 2, 5, 7 with equal </a:t>
            </a:r>
          </a:p>
          <a:p>
            <a:pPr lvl="1">
              <a:buFont typeface="Wingdings" pitchFamily="2" charset="2"/>
              <a:buNone/>
            </a:pPr>
            <a:r>
              <a:rPr lang="en-US" altLang="ko-KR" sz="1400"/>
              <a:t>                        probabilities;</a:t>
            </a:r>
          </a:p>
          <a:p>
            <a:pPr lvl="1"/>
            <a:r>
              <a:rPr lang="en-US" altLang="ko-KR" sz="1400"/>
              <a:t>3. A function depending on system variables and/or entity attributes-for example, </a:t>
            </a:r>
          </a:p>
          <a:p>
            <a:pPr lvl="1">
              <a:buFont typeface="Wingdings" pitchFamily="2" charset="2"/>
              <a:buNone/>
            </a:pPr>
            <a:r>
              <a:rPr lang="en-US" altLang="ko-KR" sz="1400"/>
              <a:t>        loading time for an iron ore ship as a function of the ship's allowed cargo </a:t>
            </a:r>
          </a:p>
          <a:p>
            <a:pPr lvl="1">
              <a:buFont typeface="Wingdings" pitchFamily="2" charset="2"/>
              <a:buNone/>
            </a:pPr>
            <a:r>
              <a:rPr lang="en-US" altLang="ko-KR" sz="1400"/>
              <a:t>        weight and the loading rate in tons per hour.</a:t>
            </a:r>
          </a:p>
          <a:p>
            <a:endParaRPr lang="en-US" altLang="ko-KR" sz="1600"/>
          </a:p>
        </p:txBody>
      </p:sp>
      <p:sp>
        <p:nvSpPr>
          <p:cNvPr id="201731" name="Rectangle 3"/>
          <p:cNvSpPr>
            <a:spLocks noGrp="1" noChangeArrowheads="1"/>
          </p:cNvSpPr>
          <p:nvPr>
            <p:ph type="title"/>
          </p:nvPr>
        </p:nvSpPr>
        <p:spPr>
          <a:xfrm>
            <a:off x="609600" y="609600"/>
            <a:ext cx="6629400" cy="609600"/>
          </a:xfrm>
          <a:noFill/>
          <a:ln/>
        </p:spPr>
        <p:txBody>
          <a:bodyPr/>
          <a:lstStyle/>
          <a:p>
            <a:r>
              <a:rPr lang="en-US" altLang="ko-KR" sz="2000"/>
              <a:t>3.1Concepts in Discrete-Event Simulation (3)</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ChangeArrowheads="1"/>
          </p:cNvSpPr>
          <p:nvPr/>
        </p:nvSpPr>
        <p:spPr bwMode="auto">
          <a:xfrm>
            <a:off x="4876800" y="1828800"/>
            <a:ext cx="2286000" cy="53340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202755" name="Rectangle 3" descr="Rectangle: Click to edit Master text styles&#10;Second level&#10;Third level&#10;Fourth level&#10;Fifth level"/>
          <p:cNvSpPr>
            <a:spLocks noGrp="1" noChangeArrowheads="1"/>
          </p:cNvSpPr>
          <p:nvPr>
            <p:ph type="body" idx="1"/>
          </p:nvPr>
        </p:nvSpPr>
        <p:spPr>
          <a:xfrm>
            <a:off x="838200" y="3773488"/>
            <a:ext cx="7772400" cy="2246312"/>
          </a:xfrm>
        </p:spPr>
        <p:txBody>
          <a:bodyPr/>
          <a:lstStyle/>
          <a:p>
            <a:r>
              <a:rPr lang="en-US" altLang="ko-KR" sz="1800"/>
              <a:t>The duration of an activity is computable from its specification at the instant it begins. </a:t>
            </a:r>
          </a:p>
          <a:p>
            <a:endParaRPr lang="en-US" altLang="ko-KR" sz="800"/>
          </a:p>
          <a:p>
            <a:r>
              <a:rPr lang="en-US" altLang="ko-KR" sz="1800"/>
              <a:t>To keep track of activities and their expected completion time, at the simulated instant that an activity duration begins, an event notice is created having an event time equal to the activity's completion time. </a:t>
            </a:r>
          </a:p>
          <a:p>
            <a:endParaRPr lang="en-US" altLang="ko-KR" sz="1800"/>
          </a:p>
        </p:txBody>
      </p:sp>
      <p:sp>
        <p:nvSpPr>
          <p:cNvPr id="202756" name="Rectangle 4"/>
          <p:cNvSpPr>
            <a:spLocks noGrp="1" noChangeArrowheads="1"/>
          </p:cNvSpPr>
          <p:nvPr>
            <p:ph type="title"/>
          </p:nvPr>
        </p:nvSpPr>
        <p:spPr>
          <a:xfrm>
            <a:off x="609600" y="609600"/>
            <a:ext cx="6705600" cy="609600"/>
          </a:xfrm>
          <a:noFill/>
          <a:ln/>
        </p:spPr>
        <p:txBody>
          <a:bodyPr/>
          <a:lstStyle/>
          <a:p>
            <a:r>
              <a:rPr lang="en-US" altLang="ko-KR" sz="2000"/>
              <a:t>3.1Concepts in Discrete-Event Simulation (4)</a:t>
            </a:r>
          </a:p>
        </p:txBody>
      </p:sp>
      <p:sp>
        <p:nvSpPr>
          <p:cNvPr id="202757" name="Line 5"/>
          <p:cNvSpPr>
            <a:spLocks noChangeShapeType="1"/>
          </p:cNvSpPr>
          <p:nvPr/>
        </p:nvSpPr>
        <p:spPr bwMode="auto">
          <a:xfrm>
            <a:off x="2743200" y="2895600"/>
            <a:ext cx="4343400" cy="0"/>
          </a:xfrm>
          <a:prstGeom prst="line">
            <a:avLst/>
          </a:prstGeom>
          <a:noFill/>
          <a:ln w="9525">
            <a:solidFill>
              <a:schemeClr val="tx1"/>
            </a:solidFill>
            <a:round/>
            <a:headEnd/>
            <a:tailEnd type="triangle" w="med" len="med"/>
          </a:ln>
          <a:effectLst/>
        </p:spPr>
        <p:txBody>
          <a:bodyPr wrap="none"/>
          <a:lstStyle/>
          <a:p>
            <a:endParaRPr lang="en-US"/>
          </a:p>
        </p:txBody>
      </p:sp>
      <p:sp>
        <p:nvSpPr>
          <p:cNvPr id="202758" name="Text Box 6"/>
          <p:cNvSpPr txBox="1">
            <a:spLocks noChangeArrowheads="1"/>
          </p:cNvSpPr>
          <p:nvPr/>
        </p:nvSpPr>
        <p:spPr bwMode="auto">
          <a:xfrm>
            <a:off x="6858000" y="2895600"/>
            <a:ext cx="533400" cy="274638"/>
          </a:xfrm>
          <a:prstGeom prst="rect">
            <a:avLst/>
          </a:prstGeom>
          <a:noFill/>
          <a:ln w="9525">
            <a:noFill/>
            <a:miter lim="800000"/>
            <a:headEnd/>
            <a:tailEnd/>
          </a:ln>
          <a:effectLst/>
        </p:spPr>
        <p:txBody>
          <a:bodyPr>
            <a:spAutoFit/>
          </a:bodyPr>
          <a:lstStyle/>
          <a:p>
            <a:pPr>
              <a:spcBef>
                <a:spcPct val="50000"/>
              </a:spcBef>
            </a:pPr>
            <a:r>
              <a:rPr lang="en-US" altLang="ko-KR" sz="1200"/>
              <a:t>time</a:t>
            </a:r>
          </a:p>
        </p:txBody>
      </p:sp>
      <p:sp>
        <p:nvSpPr>
          <p:cNvPr id="202759" name="Line 7"/>
          <p:cNvSpPr>
            <a:spLocks noChangeShapeType="1"/>
          </p:cNvSpPr>
          <p:nvPr/>
        </p:nvSpPr>
        <p:spPr bwMode="auto">
          <a:xfrm>
            <a:off x="3962400" y="2743200"/>
            <a:ext cx="0" cy="152400"/>
          </a:xfrm>
          <a:prstGeom prst="line">
            <a:avLst/>
          </a:prstGeom>
          <a:noFill/>
          <a:ln w="9525">
            <a:solidFill>
              <a:schemeClr val="tx1"/>
            </a:solidFill>
            <a:round/>
            <a:headEnd/>
            <a:tailEnd/>
          </a:ln>
          <a:effectLst/>
        </p:spPr>
        <p:txBody>
          <a:bodyPr wrap="none"/>
          <a:lstStyle/>
          <a:p>
            <a:endParaRPr lang="en-US"/>
          </a:p>
        </p:txBody>
      </p:sp>
      <p:sp>
        <p:nvSpPr>
          <p:cNvPr id="202760" name="Line 8"/>
          <p:cNvSpPr>
            <a:spLocks noChangeShapeType="1"/>
          </p:cNvSpPr>
          <p:nvPr/>
        </p:nvSpPr>
        <p:spPr bwMode="auto">
          <a:xfrm>
            <a:off x="5791200" y="2743200"/>
            <a:ext cx="0" cy="152400"/>
          </a:xfrm>
          <a:prstGeom prst="line">
            <a:avLst/>
          </a:prstGeom>
          <a:noFill/>
          <a:ln w="9525">
            <a:solidFill>
              <a:schemeClr val="tx1"/>
            </a:solidFill>
            <a:round/>
            <a:headEnd/>
            <a:tailEnd/>
          </a:ln>
          <a:effectLst/>
        </p:spPr>
        <p:txBody>
          <a:bodyPr wrap="none"/>
          <a:lstStyle/>
          <a:p>
            <a:endParaRPr lang="en-US"/>
          </a:p>
        </p:txBody>
      </p:sp>
      <p:sp>
        <p:nvSpPr>
          <p:cNvPr id="202761" name="Text Box 9"/>
          <p:cNvSpPr txBox="1">
            <a:spLocks noChangeArrowheads="1"/>
          </p:cNvSpPr>
          <p:nvPr/>
        </p:nvSpPr>
        <p:spPr bwMode="auto">
          <a:xfrm>
            <a:off x="3352800" y="2438400"/>
            <a:ext cx="1219200" cy="304800"/>
          </a:xfrm>
          <a:prstGeom prst="rect">
            <a:avLst/>
          </a:prstGeom>
          <a:noFill/>
          <a:ln w="9525">
            <a:noFill/>
            <a:miter lim="800000"/>
            <a:headEnd/>
            <a:tailEnd/>
          </a:ln>
          <a:effectLst/>
        </p:spPr>
        <p:txBody>
          <a:bodyPr>
            <a:spAutoFit/>
          </a:bodyPr>
          <a:lstStyle/>
          <a:p>
            <a:pPr algn="ctr">
              <a:spcBef>
                <a:spcPct val="50000"/>
              </a:spcBef>
            </a:pPr>
            <a:r>
              <a:rPr lang="en-US" altLang="ko-KR" sz="1400"/>
              <a:t>Event notice</a:t>
            </a:r>
          </a:p>
        </p:txBody>
      </p:sp>
      <p:sp>
        <p:nvSpPr>
          <p:cNvPr id="202762" name="Text Box 10"/>
          <p:cNvSpPr txBox="1">
            <a:spLocks noChangeArrowheads="1"/>
          </p:cNvSpPr>
          <p:nvPr/>
        </p:nvSpPr>
        <p:spPr bwMode="auto">
          <a:xfrm>
            <a:off x="3733800" y="2895600"/>
            <a:ext cx="396875" cy="244475"/>
          </a:xfrm>
          <a:prstGeom prst="rect">
            <a:avLst/>
          </a:prstGeom>
          <a:noFill/>
          <a:ln w="9525">
            <a:noFill/>
            <a:miter lim="800000"/>
            <a:headEnd/>
            <a:tailEnd/>
          </a:ln>
          <a:effectLst/>
        </p:spPr>
        <p:txBody>
          <a:bodyPr>
            <a:spAutoFit/>
          </a:bodyPr>
          <a:lstStyle/>
          <a:p>
            <a:pPr>
              <a:spcBef>
                <a:spcPct val="50000"/>
              </a:spcBef>
            </a:pPr>
            <a:r>
              <a:rPr lang="en-US" altLang="ko-KR" sz="1000"/>
              <a:t>100</a:t>
            </a:r>
          </a:p>
        </p:txBody>
      </p:sp>
      <p:sp>
        <p:nvSpPr>
          <p:cNvPr id="202763" name="Text Box 11"/>
          <p:cNvSpPr txBox="1">
            <a:spLocks noChangeArrowheads="1"/>
          </p:cNvSpPr>
          <p:nvPr/>
        </p:nvSpPr>
        <p:spPr bwMode="auto">
          <a:xfrm>
            <a:off x="5562600" y="2895600"/>
            <a:ext cx="396875" cy="244475"/>
          </a:xfrm>
          <a:prstGeom prst="rect">
            <a:avLst/>
          </a:prstGeom>
          <a:noFill/>
          <a:ln w="9525">
            <a:noFill/>
            <a:miter lim="800000"/>
            <a:headEnd/>
            <a:tailEnd/>
          </a:ln>
          <a:effectLst/>
        </p:spPr>
        <p:txBody>
          <a:bodyPr>
            <a:spAutoFit/>
          </a:bodyPr>
          <a:lstStyle/>
          <a:p>
            <a:pPr>
              <a:spcBef>
                <a:spcPct val="50000"/>
              </a:spcBef>
            </a:pPr>
            <a:r>
              <a:rPr lang="en-US" altLang="ko-KR" sz="1000"/>
              <a:t>105</a:t>
            </a:r>
          </a:p>
        </p:txBody>
      </p:sp>
      <p:sp>
        <p:nvSpPr>
          <p:cNvPr id="202764" name="Freeform 12"/>
          <p:cNvSpPr>
            <a:spLocks/>
          </p:cNvSpPr>
          <p:nvPr/>
        </p:nvSpPr>
        <p:spPr bwMode="auto">
          <a:xfrm>
            <a:off x="3962400" y="3124200"/>
            <a:ext cx="1828800" cy="152400"/>
          </a:xfrm>
          <a:custGeom>
            <a:avLst/>
            <a:gdLst/>
            <a:ahLst/>
            <a:cxnLst>
              <a:cxn ang="0">
                <a:pos x="0" y="0"/>
              </a:cxn>
              <a:cxn ang="0">
                <a:pos x="528" y="96"/>
              </a:cxn>
              <a:cxn ang="0">
                <a:pos x="1152" y="0"/>
              </a:cxn>
            </a:cxnLst>
            <a:rect l="0" t="0" r="r" b="b"/>
            <a:pathLst>
              <a:path w="1152" h="96">
                <a:moveTo>
                  <a:pt x="0" y="0"/>
                </a:moveTo>
                <a:cubicBezTo>
                  <a:pt x="168" y="48"/>
                  <a:pt x="336" y="96"/>
                  <a:pt x="528" y="96"/>
                </a:cubicBezTo>
                <a:cubicBezTo>
                  <a:pt x="720" y="96"/>
                  <a:pt x="936" y="48"/>
                  <a:pt x="1152" y="0"/>
                </a:cubicBezTo>
              </a:path>
            </a:pathLst>
          </a:custGeom>
          <a:noFill/>
          <a:ln w="9525">
            <a:solidFill>
              <a:schemeClr val="tx1"/>
            </a:solidFill>
            <a:round/>
            <a:headEnd/>
            <a:tailEnd/>
          </a:ln>
          <a:effectLst/>
        </p:spPr>
        <p:txBody>
          <a:bodyPr wrap="none"/>
          <a:lstStyle/>
          <a:p>
            <a:endParaRPr lang="en-US"/>
          </a:p>
        </p:txBody>
      </p:sp>
      <p:sp>
        <p:nvSpPr>
          <p:cNvPr id="202765" name="Text Box 13"/>
          <p:cNvSpPr txBox="1">
            <a:spLocks noChangeArrowheads="1"/>
          </p:cNvSpPr>
          <p:nvPr/>
        </p:nvSpPr>
        <p:spPr bwMode="auto">
          <a:xfrm>
            <a:off x="3962400" y="3276600"/>
            <a:ext cx="1905000" cy="304800"/>
          </a:xfrm>
          <a:prstGeom prst="rect">
            <a:avLst/>
          </a:prstGeom>
          <a:noFill/>
          <a:ln w="9525">
            <a:noFill/>
            <a:miter lim="800000"/>
            <a:headEnd/>
            <a:tailEnd/>
          </a:ln>
          <a:effectLst/>
        </p:spPr>
        <p:txBody>
          <a:bodyPr>
            <a:spAutoFit/>
          </a:bodyPr>
          <a:lstStyle/>
          <a:p>
            <a:pPr algn="ctr">
              <a:spcBef>
                <a:spcPct val="50000"/>
              </a:spcBef>
            </a:pPr>
            <a:r>
              <a:rPr lang="en-US" altLang="ko-KR" sz="1400"/>
              <a:t>Inspection time (=5)</a:t>
            </a:r>
          </a:p>
        </p:txBody>
      </p:sp>
      <p:sp>
        <p:nvSpPr>
          <p:cNvPr id="202766" name="Text Box 14"/>
          <p:cNvSpPr txBox="1">
            <a:spLocks noChangeArrowheads="1"/>
          </p:cNvSpPr>
          <p:nvPr/>
        </p:nvSpPr>
        <p:spPr bwMode="auto">
          <a:xfrm>
            <a:off x="4876800" y="1828800"/>
            <a:ext cx="2362200" cy="304800"/>
          </a:xfrm>
          <a:prstGeom prst="rect">
            <a:avLst/>
          </a:prstGeom>
          <a:noFill/>
          <a:ln w="9525">
            <a:noFill/>
            <a:miter lim="800000"/>
            <a:headEnd/>
            <a:tailEnd/>
          </a:ln>
          <a:effectLst/>
        </p:spPr>
        <p:txBody>
          <a:bodyPr>
            <a:spAutoFit/>
          </a:bodyPr>
          <a:lstStyle/>
          <a:p>
            <a:pPr>
              <a:spcBef>
                <a:spcPct val="50000"/>
              </a:spcBef>
            </a:pPr>
            <a:r>
              <a:rPr lang="en-US" altLang="ko-KR" sz="1400"/>
              <a:t>an end of inspection event</a:t>
            </a:r>
          </a:p>
        </p:txBody>
      </p:sp>
      <p:sp>
        <p:nvSpPr>
          <p:cNvPr id="202767" name="Text Box 15"/>
          <p:cNvSpPr txBox="1">
            <a:spLocks noChangeArrowheads="1"/>
          </p:cNvSpPr>
          <p:nvPr/>
        </p:nvSpPr>
        <p:spPr bwMode="auto">
          <a:xfrm>
            <a:off x="4876800" y="2057400"/>
            <a:ext cx="2286000" cy="304800"/>
          </a:xfrm>
          <a:prstGeom prst="rect">
            <a:avLst/>
          </a:prstGeom>
          <a:noFill/>
          <a:ln w="9525">
            <a:noFill/>
            <a:miter lim="800000"/>
            <a:headEnd/>
            <a:tailEnd/>
          </a:ln>
          <a:effectLst/>
        </p:spPr>
        <p:txBody>
          <a:bodyPr>
            <a:spAutoFit/>
          </a:bodyPr>
          <a:lstStyle/>
          <a:p>
            <a:pPr algn="ctr">
              <a:spcBef>
                <a:spcPct val="50000"/>
              </a:spcBef>
            </a:pPr>
            <a:r>
              <a:rPr lang="en-US" altLang="ko-KR" sz="1400"/>
              <a:t>event time = 105</a:t>
            </a:r>
          </a:p>
        </p:txBody>
      </p:sp>
      <p:sp>
        <p:nvSpPr>
          <p:cNvPr id="202768" name="Line 16"/>
          <p:cNvSpPr>
            <a:spLocks noChangeShapeType="1"/>
          </p:cNvSpPr>
          <p:nvPr/>
        </p:nvSpPr>
        <p:spPr bwMode="auto">
          <a:xfrm flipV="1">
            <a:off x="4191000" y="2133600"/>
            <a:ext cx="228600" cy="304800"/>
          </a:xfrm>
          <a:prstGeom prst="line">
            <a:avLst/>
          </a:prstGeom>
          <a:noFill/>
          <a:ln w="9525">
            <a:solidFill>
              <a:schemeClr val="tx1"/>
            </a:solidFill>
            <a:round/>
            <a:headEnd/>
            <a:tailEnd/>
          </a:ln>
          <a:effectLst/>
        </p:spPr>
        <p:txBody>
          <a:bodyPr wrap="none"/>
          <a:lstStyle/>
          <a:p>
            <a:endParaRPr lang="en-US"/>
          </a:p>
        </p:txBody>
      </p:sp>
      <p:sp>
        <p:nvSpPr>
          <p:cNvPr id="202769" name="Line 17"/>
          <p:cNvSpPr>
            <a:spLocks noChangeShapeType="1"/>
          </p:cNvSpPr>
          <p:nvPr/>
        </p:nvSpPr>
        <p:spPr bwMode="auto">
          <a:xfrm>
            <a:off x="4419600" y="2133600"/>
            <a:ext cx="457200" cy="0"/>
          </a:xfrm>
          <a:prstGeom prst="line">
            <a:avLst/>
          </a:prstGeom>
          <a:noFill/>
          <a:ln w="9525">
            <a:solidFill>
              <a:schemeClr val="tx1"/>
            </a:solidFill>
            <a:round/>
            <a:headEnd/>
            <a:tailEnd/>
          </a:ln>
          <a:effectLst/>
        </p:spPr>
        <p:txBody>
          <a:bodyPr wrap="none"/>
          <a:lstStyle/>
          <a:p>
            <a:endParaRPr lang="en-US"/>
          </a:p>
        </p:txBody>
      </p:sp>
      <p:sp>
        <p:nvSpPr>
          <p:cNvPr id="202770" name="Text Box 18"/>
          <p:cNvSpPr txBox="1">
            <a:spLocks noChangeArrowheads="1"/>
          </p:cNvSpPr>
          <p:nvPr/>
        </p:nvSpPr>
        <p:spPr bwMode="auto">
          <a:xfrm>
            <a:off x="1371600" y="3276600"/>
            <a:ext cx="2057400" cy="304800"/>
          </a:xfrm>
          <a:prstGeom prst="rect">
            <a:avLst/>
          </a:prstGeom>
          <a:noFill/>
          <a:ln w="9525">
            <a:noFill/>
            <a:miter lim="800000"/>
            <a:headEnd/>
            <a:tailEnd/>
          </a:ln>
          <a:effectLst/>
        </p:spPr>
        <p:txBody>
          <a:bodyPr>
            <a:spAutoFit/>
          </a:bodyPr>
          <a:lstStyle/>
          <a:p>
            <a:pPr algn="ctr">
              <a:spcBef>
                <a:spcPct val="50000"/>
              </a:spcBef>
            </a:pPr>
            <a:r>
              <a:rPr lang="en-US" altLang="ko-KR" sz="1400"/>
              <a:t>current simulated time</a:t>
            </a:r>
          </a:p>
        </p:txBody>
      </p:sp>
      <p:sp>
        <p:nvSpPr>
          <p:cNvPr id="202771" name="Line 19"/>
          <p:cNvSpPr>
            <a:spLocks noChangeShapeType="1"/>
          </p:cNvSpPr>
          <p:nvPr/>
        </p:nvSpPr>
        <p:spPr bwMode="auto">
          <a:xfrm flipV="1">
            <a:off x="2667000" y="3048000"/>
            <a:ext cx="1143000" cy="228600"/>
          </a:xfrm>
          <a:prstGeom prst="line">
            <a:avLst/>
          </a:prstGeom>
          <a:noFill/>
          <a:ln w="9525">
            <a:solidFill>
              <a:schemeClr val="tx1"/>
            </a:solidFill>
            <a:round/>
            <a:headEnd/>
            <a:tailEnd type="triangle" w="med" len="med"/>
          </a:ln>
          <a:effectLst/>
        </p:spPr>
        <p:txBody>
          <a:bodyPr wrap="none"/>
          <a:lstStyle/>
          <a:p>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descr="Rectangle: Click to edit Master text styles&#10;Second level&#10;Third level&#10;Fourth level&#10;Fifth level"/>
          <p:cNvSpPr>
            <a:spLocks noGrp="1" noChangeArrowheads="1"/>
          </p:cNvSpPr>
          <p:nvPr>
            <p:ph type="body" idx="1"/>
          </p:nvPr>
        </p:nvSpPr>
        <p:spPr/>
        <p:txBody>
          <a:bodyPr/>
          <a:lstStyle/>
          <a:p>
            <a:r>
              <a:rPr lang="en-US" altLang="ko-KR" sz="1800"/>
              <a:t>A delay's duration </a:t>
            </a:r>
          </a:p>
          <a:p>
            <a:pPr lvl="1"/>
            <a:r>
              <a:rPr lang="en-US" altLang="ko-KR" sz="1600"/>
              <a:t>Not specified by the modeler ahead of time, But rather determined by system conditions. </a:t>
            </a:r>
          </a:p>
          <a:p>
            <a:pPr lvl="1"/>
            <a:r>
              <a:rPr lang="en-US" altLang="ko-KR" sz="1600"/>
              <a:t>Quite often, a delay's duration is measured and is one of the desired outputs of a model run.</a:t>
            </a:r>
          </a:p>
          <a:p>
            <a:pPr lvl="1"/>
            <a:endParaRPr lang="en-US" altLang="ko-KR" sz="1600"/>
          </a:p>
          <a:p>
            <a:endParaRPr lang="en-US" altLang="ko-KR" sz="1800"/>
          </a:p>
          <a:p>
            <a:endParaRPr lang="en-US" altLang="ko-KR" sz="1800"/>
          </a:p>
          <a:p>
            <a:endParaRPr lang="en-US" altLang="ko-KR" sz="1800"/>
          </a:p>
          <a:p>
            <a:endParaRPr lang="en-US" altLang="ko-KR" sz="1800"/>
          </a:p>
          <a:p>
            <a:r>
              <a:rPr lang="en-US" altLang="ko-KR" sz="1800"/>
              <a:t>A customer's delay in a waiting line may be dependent on the number and duration of service of other customers ahead in line as well as the availability of servers and equipment.</a:t>
            </a:r>
          </a:p>
          <a:p>
            <a:endParaRPr lang="en-US" altLang="ko-KR" sz="1800"/>
          </a:p>
        </p:txBody>
      </p:sp>
      <p:sp>
        <p:nvSpPr>
          <p:cNvPr id="203779" name="Rectangle 3"/>
          <p:cNvSpPr>
            <a:spLocks noGrp="1" noChangeArrowheads="1"/>
          </p:cNvSpPr>
          <p:nvPr>
            <p:ph type="title"/>
          </p:nvPr>
        </p:nvSpPr>
        <p:spPr>
          <a:xfrm>
            <a:off x="609600" y="609600"/>
            <a:ext cx="6781800" cy="609600"/>
          </a:xfrm>
          <a:noFill/>
          <a:ln/>
        </p:spPr>
        <p:txBody>
          <a:bodyPr/>
          <a:lstStyle/>
          <a:p>
            <a:r>
              <a:rPr lang="en-US" altLang="ko-KR" sz="2000"/>
              <a:t>3.1Concepts in Discrete-Event Simulation (5)</a:t>
            </a:r>
          </a:p>
        </p:txBody>
      </p:sp>
      <p:pic>
        <p:nvPicPr>
          <p:cNvPr id="203780" name="Picture 4"/>
          <p:cNvPicPr>
            <a:picLocks noChangeAspect="1" noChangeArrowheads="1"/>
          </p:cNvPicPr>
          <p:nvPr/>
        </p:nvPicPr>
        <p:blipFill>
          <a:blip r:embed="rId2"/>
          <a:srcRect/>
          <a:stretch>
            <a:fillRect/>
          </a:stretch>
        </p:blipFill>
        <p:spPr bwMode="auto">
          <a:xfrm>
            <a:off x="2667000" y="2997200"/>
            <a:ext cx="3810000" cy="15652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ChangeArrowheads="1"/>
          </p:cNvSpPr>
          <p:nvPr>
            <p:ph type="title"/>
          </p:nvPr>
        </p:nvSpPr>
        <p:spPr>
          <a:xfrm>
            <a:off x="609600" y="609600"/>
            <a:ext cx="6858000" cy="609600"/>
          </a:xfrm>
          <a:noFill/>
          <a:ln/>
        </p:spPr>
        <p:txBody>
          <a:bodyPr/>
          <a:lstStyle/>
          <a:p>
            <a:r>
              <a:rPr lang="en-US" altLang="ko-KR" sz="2000"/>
              <a:t>3.1Concepts in Discrete-Event Simulation (6)</a:t>
            </a:r>
          </a:p>
        </p:txBody>
      </p:sp>
      <p:graphicFrame>
        <p:nvGraphicFramePr>
          <p:cNvPr id="204803" name="Group 3"/>
          <p:cNvGraphicFramePr>
            <a:graphicFrameLocks noGrp="1"/>
          </p:cNvGraphicFramePr>
          <p:nvPr/>
        </p:nvGraphicFramePr>
        <p:xfrm>
          <a:off x="838200" y="1676400"/>
          <a:ext cx="7467600" cy="2779713"/>
        </p:xfrm>
        <a:graphic>
          <a:graphicData uri="http://schemas.openxmlformats.org/drawingml/2006/table">
            <a:tbl>
              <a:tblPr/>
              <a:tblGrid>
                <a:gridCol w="1828800">
                  <a:extLst>
                    <a:ext uri="{9D8B030D-6E8A-4147-A177-3AD203B41FA5}">
                      <a16:colId xmlns:a16="http://schemas.microsoft.com/office/drawing/2014/main" val="20000"/>
                    </a:ext>
                  </a:extLst>
                </a:gridCol>
                <a:gridCol w="25908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533400">
                <a:tc>
                  <a:txBody>
                    <a:bodyPr/>
                    <a:lstStyle/>
                    <a:p>
                      <a:pPr marL="0" marR="0" lvl="0" indent="0" algn="l"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endParaRPr kumimoji="1" lang="ko-KR" altLang="en-US" sz="1800" b="0" i="0" u="none" strike="noStrike" cap="none" normalizeH="0" baseline="0" smtClean="0">
                        <a:ln>
                          <a:noFill/>
                        </a:ln>
                        <a:solidFill>
                          <a:schemeClr val="tx1"/>
                        </a:solidFill>
                        <a:effectLst/>
                        <a:latin typeface="굴림" pitchFamily="34" charset="-127"/>
                        <a:ea typeface="굴림" pitchFamily="34" charset="-127"/>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800" b="0" i="0" u="none" strike="noStrike" cap="none" normalizeH="0" baseline="0" smtClean="0">
                          <a:ln>
                            <a:noFill/>
                          </a:ln>
                          <a:solidFill>
                            <a:schemeClr val="tx1"/>
                          </a:solidFill>
                          <a:effectLst/>
                          <a:latin typeface="굴림" pitchFamily="34" charset="-127"/>
                          <a:ea typeface="굴림" pitchFamily="34" charset="-127"/>
                        </a:rPr>
                        <a:t>Delay</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800" b="0" i="0" u="none" strike="noStrike" cap="none" normalizeH="0" baseline="0" smtClean="0">
                          <a:ln>
                            <a:noFill/>
                          </a:ln>
                          <a:solidFill>
                            <a:schemeClr val="tx1"/>
                          </a:solidFill>
                          <a:effectLst/>
                          <a:latin typeface="굴림" pitchFamily="34" charset="-127"/>
                          <a:ea typeface="굴림" pitchFamily="34" charset="-127"/>
                        </a:rPr>
                        <a:t>Activity</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23875">
                <a:tc>
                  <a:txBody>
                    <a:bodyPr/>
                    <a:lstStyle/>
                    <a:p>
                      <a:pPr marL="0" marR="0" lvl="0" indent="0" algn="l"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800" b="0" i="0" u="none" strike="noStrike" cap="none" normalizeH="0" baseline="0" smtClean="0">
                          <a:ln>
                            <a:noFill/>
                          </a:ln>
                          <a:solidFill>
                            <a:schemeClr val="tx1"/>
                          </a:solidFill>
                          <a:effectLst/>
                          <a:latin typeface="굴림" pitchFamily="34" charset="-127"/>
                          <a:ea typeface="굴림" pitchFamily="34" charset="-127"/>
                        </a:rPr>
                        <a:t>What so called</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800" b="0" i="0" u="none" strike="noStrike" cap="none" normalizeH="0" baseline="0" smtClean="0">
                          <a:ln>
                            <a:noFill/>
                          </a:ln>
                          <a:solidFill>
                            <a:schemeClr val="tx1"/>
                          </a:solidFill>
                          <a:effectLst/>
                          <a:latin typeface="굴림" pitchFamily="34" charset="-127"/>
                          <a:ea typeface="굴림" pitchFamily="34" charset="-127"/>
                        </a:rPr>
                        <a:t>a conditional wait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800" b="0" i="0" u="none" strike="noStrike" cap="none" normalizeH="0" baseline="0" smtClean="0">
                          <a:ln>
                            <a:noFill/>
                          </a:ln>
                          <a:solidFill>
                            <a:schemeClr val="tx1"/>
                          </a:solidFill>
                          <a:effectLst/>
                          <a:latin typeface="굴림" pitchFamily="34" charset="-127"/>
                          <a:ea typeface="굴림" pitchFamily="34" charset="-127"/>
                        </a:rPr>
                        <a:t>an unconditional wait</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3400">
                <a:tc>
                  <a:txBody>
                    <a:bodyPr/>
                    <a:lstStyle/>
                    <a:p>
                      <a:pPr marL="0" marR="0" lvl="0" indent="0" algn="l"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800" b="0" i="0" u="none" strike="noStrike" cap="none" normalizeH="0" baseline="0" smtClean="0">
                          <a:ln>
                            <a:noFill/>
                          </a:ln>
                          <a:solidFill>
                            <a:schemeClr val="tx1"/>
                          </a:solidFill>
                          <a:effectLst/>
                          <a:latin typeface="굴림" pitchFamily="34" charset="-127"/>
                          <a:ea typeface="굴림" pitchFamily="34" charset="-127"/>
                        </a:rPr>
                        <a:t>A completion</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800" b="0" i="0" u="none" strike="noStrike" cap="none" normalizeH="0" baseline="0" smtClean="0">
                          <a:ln>
                            <a:noFill/>
                          </a:ln>
                          <a:solidFill>
                            <a:schemeClr val="tx1"/>
                          </a:solidFill>
                          <a:effectLst/>
                          <a:latin typeface="굴림" pitchFamily="34" charset="-127"/>
                          <a:ea typeface="굴림" pitchFamily="34" charset="-127"/>
                        </a:rPr>
                        <a:t>a secondary event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800" b="0" i="0" u="none" strike="noStrike" cap="none" normalizeH="0" baseline="0" smtClean="0">
                          <a:ln>
                            <a:noFill/>
                          </a:ln>
                          <a:solidFill>
                            <a:schemeClr val="tx1"/>
                          </a:solidFill>
                          <a:effectLst/>
                          <a:latin typeface="굴림" pitchFamily="34" charset="-127"/>
                          <a:ea typeface="굴림" pitchFamily="34" charset="-127"/>
                        </a:rPr>
                        <a:t>a primary event</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16000">
                <a:tc>
                  <a:txBody>
                    <a:bodyPr/>
                    <a:lstStyle/>
                    <a:p>
                      <a:pPr marL="0" marR="0" lvl="0" indent="0" algn="l"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800" b="0" i="0" u="none" strike="noStrike" cap="none" normalizeH="0" baseline="0" smtClean="0">
                          <a:ln>
                            <a:noFill/>
                          </a:ln>
                          <a:solidFill>
                            <a:schemeClr val="tx1"/>
                          </a:solidFill>
                          <a:effectLst/>
                          <a:latin typeface="굴림" pitchFamily="34" charset="-127"/>
                          <a:ea typeface="굴림" pitchFamily="34" charset="-127"/>
                        </a:rPr>
                        <a:t>A management</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800" b="0" i="0" u="none" strike="noStrike" cap="none" normalizeH="0" baseline="0" smtClean="0">
                          <a:ln>
                            <a:noFill/>
                          </a:ln>
                          <a:solidFill>
                            <a:schemeClr val="tx1"/>
                          </a:solidFill>
                          <a:effectLst/>
                          <a:latin typeface="굴림" pitchFamily="34" charset="-127"/>
                          <a:ea typeface="굴림" pitchFamily="34" charset="-127"/>
                        </a:rPr>
                        <a:t>by placing an event notice on the FEL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
                          <a:schemeClr val="hlink"/>
                        </a:buClr>
                        <a:buSzPct val="110000"/>
                        <a:buFont typeface="Wingdings" pitchFamily="2" charset="2"/>
                        <a:buNone/>
                        <a:tabLst/>
                      </a:pPr>
                      <a:r>
                        <a:rPr kumimoji="1" lang="en-US" altLang="ko-KR" sz="1800" b="0" i="0" u="none" strike="noStrike" cap="none" normalizeH="0" baseline="0" smtClean="0">
                          <a:ln>
                            <a:noFill/>
                          </a:ln>
                          <a:solidFill>
                            <a:schemeClr val="tx1"/>
                          </a:solidFill>
                          <a:effectLst/>
                          <a:latin typeface="굴림" pitchFamily="34" charset="-127"/>
                          <a:ea typeface="굴림" pitchFamily="34" charset="-127"/>
                        </a:rPr>
                        <a:t>by placing the associated entity on another list, not the FEL, perhaps repre-senting a waiting line</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04825" name="Text Box 25"/>
          <p:cNvSpPr txBox="1">
            <a:spLocks noChangeArrowheads="1"/>
          </p:cNvSpPr>
          <p:nvPr/>
        </p:nvSpPr>
        <p:spPr bwMode="auto">
          <a:xfrm>
            <a:off x="914400" y="4572000"/>
            <a:ext cx="7467600" cy="1436688"/>
          </a:xfrm>
          <a:prstGeom prst="rect">
            <a:avLst/>
          </a:prstGeom>
          <a:noFill/>
          <a:ln w="9525">
            <a:noFill/>
            <a:miter lim="800000"/>
            <a:headEnd/>
            <a:tailEnd/>
          </a:ln>
          <a:effectLst/>
        </p:spPr>
        <p:txBody>
          <a:bodyPr>
            <a:spAutoFit/>
          </a:bodyPr>
          <a:lstStyle/>
          <a:p>
            <a:pPr>
              <a:spcBef>
                <a:spcPct val="50000"/>
              </a:spcBef>
              <a:buFont typeface="Wingdings" pitchFamily="2" charset="2"/>
              <a:buChar char="§"/>
            </a:pPr>
            <a:r>
              <a:rPr lang="ko-KR" altLang="en-US" sz="1600">
                <a:latin typeface="굴림" pitchFamily="34" charset="-127"/>
              </a:rPr>
              <a:t> </a:t>
            </a:r>
            <a:r>
              <a:rPr lang="en-US" altLang="ko-KR" sz="1600">
                <a:latin typeface="굴림" pitchFamily="34" charset="-127"/>
              </a:rPr>
              <a:t>System state, entity attributes and the number of active entities, the </a:t>
            </a:r>
          </a:p>
          <a:p>
            <a:pPr>
              <a:spcBef>
                <a:spcPct val="50000"/>
              </a:spcBef>
              <a:buFont typeface="Wingdings" pitchFamily="2" charset="2"/>
              <a:buNone/>
            </a:pPr>
            <a:r>
              <a:rPr lang="en-US" altLang="ko-KR" sz="1600">
                <a:latin typeface="굴림" pitchFamily="34" charset="-127"/>
              </a:rPr>
              <a:t>   contents of sets, and the activities and delays currently in progress are all </a:t>
            </a:r>
          </a:p>
          <a:p>
            <a:pPr>
              <a:spcBef>
                <a:spcPct val="50000"/>
              </a:spcBef>
              <a:buFont typeface="Wingdings" pitchFamily="2" charset="2"/>
              <a:buNone/>
            </a:pPr>
            <a:r>
              <a:rPr lang="en-US" altLang="ko-KR" sz="1600">
                <a:latin typeface="굴림" pitchFamily="34" charset="-127"/>
              </a:rPr>
              <a:t>   functions of time and are constantly changing over time. </a:t>
            </a:r>
          </a:p>
          <a:p>
            <a:pPr>
              <a:spcBef>
                <a:spcPct val="50000"/>
              </a:spcBef>
              <a:buFont typeface="Wingdings" pitchFamily="2" charset="2"/>
              <a:buChar char="§"/>
            </a:pPr>
            <a:r>
              <a:rPr lang="en-US" altLang="ko-KR" sz="1600">
                <a:latin typeface="굴림" pitchFamily="34" charset="-127"/>
              </a:rPr>
              <a:t> Time itself is represented by a variable called CLOCK.</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descr="Rectangle: Click to edit Master text styles&#10;Second level&#10;Third level&#10;Fourth level&#10;Fifth level"/>
          <p:cNvSpPr>
            <a:spLocks noGrp="1" noChangeArrowheads="1"/>
          </p:cNvSpPr>
          <p:nvPr>
            <p:ph type="body" idx="1"/>
          </p:nvPr>
        </p:nvSpPr>
        <p:spPr>
          <a:xfrm>
            <a:off x="838200" y="1524000"/>
            <a:ext cx="7772400" cy="4495800"/>
          </a:xfrm>
        </p:spPr>
        <p:txBody>
          <a:bodyPr/>
          <a:lstStyle/>
          <a:p>
            <a:r>
              <a:rPr lang="en-US" altLang="ko-KR" sz="2000"/>
              <a:t>EXAMPLE 3.1 (Able and Baker, Revisited)</a:t>
            </a:r>
          </a:p>
          <a:p>
            <a:pPr lvl="1"/>
            <a:r>
              <a:rPr lang="en-US" altLang="ko-KR" sz="1800"/>
              <a:t>Consider the Able-Baker carhop system of Example 2.2. </a:t>
            </a:r>
          </a:p>
          <a:p>
            <a:pPr lvl="1"/>
            <a:r>
              <a:rPr lang="en-US" altLang="ko-KR" sz="1800"/>
              <a:t>System state </a:t>
            </a:r>
          </a:p>
          <a:p>
            <a:pPr lvl="2"/>
            <a:r>
              <a:rPr lang="en-US" altLang="ko-KR" sz="1600"/>
              <a:t>          : the number of cars waiting to be served at time t</a:t>
            </a:r>
          </a:p>
          <a:p>
            <a:pPr lvl="2"/>
            <a:r>
              <a:rPr lang="en-US" altLang="ko-KR" sz="1600"/>
              <a:t>          : 0 or 1 to indicate Able being idle or busy at time t</a:t>
            </a:r>
          </a:p>
          <a:p>
            <a:pPr lvl="2"/>
            <a:r>
              <a:rPr lang="en-US" altLang="ko-KR" sz="1600"/>
              <a:t>          : 0 or 1 to indicate Baker being idle or busy at time t</a:t>
            </a:r>
          </a:p>
          <a:p>
            <a:pPr lvl="1"/>
            <a:r>
              <a:rPr lang="en-US" altLang="ko-KR" sz="1800"/>
              <a:t>Entities : Neither the customers (i.e., cars) nor the servers need </a:t>
            </a:r>
          </a:p>
          <a:p>
            <a:pPr lvl="1">
              <a:buFont typeface="Wingdings" pitchFamily="2" charset="2"/>
              <a:buNone/>
            </a:pPr>
            <a:r>
              <a:rPr lang="en-US" altLang="ko-KR" sz="1800"/>
              <a:t>                 to be explicitly represented, except in terms of the </a:t>
            </a:r>
          </a:p>
          <a:p>
            <a:pPr lvl="1">
              <a:buFont typeface="Wingdings" pitchFamily="2" charset="2"/>
              <a:buNone/>
            </a:pPr>
            <a:r>
              <a:rPr lang="en-US" altLang="ko-KR" sz="1800"/>
              <a:t>                 state variables, unless certain customer averages are </a:t>
            </a:r>
          </a:p>
          <a:p>
            <a:pPr lvl="1">
              <a:buFont typeface="Wingdings" pitchFamily="2" charset="2"/>
              <a:buNone/>
            </a:pPr>
            <a:r>
              <a:rPr lang="en-US" altLang="ko-KR" sz="1800"/>
              <a:t>                 desired (compare Examples 3.4 and 3.5)</a:t>
            </a:r>
          </a:p>
          <a:p>
            <a:pPr lvl="1"/>
            <a:r>
              <a:rPr lang="en-US" altLang="ko-KR" sz="1800"/>
              <a:t>Events</a:t>
            </a:r>
          </a:p>
          <a:p>
            <a:pPr lvl="2"/>
            <a:r>
              <a:rPr lang="en-US" altLang="ko-KR" sz="1600"/>
              <a:t>Arrival event</a:t>
            </a:r>
          </a:p>
          <a:p>
            <a:pPr lvl="2"/>
            <a:r>
              <a:rPr lang="en-US" altLang="ko-KR" sz="1600"/>
              <a:t>Service completion by Able</a:t>
            </a:r>
          </a:p>
          <a:p>
            <a:pPr lvl="2"/>
            <a:r>
              <a:rPr lang="en-US" altLang="ko-KR" sz="1600"/>
              <a:t>Service completion by Baker</a:t>
            </a:r>
          </a:p>
        </p:txBody>
      </p:sp>
      <p:sp>
        <p:nvSpPr>
          <p:cNvPr id="205827" name="Rectangle 3"/>
          <p:cNvSpPr>
            <a:spLocks noGrp="1" noChangeArrowheads="1"/>
          </p:cNvSpPr>
          <p:nvPr>
            <p:ph type="title"/>
          </p:nvPr>
        </p:nvSpPr>
        <p:spPr>
          <a:xfrm>
            <a:off x="609600" y="609600"/>
            <a:ext cx="6705600" cy="609600"/>
          </a:xfrm>
          <a:noFill/>
          <a:ln/>
        </p:spPr>
        <p:txBody>
          <a:bodyPr/>
          <a:lstStyle/>
          <a:p>
            <a:r>
              <a:rPr lang="en-US" altLang="ko-KR" sz="2000"/>
              <a:t>3.1Concepts in Discrete-Event Simulation (7)</a:t>
            </a:r>
          </a:p>
        </p:txBody>
      </p:sp>
      <p:graphicFrame>
        <p:nvGraphicFramePr>
          <p:cNvPr id="205828" name="Object 4"/>
          <p:cNvGraphicFramePr>
            <a:graphicFrameLocks noChangeAspect="1"/>
          </p:cNvGraphicFramePr>
          <p:nvPr/>
        </p:nvGraphicFramePr>
        <p:xfrm>
          <a:off x="2092325" y="2532063"/>
          <a:ext cx="533400" cy="349250"/>
        </p:xfrm>
        <a:graphic>
          <a:graphicData uri="http://schemas.openxmlformats.org/presentationml/2006/ole">
            <mc:AlternateContent xmlns:mc="http://schemas.openxmlformats.org/markup-compatibility/2006">
              <mc:Choice xmlns:v="urn:schemas-microsoft-com:vml" Requires="v">
                <p:oleObj spid="_x0000_s205840" name="Equation" r:id="rId3" imgW="368280" imgH="241200" progId="Equation.3">
                  <p:embed/>
                </p:oleObj>
              </mc:Choice>
              <mc:Fallback>
                <p:oleObj name="Equation" r:id="rId3" imgW="368280" imgH="241200" progId="Equation.3">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2325" y="2532063"/>
                        <a:ext cx="533400" cy="349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829" name="Object 5"/>
          <p:cNvGraphicFramePr>
            <a:graphicFrameLocks noChangeAspect="1"/>
          </p:cNvGraphicFramePr>
          <p:nvPr/>
        </p:nvGraphicFramePr>
        <p:xfrm>
          <a:off x="2090738" y="2854325"/>
          <a:ext cx="533400" cy="312738"/>
        </p:xfrm>
        <a:graphic>
          <a:graphicData uri="http://schemas.openxmlformats.org/presentationml/2006/ole">
            <mc:AlternateContent xmlns:mc="http://schemas.openxmlformats.org/markup-compatibility/2006">
              <mc:Choice xmlns:v="urn:schemas-microsoft-com:vml" Requires="v">
                <p:oleObj spid="_x0000_s205841" name="Equation" r:id="rId5" imgW="368280" imgH="215640" progId="Equation.3">
                  <p:embed/>
                </p:oleObj>
              </mc:Choice>
              <mc:Fallback>
                <p:oleObj name="Equation" r:id="rId5" imgW="368280" imgH="215640" progId="Equation.3">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0738" y="2854325"/>
                        <a:ext cx="533400" cy="312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830" name="Object 6"/>
          <p:cNvGraphicFramePr>
            <a:graphicFrameLocks noChangeAspect="1"/>
          </p:cNvGraphicFramePr>
          <p:nvPr/>
        </p:nvGraphicFramePr>
        <p:xfrm>
          <a:off x="2108200" y="3167063"/>
          <a:ext cx="533400" cy="312737"/>
        </p:xfrm>
        <a:graphic>
          <a:graphicData uri="http://schemas.openxmlformats.org/presentationml/2006/ole">
            <mc:AlternateContent xmlns:mc="http://schemas.openxmlformats.org/markup-compatibility/2006">
              <mc:Choice xmlns:v="urn:schemas-microsoft-com:vml" Requires="v">
                <p:oleObj spid="_x0000_s205842" name="Equation" r:id="rId7" imgW="368280" imgH="215640" progId="Equation.3">
                  <p:embed/>
                </p:oleObj>
              </mc:Choice>
              <mc:Fallback>
                <p:oleObj name="Equation" r:id="rId7" imgW="368280" imgH="215640" progId="Equation.3">
                  <p:embed/>
                  <p:pic>
                    <p:nvPicPr>
                      <p:cNvPr id="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08200" y="3167063"/>
                        <a:ext cx="533400" cy="312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descr="Rectangle: Click to edit Master text styles&#10;Second level&#10;Third level&#10;Fourth level&#10;Fifth level"/>
          <p:cNvSpPr>
            <a:spLocks noGrp="1" noChangeArrowheads="1"/>
          </p:cNvSpPr>
          <p:nvPr>
            <p:ph type="body" idx="1"/>
          </p:nvPr>
        </p:nvSpPr>
        <p:spPr/>
        <p:txBody>
          <a:bodyPr/>
          <a:lstStyle/>
          <a:p>
            <a:r>
              <a:rPr lang="en-US" altLang="ko-KR" sz="2000"/>
              <a:t>EXAMPLE 3.1 (Cont.)</a:t>
            </a:r>
          </a:p>
          <a:p>
            <a:pPr lvl="1"/>
            <a:r>
              <a:rPr lang="en-US" altLang="ko-KR" sz="1800"/>
              <a:t>Activities</a:t>
            </a:r>
          </a:p>
          <a:p>
            <a:pPr lvl="2"/>
            <a:r>
              <a:rPr lang="en-US" altLang="ko-KR" sz="1600"/>
              <a:t>Interarrival time, defined in Table 2.11</a:t>
            </a:r>
          </a:p>
          <a:p>
            <a:pPr lvl="2"/>
            <a:r>
              <a:rPr lang="en-US" altLang="ko-KR" sz="1600"/>
              <a:t>Service time by Able, defined in Table 2.12</a:t>
            </a:r>
          </a:p>
          <a:p>
            <a:pPr lvl="2"/>
            <a:r>
              <a:rPr lang="en-US" altLang="ko-KR" sz="1600"/>
              <a:t>Service time by Baker, defined in Table 2.13</a:t>
            </a:r>
          </a:p>
          <a:p>
            <a:pPr lvl="1"/>
            <a:r>
              <a:rPr lang="en-US" altLang="ko-KR" sz="1800"/>
              <a:t>Delay : </a:t>
            </a:r>
            <a:r>
              <a:rPr lang="en-US" altLang="ko-KR" sz="1600"/>
              <a:t>A customer's wait in queue until Able or Baker becomes free</a:t>
            </a:r>
          </a:p>
          <a:p>
            <a:endParaRPr lang="en-US" altLang="ko-KR" sz="1800"/>
          </a:p>
          <a:p>
            <a:r>
              <a:rPr lang="en-US" altLang="ko-KR" sz="1800"/>
              <a:t>The definition of the model components provides a static description of the model. </a:t>
            </a:r>
          </a:p>
          <a:p>
            <a:endParaRPr lang="en-US" altLang="ko-KR" sz="800"/>
          </a:p>
          <a:p>
            <a:r>
              <a:rPr lang="en-US" altLang="ko-KR" sz="1800"/>
              <a:t>A description of the dynamic relationships and interactions between the components is also needed. </a:t>
            </a:r>
          </a:p>
          <a:p>
            <a:endParaRPr lang="en-US" altLang="ko-KR" sz="1800"/>
          </a:p>
        </p:txBody>
      </p:sp>
      <p:sp>
        <p:nvSpPr>
          <p:cNvPr id="206851" name="Rectangle 3"/>
          <p:cNvSpPr>
            <a:spLocks noGrp="1" noChangeArrowheads="1"/>
          </p:cNvSpPr>
          <p:nvPr>
            <p:ph type="title"/>
          </p:nvPr>
        </p:nvSpPr>
        <p:spPr>
          <a:xfrm>
            <a:off x="609600" y="609600"/>
            <a:ext cx="6934200" cy="609600"/>
          </a:xfrm>
          <a:noFill/>
          <a:ln/>
        </p:spPr>
        <p:txBody>
          <a:bodyPr/>
          <a:lstStyle/>
          <a:p>
            <a:r>
              <a:rPr lang="en-US" altLang="ko-KR" sz="2000"/>
              <a:t>3.1Concepts in Discrete-Event Simulation (8)</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descr="Rectangle: Click to edit Master text styles&#10;Second level&#10;Third level&#10;Fourth level&#10;Fifth level"/>
          <p:cNvSpPr>
            <a:spLocks noGrp="1" noChangeArrowheads="1"/>
          </p:cNvSpPr>
          <p:nvPr>
            <p:ph type="body" idx="1"/>
          </p:nvPr>
        </p:nvSpPr>
        <p:spPr>
          <a:xfrm>
            <a:off x="838200" y="1447800"/>
            <a:ext cx="7772400" cy="1925638"/>
          </a:xfrm>
        </p:spPr>
        <p:txBody>
          <a:bodyPr/>
          <a:lstStyle/>
          <a:p>
            <a:pPr>
              <a:lnSpc>
                <a:spcPct val="90000"/>
              </a:lnSpc>
            </a:pPr>
            <a:r>
              <a:rPr lang="en-US" altLang="ko-KR" sz="1600"/>
              <a:t>A discrete-event simulation </a:t>
            </a:r>
          </a:p>
          <a:p>
            <a:pPr>
              <a:lnSpc>
                <a:spcPct val="90000"/>
              </a:lnSpc>
              <a:buFont typeface="Wingdings" pitchFamily="2" charset="2"/>
              <a:buNone/>
            </a:pPr>
            <a:r>
              <a:rPr lang="en-US" altLang="ko-KR" sz="1600"/>
              <a:t>     : the modeling over time of a system all of whose state changes occur </a:t>
            </a:r>
          </a:p>
          <a:p>
            <a:pPr>
              <a:lnSpc>
                <a:spcPct val="90000"/>
              </a:lnSpc>
              <a:buFont typeface="Wingdings" pitchFamily="2" charset="2"/>
              <a:buNone/>
            </a:pPr>
            <a:r>
              <a:rPr lang="en-US" altLang="ko-KR" sz="1600"/>
              <a:t>       at discrete points in time-those points when an event occurs.</a:t>
            </a:r>
          </a:p>
          <a:p>
            <a:pPr>
              <a:lnSpc>
                <a:spcPct val="90000"/>
              </a:lnSpc>
              <a:buFont typeface="Wingdings" pitchFamily="2" charset="2"/>
              <a:buNone/>
            </a:pPr>
            <a:r>
              <a:rPr lang="en-US" altLang="ko-KR" sz="1600"/>
              <a:t> </a:t>
            </a:r>
          </a:p>
          <a:p>
            <a:pPr>
              <a:lnSpc>
                <a:spcPct val="90000"/>
              </a:lnSpc>
            </a:pPr>
            <a:r>
              <a:rPr lang="en-US" altLang="ko-KR" sz="1600"/>
              <a:t>A discrete-event simulation proceeds by producing a sequence of system snapshots (or system images) which represent the evolution of the system through time. </a:t>
            </a:r>
          </a:p>
          <a:p>
            <a:pPr>
              <a:lnSpc>
                <a:spcPct val="90000"/>
              </a:lnSpc>
            </a:pPr>
            <a:endParaRPr lang="en-US" altLang="ko-KR" sz="1600"/>
          </a:p>
        </p:txBody>
      </p:sp>
      <p:sp>
        <p:nvSpPr>
          <p:cNvPr id="207875" name="Rectangle 3"/>
          <p:cNvSpPr>
            <a:spLocks noGrp="1" noChangeArrowheads="1"/>
          </p:cNvSpPr>
          <p:nvPr>
            <p:ph type="title"/>
          </p:nvPr>
        </p:nvSpPr>
        <p:spPr>
          <a:xfrm>
            <a:off x="609600" y="609600"/>
            <a:ext cx="6705600" cy="609600"/>
          </a:xfrm>
          <a:noFill/>
          <a:ln/>
        </p:spPr>
        <p:txBody>
          <a:bodyPr/>
          <a:lstStyle/>
          <a:p>
            <a:r>
              <a:rPr lang="en-US" altLang="ko-KR" sz="2000"/>
              <a:t>3.1Concepts in Discrete-Event Simulation (9)</a:t>
            </a:r>
          </a:p>
        </p:txBody>
      </p:sp>
      <p:pic>
        <p:nvPicPr>
          <p:cNvPr id="207876" name="Picture 4" descr="figure3-1"/>
          <p:cNvPicPr>
            <a:picLocks noChangeAspect="1" noChangeArrowheads="1"/>
          </p:cNvPicPr>
          <p:nvPr/>
        </p:nvPicPr>
        <p:blipFill>
          <a:blip r:embed="rId2"/>
          <a:srcRect/>
          <a:stretch>
            <a:fillRect/>
          </a:stretch>
        </p:blipFill>
        <p:spPr bwMode="auto">
          <a:xfrm>
            <a:off x="1219200" y="3581400"/>
            <a:ext cx="6934200" cy="2133600"/>
          </a:xfrm>
          <a:prstGeom prst="rect">
            <a:avLst/>
          </a:prstGeom>
          <a:noFill/>
        </p:spPr>
      </p:pic>
      <p:sp>
        <p:nvSpPr>
          <p:cNvPr id="207877" name="Text Box 5"/>
          <p:cNvSpPr txBox="1">
            <a:spLocks noChangeArrowheads="1"/>
          </p:cNvSpPr>
          <p:nvPr/>
        </p:nvSpPr>
        <p:spPr bwMode="auto">
          <a:xfrm>
            <a:off x="1752600" y="5715000"/>
            <a:ext cx="5867400" cy="336550"/>
          </a:xfrm>
          <a:prstGeom prst="rect">
            <a:avLst/>
          </a:prstGeom>
          <a:noFill/>
          <a:ln w="9525">
            <a:noFill/>
            <a:miter lim="800000"/>
            <a:headEnd/>
            <a:tailEnd/>
          </a:ln>
          <a:effectLst/>
        </p:spPr>
        <p:txBody>
          <a:bodyPr>
            <a:spAutoFit/>
          </a:bodyPr>
          <a:lstStyle/>
          <a:p>
            <a:r>
              <a:rPr lang="en-US" altLang="ko-KR" sz="1600">
                <a:latin typeface="굴림" pitchFamily="34" charset="-127"/>
              </a:rPr>
              <a:t>Figure 3.1 Prototype system snapshot at simulation time t</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152400" y="587375"/>
            <a:ext cx="7239000" cy="609600"/>
          </a:xfrm>
        </p:spPr>
        <p:txBody>
          <a:bodyPr/>
          <a:lstStyle/>
          <a:p>
            <a:r>
              <a:rPr lang="en-US" altLang="ko-KR" sz="1800"/>
              <a:t>3.1.1. The Event-Scheduling/Time-Advanced Algorithm (1)</a:t>
            </a:r>
          </a:p>
        </p:txBody>
      </p:sp>
      <p:sp>
        <p:nvSpPr>
          <p:cNvPr id="208899" name="Rectangle 3"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en-US" altLang="ko-KR" sz="1800"/>
              <a:t>The mechanism for advancing simulation time and guaranteeing that all events occur in correct chronological order is based on the future event list (FEL).</a:t>
            </a:r>
          </a:p>
          <a:p>
            <a:pPr>
              <a:lnSpc>
                <a:spcPct val="90000"/>
              </a:lnSpc>
            </a:pPr>
            <a:r>
              <a:rPr lang="en-US" altLang="ko-KR" sz="1800"/>
              <a:t>Future Event List (FEL) </a:t>
            </a:r>
          </a:p>
          <a:p>
            <a:pPr lvl="1">
              <a:lnSpc>
                <a:spcPct val="90000"/>
              </a:lnSpc>
            </a:pPr>
            <a:r>
              <a:rPr lang="en-US" altLang="ko-KR" sz="1600"/>
              <a:t>to contain all event notices for events that have been scheduled to occur at a future time. </a:t>
            </a:r>
          </a:p>
          <a:p>
            <a:pPr lvl="1">
              <a:lnSpc>
                <a:spcPct val="90000"/>
              </a:lnSpc>
            </a:pPr>
            <a:r>
              <a:rPr lang="en-US" altLang="ko-KR" sz="1600"/>
              <a:t>to be ordered by event time, meaning that the events are arranged chronologically; that is, the event times satisfy</a:t>
            </a:r>
          </a:p>
          <a:p>
            <a:pPr>
              <a:lnSpc>
                <a:spcPct val="90000"/>
              </a:lnSpc>
              <a:buFont typeface="Wingdings" pitchFamily="2" charset="2"/>
              <a:buNone/>
            </a:pPr>
            <a:endParaRPr lang="en-US" altLang="ko-KR" sz="1800"/>
          </a:p>
          <a:p>
            <a:pPr>
              <a:lnSpc>
                <a:spcPct val="90000"/>
              </a:lnSpc>
            </a:pPr>
            <a:endParaRPr lang="en-US" altLang="ko-KR" sz="1800"/>
          </a:p>
          <a:p>
            <a:pPr>
              <a:lnSpc>
                <a:spcPct val="90000"/>
              </a:lnSpc>
            </a:pPr>
            <a:endParaRPr lang="en-US" altLang="ko-KR" sz="1800"/>
          </a:p>
          <a:p>
            <a:pPr>
              <a:lnSpc>
                <a:spcPct val="90000"/>
              </a:lnSpc>
            </a:pPr>
            <a:r>
              <a:rPr lang="en-US" altLang="ko-KR" sz="1800"/>
              <a:t>Scheduling a future event means that at the instant an activity begins, its duration is computed or drawn as a sample from a statistical distribution and the end-activity event, together with its event time, is placed on the future event list. </a:t>
            </a:r>
          </a:p>
          <a:p>
            <a:pPr>
              <a:lnSpc>
                <a:spcPct val="90000"/>
              </a:lnSpc>
            </a:pPr>
            <a:endParaRPr lang="en-US" altLang="ko-KR" sz="1800"/>
          </a:p>
        </p:txBody>
      </p:sp>
      <p:graphicFrame>
        <p:nvGraphicFramePr>
          <p:cNvPr id="208900" name="Object 4"/>
          <p:cNvGraphicFramePr>
            <a:graphicFrameLocks noChangeAspect="1"/>
          </p:cNvGraphicFramePr>
          <p:nvPr/>
        </p:nvGraphicFramePr>
        <p:xfrm>
          <a:off x="3733800" y="3609975"/>
          <a:ext cx="2819400" cy="346075"/>
        </p:xfrm>
        <a:graphic>
          <a:graphicData uri="http://schemas.openxmlformats.org/presentationml/2006/ole">
            <mc:AlternateContent xmlns:mc="http://schemas.openxmlformats.org/markup-compatibility/2006">
              <mc:Choice xmlns:v="urn:schemas-microsoft-com:vml" Requires="v">
                <p:oleObj spid="_x0000_s208904" name="Equation" r:id="rId3" imgW="1320480" imgH="228600" progId="Equation.3">
                  <p:embed/>
                </p:oleObj>
              </mc:Choice>
              <mc:Fallback>
                <p:oleObj name="Equation" r:id="rId3" imgW="1320480" imgH="228600" progId="Equation.3">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3609975"/>
                        <a:ext cx="2819400" cy="346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8901" name="Text Box 5"/>
          <p:cNvSpPr txBox="1">
            <a:spLocks noChangeArrowheads="1"/>
          </p:cNvSpPr>
          <p:nvPr/>
        </p:nvSpPr>
        <p:spPr bwMode="auto">
          <a:xfrm>
            <a:off x="4572000" y="4067175"/>
            <a:ext cx="1676400" cy="304800"/>
          </a:xfrm>
          <a:prstGeom prst="rect">
            <a:avLst/>
          </a:prstGeom>
          <a:noFill/>
          <a:ln w="9525">
            <a:noFill/>
            <a:miter lim="800000"/>
            <a:headEnd/>
            <a:tailEnd/>
          </a:ln>
          <a:effectLst/>
        </p:spPr>
        <p:txBody>
          <a:bodyPr>
            <a:spAutoFit/>
          </a:bodyPr>
          <a:lstStyle/>
          <a:p>
            <a:pPr>
              <a:spcBef>
                <a:spcPct val="50000"/>
              </a:spcBef>
            </a:pPr>
            <a:r>
              <a:rPr lang="en-US" altLang="ko-KR" sz="1400">
                <a:latin typeface="굴림" pitchFamily="34" charset="-127"/>
              </a:rPr>
              <a:t>Imminent event</a:t>
            </a:r>
          </a:p>
        </p:txBody>
      </p:sp>
      <p:sp>
        <p:nvSpPr>
          <p:cNvPr id="208902" name="Text Box 6"/>
          <p:cNvSpPr txBox="1">
            <a:spLocks noChangeArrowheads="1"/>
          </p:cNvSpPr>
          <p:nvPr/>
        </p:nvSpPr>
        <p:spPr bwMode="auto">
          <a:xfrm>
            <a:off x="2057400" y="3990975"/>
            <a:ext cx="1524000" cy="517525"/>
          </a:xfrm>
          <a:prstGeom prst="rect">
            <a:avLst/>
          </a:prstGeom>
          <a:noFill/>
          <a:ln w="9525">
            <a:noFill/>
            <a:miter lim="800000"/>
            <a:headEnd/>
            <a:tailEnd/>
          </a:ln>
          <a:effectLst/>
        </p:spPr>
        <p:txBody>
          <a:bodyPr>
            <a:spAutoFit/>
          </a:bodyPr>
          <a:lstStyle/>
          <a:p>
            <a:pPr algn="ctr">
              <a:spcBef>
                <a:spcPct val="50000"/>
              </a:spcBef>
            </a:pPr>
            <a:r>
              <a:rPr lang="en-US" altLang="ko-KR" sz="1400">
                <a:latin typeface="굴림" pitchFamily="34" charset="-127"/>
              </a:rPr>
              <a:t>current value of simulated time</a:t>
            </a:r>
          </a:p>
        </p:txBody>
      </p:sp>
      <p:sp>
        <p:nvSpPr>
          <p:cNvPr id="208903" name="Line 7"/>
          <p:cNvSpPr>
            <a:spLocks noChangeShapeType="1"/>
          </p:cNvSpPr>
          <p:nvPr/>
        </p:nvSpPr>
        <p:spPr bwMode="auto">
          <a:xfrm>
            <a:off x="3505200" y="4219575"/>
            <a:ext cx="152400" cy="0"/>
          </a:xfrm>
          <a:prstGeom prst="line">
            <a:avLst/>
          </a:prstGeom>
          <a:noFill/>
          <a:ln w="9525">
            <a:solidFill>
              <a:schemeClr val="tx1"/>
            </a:solidFill>
            <a:round/>
            <a:headEnd/>
            <a:tailEnd/>
          </a:ln>
          <a:effectLst/>
        </p:spPr>
        <p:txBody>
          <a:bodyPr wrap="none"/>
          <a:lstStyle/>
          <a:p>
            <a:endParaRPr lang="en-US"/>
          </a:p>
        </p:txBody>
      </p:sp>
      <p:sp>
        <p:nvSpPr>
          <p:cNvPr id="208904" name="Line 8"/>
          <p:cNvSpPr>
            <a:spLocks noChangeShapeType="1"/>
          </p:cNvSpPr>
          <p:nvPr/>
        </p:nvSpPr>
        <p:spPr bwMode="auto">
          <a:xfrm flipV="1">
            <a:off x="3657600" y="3914775"/>
            <a:ext cx="152400" cy="304800"/>
          </a:xfrm>
          <a:prstGeom prst="line">
            <a:avLst/>
          </a:prstGeom>
          <a:noFill/>
          <a:ln w="9525">
            <a:solidFill>
              <a:schemeClr val="tx1"/>
            </a:solidFill>
            <a:round/>
            <a:headEnd/>
            <a:tailEnd type="triangle" w="med" len="med"/>
          </a:ln>
          <a:effectLst/>
        </p:spPr>
        <p:txBody>
          <a:bodyPr wrap="none"/>
          <a:lstStyle/>
          <a:p>
            <a:endParaRPr lang="en-US"/>
          </a:p>
        </p:txBody>
      </p:sp>
      <p:sp>
        <p:nvSpPr>
          <p:cNvPr id="208905" name="Line 9"/>
          <p:cNvSpPr>
            <a:spLocks noChangeShapeType="1"/>
          </p:cNvSpPr>
          <p:nvPr/>
        </p:nvSpPr>
        <p:spPr bwMode="auto">
          <a:xfrm>
            <a:off x="4191000" y="3914775"/>
            <a:ext cx="152400" cy="304800"/>
          </a:xfrm>
          <a:prstGeom prst="line">
            <a:avLst/>
          </a:prstGeom>
          <a:noFill/>
          <a:ln w="9525">
            <a:solidFill>
              <a:schemeClr val="tx1"/>
            </a:solidFill>
            <a:round/>
            <a:headEnd type="triangle" w="med" len="med"/>
            <a:tailEnd/>
          </a:ln>
          <a:effectLst/>
        </p:spPr>
        <p:txBody>
          <a:bodyPr wrap="none"/>
          <a:lstStyle/>
          <a:p>
            <a:endParaRPr lang="en-US"/>
          </a:p>
        </p:txBody>
      </p:sp>
      <p:sp>
        <p:nvSpPr>
          <p:cNvPr id="208906" name="Line 10"/>
          <p:cNvSpPr>
            <a:spLocks noChangeShapeType="1"/>
          </p:cNvSpPr>
          <p:nvPr/>
        </p:nvSpPr>
        <p:spPr bwMode="auto">
          <a:xfrm>
            <a:off x="4343400" y="4219575"/>
            <a:ext cx="228600" cy="0"/>
          </a:xfrm>
          <a:prstGeom prst="line">
            <a:avLst/>
          </a:prstGeom>
          <a:noFill/>
          <a:ln w="9525">
            <a:solidFill>
              <a:schemeClr val="tx1"/>
            </a:solidFill>
            <a:round/>
            <a:headEnd/>
            <a:tailEnd/>
          </a:ln>
          <a:effectLst/>
        </p:spPr>
        <p:txBody>
          <a:bodyPr wrap="none"/>
          <a:lstStyle/>
          <a:p>
            <a:endParaRPr lang="en-US"/>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p:txBody>
          <a:bodyPr/>
          <a:lstStyle/>
          <a:p>
            <a:endParaRPr lang="ko-KR" altLang="en-US"/>
          </a:p>
        </p:txBody>
      </p:sp>
      <p:sp>
        <p:nvSpPr>
          <p:cNvPr id="209923" name="Rectangle 3" descr="Rectangle: Click to edit Master text styles&#10;Second level&#10;Third level&#10;Fourth level&#10;Fifth level"/>
          <p:cNvSpPr>
            <a:spLocks noGrp="1" noChangeArrowheads="1"/>
          </p:cNvSpPr>
          <p:nvPr>
            <p:ph type="body" idx="1"/>
          </p:nvPr>
        </p:nvSpPr>
        <p:spPr/>
        <p:txBody>
          <a:bodyPr/>
          <a:lstStyle/>
          <a:p>
            <a:endParaRPr lang="ko-KR" altLang="en-US"/>
          </a:p>
        </p:txBody>
      </p:sp>
      <p:pic>
        <p:nvPicPr>
          <p:cNvPr id="209924" name="Picture 4" descr="figure3-2"/>
          <p:cNvPicPr>
            <a:picLocks noChangeAspect="1" noChangeArrowheads="1"/>
          </p:cNvPicPr>
          <p:nvPr/>
        </p:nvPicPr>
        <p:blipFill>
          <a:blip r:embed="rId2"/>
          <a:srcRect/>
          <a:stretch>
            <a:fillRect/>
          </a:stretch>
        </p:blipFill>
        <p:spPr bwMode="auto">
          <a:xfrm>
            <a:off x="304800" y="228600"/>
            <a:ext cx="8458200" cy="6189663"/>
          </a:xfrm>
          <a:prstGeom prst="rect">
            <a:avLst/>
          </a:prstGeom>
          <a:noFill/>
        </p:spPr>
      </p:pic>
    </p:spTree>
  </p:cSld>
  <p:clrMapOvr>
    <a:masterClrMapping/>
  </p:clrMapOvr>
</p:sld>
</file>

<file path=ppt/theme/theme1.xml><?xml version="1.0" encoding="utf-8"?>
<a:theme xmlns:a="http://schemas.openxmlformats.org/drawingml/2006/main" name="Chapter_2">
  <a:themeElements>
    <a:clrScheme name="Chapter_2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Chapter_2">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1"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ahoma" pitchFamily="34" charset="0"/>
            <a:ea typeface="굴림" pitchFamily="34" charset="-127"/>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1" hangingPunct="1">
          <a:lnSpc>
            <a:spcPct val="100000"/>
          </a:lnSpc>
          <a:spcBef>
            <a:spcPct val="0"/>
          </a:spcBef>
          <a:spcAft>
            <a:spcPct val="0"/>
          </a:spcAft>
          <a:buClrTx/>
          <a:buSzTx/>
          <a:buFontTx/>
          <a:buNone/>
          <a:tabLst/>
          <a:defRPr kumimoji="1" lang="en-US" sz="2400" b="0" i="0" u="none" strike="noStrike" cap="none" normalizeH="0" baseline="0" smtClean="0">
            <a:ln>
              <a:noFill/>
            </a:ln>
            <a:solidFill>
              <a:schemeClr val="tx1"/>
            </a:solidFill>
            <a:effectLst/>
            <a:latin typeface="Tahoma" pitchFamily="34" charset="0"/>
            <a:ea typeface="굴림" pitchFamily="34" charset="-127"/>
          </a:defRPr>
        </a:defPPr>
      </a:lstStyle>
    </a:lnDef>
  </a:objectDefaults>
  <a:extraClrSchemeLst>
    <a:extraClrScheme>
      <a:clrScheme name="Chapter_2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Chapter_2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Chapter_2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Chapter_2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Chapter_2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Chapter_2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Chapter_2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Chapter_2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C:\Documents and Settings\wonseok\바탕 화면\Chapter_2.ppt</Template>
  <TotalTime>3693</TotalTime>
  <Words>24964</Words>
  <Application>Microsoft Office PowerPoint</Application>
  <PresentationFormat>On-screen Show (4:3)</PresentationFormat>
  <Paragraphs>3186</Paragraphs>
  <Slides>325</Slides>
  <Notes>1</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3</vt:i4>
      </vt:variant>
      <vt:variant>
        <vt:lpstr>Slide Titles</vt:lpstr>
      </vt:variant>
      <vt:variant>
        <vt:i4>325</vt:i4>
      </vt:variant>
    </vt:vector>
  </HeadingPairs>
  <TitlesOfParts>
    <vt:vector size="338" baseType="lpstr">
      <vt:lpstr>╜┼╕φ┴╢</vt:lpstr>
      <vt:lpstr>바탕</vt:lpstr>
      <vt:lpstr>굴림</vt:lpstr>
      <vt:lpstr>Symbol</vt:lpstr>
      <vt:lpstr>Tahoma</vt:lpstr>
      <vt:lpstr>Times New Roman</vt:lpstr>
      <vt:lpstr>Wingdings</vt:lpstr>
      <vt:lpstr>신명조</vt:lpstr>
      <vt:lpstr>중고딕</vt:lpstr>
      <vt:lpstr>Chapter_2</vt:lpstr>
      <vt:lpstr>Equation</vt:lpstr>
      <vt:lpstr>VISIO</vt:lpstr>
      <vt:lpstr>Microsoft Equation 3.0</vt:lpstr>
      <vt:lpstr>PowerPoint Presentation</vt:lpstr>
      <vt:lpstr>PowerPoint Presentation</vt:lpstr>
      <vt:lpstr>Ch. 1 Introduction to Simulation</vt:lpstr>
      <vt:lpstr>1.1 When Simulation is the Appropriate Tool (1)</vt:lpstr>
      <vt:lpstr>1.1 When Simulation is the Appropriate Tool (2)</vt:lpstr>
      <vt:lpstr>1.2 When Simulation is not Appropriate</vt:lpstr>
      <vt:lpstr>1.3 Advantages and Disadvantages of Simulation (1)</vt:lpstr>
      <vt:lpstr>1.3 Advantages and Disadvantages of Simulation (2)</vt:lpstr>
      <vt:lpstr>1.4 Areas of Application (1)</vt:lpstr>
      <vt:lpstr>1.4 Areas of Application (2)</vt:lpstr>
      <vt:lpstr>1.4 Areas of Application (3)</vt:lpstr>
      <vt:lpstr>1.4 Areas of Application (4)</vt:lpstr>
      <vt:lpstr>1.5 Systems and System Environment</vt:lpstr>
      <vt:lpstr>1.6 Components of a System (1)</vt:lpstr>
      <vt:lpstr>1.6 Components of a System (2)</vt:lpstr>
      <vt:lpstr>1.7 Discrete and Continuous Systems</vt:lpstr>
      <vt:lpstr>1.8 Model of a System</vt:lpstr>
      <vt:lpstr>1.9 Types of Models</vt:lpstr>
      <vt:lpstr>1.10 Discrete-Event System Simulation</vt:lpstr>
      <vt:lpstr>PowerPoint Presentation</vt:lpstr>
      <vt:lpstr>1.11 Steps in a Simulation Study (1)</vt:lpstr>
      <vt:lpstr>1.11 Steps in a Simulation Study (2)</vt:lpstr>
      <vt:lpstr>1.11 Steps in a Simulation Study (3)</vt:lpstr>
      <vt:lpstr>1.11 Steps in a Simulation Study (4)</vt:lpstr>
      <vt:lpstr>Ch2. Simulation Examples</vt:lpstr>
      <vt:lpstr>PowerPoint Presentation</vt:lpstr>
      <vt:lpstr>2.1 Simulation of Queueing Systems (1)</vt:lpstr>
      <vt:lpstr>2.1 Simulation of Queueing Systems (2)</vt:lpstr>
      <vt:lpstr>2.1 Simulation of Queueing Systems (3)</vt:lpstr>
      <vt:lpstr>2.1 Simulation of Queueing Systems (4)</vt:lpstr>
      <vt:lpstr>2.1 Simulation of Queueing Systems (5)</vt:lpstr>
      <vt:lpstr>2.1 Simulation of Queueing Systems (6)</vt:lpstr>
      <vt:lpstr>2.1 Simulation of Queueing Systems (7)</vt:lpstr>
      <vt:lpstr>2.1 Simulation of Queueing Systems (8)</vt:lpstr>
      <vt:lpstr>2.1 Simulation of Queueing Systems (9)</vt:lpstr>
      <vt:lpstr>2.1 Simulation of Queueing Systems (10)</vt:lpstr>
      <vt:lpstr>2.1 Simulation of Queueing Systems (11)</vt:lpstr>
      <vt:lpstr>2.1 Simulation of Queueing Systems (12)</vt:lpstr>
      <vt:lpstr>2.1 Simulation of Queueing Systems (13)</vt:lpstr>
      <vt:lpstr>2.1 Simulation of Queueing Systems (14)</vt:lpstr>
      <vt:lpstr>2.1 Simulation of Queueing Systems (15)</vt:lpstr>
      <vt:lpstr>2.1 Simulation of Queueing Systems (16)</vt:lpstr>
      <vt:lpstr>2.1 Simulation of Queueing Systems (17)</vt:lpstr>
      <vt:lpstr>2.1 Simulation of Queueing Systems (18)</vt:lpstr>
      <vt:lpstr>2.1 Simulation of Queueing Systems (19)</vt:lpstr>
      <vt:lpstr>PowerPoint Presentation</vt:lpstr>
      <vt:lpstr>2.1 Simulation of Queueing Systems (20)</vt:lpstr>
      <vt:lpstr>2.1 Simulation of Queueing Systems (21)</vt:lpstr>
      <vt:lpstr>2.1 Simulation of Queueing Systems (22)</vt:lpstr>
      <vt:lpstr>2.1 Simulation of Queueing Systems (23)</vt:lpstr>
      <vt:lpstr>2.1 Simulation of Queueing Systems (24)</vt:lpstr>
      <vt:lpstr>2.1 Simulation of Queueing Systems (25)</vt:lpstr>
      <vt:lpstr>PowerPoint Presentation</vt:lpstr>
      <vt:lpstr>2.1 Simulation of Queueing Systems (26)</vt:lpstr>
      <vt:lpstr>PowerPoint Presentation</vt:lpstr>
      <vt:lpstr>2.1 Simulation of Queueing Systems (27)</vt:lpstr>
      <vt:lpstr>2.1 Simulation of Queueing Systems (28)</vt:lpstr>
      <vt:lpstr>2.1 Simulation of Queueing Systems (29)</vt:lpstr>
      <vt:lpstr>2.2 Simulation of Inventory Systems (1)</vt:lpstr>
      <vt:lpstr>2.2 Simulation of Inventory Systems (2)</vt:lpstr>
      <vt:lpstr>2.2 Simulation of Inventory Systems (3)</vt:lpstr>
      <vt:lpstr>2.2 Simulation of Inventory Systems (4)</vt:lpstr>
      <vt:lpstr>2.2 Simulation of Inventory Systems (5)</vt:lpstr>
      <vt:lpstr>2.2 Simulation of Inventory Systems (6)</vt:lpstr>
      <vt:lpstr>PowerPoint Presentation</vt:lpstr>
      <vt:lpstr>2.2 Simulation of Inventory Systems (7)</vt:lpstr>
      <vt:lpstr>2.2 Simulation of Inventory Systems (8)</vt:lpstr>
      <vt:lpstr>PowerPoint Presentation</vt:lpstr>
      <vt:lpstr>2.2 Simulation of Inventory Systems (9)</vt:lpstr>
      <vt:lpstr>2.3 Other Examples of Simulation (1)</vt:lpstr>
      <vt:lpstr>2.3 Other Examples of Simulation (2)</vt:lpstr>
      <vt:lpstr>PowerPoint Presentation</vt:lpstr>
      <vt:lpstr>2.3 Other Examples of Simulation (3)</vt:lpstr>
      <vt:lpstr>2.3 Other Examples of Simulation (4)</vt:lpstr>
      <vt:lpstr>PowerPoint Presentation</vt:lpstr>
      <vt:lpstr>2.3 Other Examples of Simulation (5)</vt:lpstr>
      <vt:lpstr>2.3 Other Examples of Simulation (6)</vt:lpstr>
      <vt:lpstr>2.3 Other Examples of Simulation (7)</vt:lpstr>
      <vt:lpstr>2.3 Other Examples of Simulation (8)</vt:lpstr>
      <vt:lpstr>2.3 Other Examples of Simulation (9)</vt:lpstr>
      <vt:lpstr>2.3 Other Examples of Simulation (10)</vt:lpstr>
      <vt:lpstr>2.3 Other Examples of Simulation (11)</vt:lpstr>
      <vt:lpstr>2.3 Other Examples of Simulation (12)</vt:lpstr>
      <vt:lpstr>2.3 Other Examples of Simulation (13)</vt:lpstr>
      <vt:lpstr>2.3 Other Examples of Simulation (14)</vt:lpstr>
      <vt:lpstr>2.3 Other Examples of Simulation (15)</vt:lpstr>
      <vt:lpstr>2.4 Summary</vt:lpstr>
      <vt:lpstr>Ch. 3 General Principles</vt:lpstr>
      <vt:lpstr>3.1Concepts in Discrete-Event Simulation (1)</vt:lpstr>
      <vt:lpstr>3.1Concepts in Discrete-Event Simulation (2)</vt:lpstr>
      <vt:lpstr>3.1Concepts in Discrete-Event Simulation (3)</vt:lpstr>
      <vt:lpstr>3.1Concepts in Discrete-Event Simulation (4)</vt:lpstr>
      <vt:lpstr>3.1Concepts in Discrete-Event Simulation (5)</vt:lpstr>
      <vt:lpstr>3.1Concepts in Discrete-Event Simulation (6)</vt:lpstr>
      <vt:lpstr>3.1Concepts in Discrete-Event Simulation (7)</vt:lpstr>
      <vt:lpstr>3.1Concepts in Discrete-Event Simulation (8)</vt:lpstr>
      <vt:lpstr>3.1Concepts in Discrete-Event Simulation (9)</vt:lpstr>
      <vt:lpstr>3.1.1. The Event-Scheduling/Time-Advanced Algorithm (1)</vt:lpstr>
      <vt:lpstr>PowerPoint Presentation</vt:lpstr>
      <vt:lpstr>3.1.1. The Event-Scheduling/Time-Advanced Algorithm (2)</vt:lpstr>
      <vt:lpstr>3.1.1. The Event-Scheduling/Time-Advanced Algorithm (3)</vt:lpstr>
      <vt:lpstr>3.1.1. The Event-Scheduling/Time-Advanced Algorithm (4)</vt:lpstr>
      <vt:lpstr>3.1.1. The Event-Scheduling/Time-Advanced Algorithm (5)</vt:lpstr>
      <vt:lpstr>3.1.1. The Event-Scheduling/Time-Advanced Algorithm (6)</vt:lpstr>
      <vt:lpstr>3.1.1. The Event-Scheduling/Time-Advanced Algorithm (7)</vt:lpstr>
      <vt:lpstr>3.1.2. World Views (1)</vt:lpstr>
      <vt:lpstr>3.1.2. World Views (2)</vt:lpstr>
      <vt:lpstr>3.1.2. World Views (3)</vt:lpstr>
      <vt:lpstr>3.1.2. World Views (4)</vt:lpstr>
      <vt:lpstr>3.1.2. World Views (5)</vt:lpstr>
      <vt:lpstr>3.1.3. Manual Simulation Using Event Scheduling (1)</vt:lpstr>
      <vt:lpstr>3.1.3. Manual Simulation Using Event Scheduling (2)</vt:lpstr>
      <vt:lpstr>PowerPoint Presentation</vt:lpstr>
      <vt:lpstr>PowerPoint Presentation</vt:lpstr>
      <vt:lpstr>3.1.3. Manual Simulation Using Event Scheduling (3)</vt:lpstr>
      <vt:lpstr>3.1.3. Manual Simulation Using Event Scheduling (4)</vt:lpstr>
      <vt:lpstr>3.1.3. Manual Simulation Using Event Scheduling (5)</vt:lpstr>
      <vt:lpstr>3.1.3. Manual Simulation Using Event Scheduling (6)</vt:lpstr>
      <vt:lpstr>3.1.3. Manual Simulation Using Event Scheduling (7)</vt:lpstr>
      <vt:lpstr>3.1.3. Manual Simulation Using Event Scheduling (8)</vt:lpstr>
      <vt:lpstr>3.1.3. Manual Simulation Using Event Scheduling (9)</vt:lpstr>
      <vt:lpstr>3.1.3. Manual Simulation Using Event Scheduling (10)</vt:lpstr>
      <vt:lpstr>3.1.3. Manual Simulation Using Event Scheduling (11)</vt:lpstr>
      <vt:lpstr>PowerPoint Presentation</vt:lpstr>
      <vt:lpstr>PowerPoint Presentation</vt:lpstr>
      <vt:lpstr>3.1.3. Manual Simulation Using Event Scheduling (12)</vt:lpstr>
      <vt:lpstr>3.1.3. Manual Simulation Using Event Scheduling (13)</vt:lpstr>
      <vt:lpstr>3.1.3. Manual Simulation Using Event Scheduling (14)</vt:lpstr>
      <vt:lpstr>3.2 List Processing</vt:lpstr>
      <vt:lpstr>PowerPoint Presentation</vt:lpstr>
      <vt:lpstr>PowerPoint Presentation</vt:lpstr>
      <vt:lpstr>PowerPoint Presentation</vt:lpstr>
      <vt:lpstr>3.2.2 Using Arrays for List Processing (2)</vt:lpstr>
      <vt:lpstr>3.2.2 Using Arrays for List Processing (3)</vt:lpstr>
      <vt:lpstr>3.2.2 Using Arrays for List Processing (4)</vt:lpstr>
      <vt:lpstr>3.2.2 Using Arrays for List Processing (5)</vt:lpstr>
      <vt:lpstr>3.2.2 Using Arrays for List Processing (6)</vt:lpstr>
      <vt:lpstr>3.2.3 Using Dynamic Allocation and Linked Lists (1)</vt:lpstr>
      <vt:lpstr>3.2.3 Using Dynamic Allocation and Linked Lists (2)</vt:lpstr>
      <vt:lpstr>3.2.3 Using Dynamic Allocation and Linked Lists (3)</vt:lpstr>
      <vt:lpstr>3.2.3 Using Dynamic Allocation and Linked Lists (4)</vt:lpstr>
      <vt:lpstr>3.2.3 Using Dynamic Allocation and Linked Lists (5)</vt:lpstr>
      <vt:lpstr>3.2.4 Advanced Techniques</vt:lpstr>
      <vt:lpstr>PowerPoint Presentation</vt:lpstr>
      <vt:lpstr>Chapter 4. Simulation Software</vt:lpstr>
      <vt:lpstr>Preliminary</vt:lpstr>
      <vt:lpstr>4.1 History of Simulation Software</vt:lpstr>
      <vt:lpstr>4.1 History of Simulation Software</vt:lpstr>
      <vt:lpstr>4.1 History of Simulation Software</vt:lpstr>
      <vt:lpstr>4.1 History of Simulation Software</vt:lpstr>
      <vt:lpstr>4.1 History of Simulation Software</vt:lpstr>
      <vt:lpstr>4.1 History of Simulation Software</vt:lpstr>
      <vt:lpstr>4.1 History of Simulation Software</vt:lpstr>
      <vt:lpstr>4.1 History of Simulation Software</vt:lpstr>
      <vt:lpstr>4.1 History of Simulation Software</vt:lpstr>
      <vt:lpstr>4.1 History of Simulation Software</vt:lpstr>
      <vt:lpstr>4.1 History of Simulation Software</vt:lpstr>
      <vt:lpstr>4.1 History of Simulation Software</vt:lpstr>
      <vt:lpstr>4.2 Selection of Simulation Software</vt:lpstr>
      <vt:lpstr>4.2 Selection of Simulation Software</vt:lpstr>
      <vt:lpstr>4.2 Selection of Simulation Software</vt:lpstr>
      <vt:lpstr>4.2 Selection of Simulation Software</vt:lpstr>
      <vt:lpstr>4.2 Selection of Simulation Software</vt:lpstr>
      <vt:lpstr>4.2 Selection of Simulation Software</vt:lpstr>
      <vt:lpstr>4.3 An Example Simulation</vt:lpstr>
      <vt:lpstr>4.3 An Example Simulation</vt:lpstr>
      <vt:lpstr>PowerPoint Presentation</vt:lpstr>
      <vt:lpstr>Part 1 An Overview           of Performance Evaluation</vt:lpstr>
      <vt:lpstr>CH. 1 INTRODUCTION</vt:lpstr>
      <vt:lpstr>1.1 Outline of Topics (1)</vt:lpstr>
      <vt:lpstr>1.1 Outline of Topics (2)</vt:lpstr>
      <vt:lpstr>1.1 Outline of Topics (3)</vt:lpstr>
      <vt:lpstr>1.1 Outline of Topics (4)</vt:lpstr>
      <vt:lpstr>1.1 Outline of Topics (5)</vt:lpstr>
      <vt:lpstr>1.1 Outline of Topics (6)</vt:lpstr>
      <vt:lpstr>1.1 Outline of Topics (7)</vt:lpstr>
      <vt:lpstr>1.2 The Art of Performance Evaluation(1)</vt:lpstr>
      <vt:lpstr>1.2 The Art of Performance Evaluation(2)</vt:lpstr>
      <vt:lpstr>1.2 The Art of Performance Evaluation(3)</vt:lpstr>
      <vt:lpstr>1.2 The Art of Performance Evaluation(4)</vt:lpstr>
      <vt:lpstr>1.3 Professional Organizations,       Journals, and Conferences (1)</vt:lpstr>
      <vt:lpstr>1.3 Professional Organizations,       Journals, and Conferences (2)</vt:lpstr>
      <vt:lpstr>1.3 Professional Organizations,       Journals, and Conferences (3)</vt:lpstr>
      <vt:lpstr>1.4 Performance Projects</vt:lpstr>
      <vt:lpstr>PowerPoint Presentation</vt:lpstr>
      <vt:lpstr>2.1 Common Mistakes in       Performance Evaluation (1)</vt:lpstr>
      <vt:lpstr>2.1 Common Mistakes in       Performance Evaluation (2)</vt:lpstr>
      <vt:lpstr>2.1 Common Mistakes in       Performance Evaluation (3)</vt:lpstr>
      <vt:lpstr>2.1 Common Mistakes in       Performance Evaluation (4)</vt:lpstr>
      <vt:lpstr>2.1 Common Mistakes in       Performance Evaluation (5)</vt:lpstr>
      <vt:lpstr>2.1 Common Mistakes in       Performance Evaluation (6)</vt:lpstr>
      <vt:lpstr>2.1 Common Mistakes in       Performance Evaluation (7)</vt:lpstr>
      <vt:lpstr>2.1 Common Mistakes in       Performance Evaluation (8)</vt:lpstr>
      <vt:lpstr>2.1 Common Mistakes in       Performance Evaluation (9)</vt:lpstr>
      <vt:lpstr>2.1 Common Mistakes in       Performance Evaluation (10)</vt:lpstr>
      <vt:lpstr>2.1 Common Mistakes in       Performance Evaluation (11)</vt:lpstr>
      <vt:lpstr>2.1 Common Mistakes in       Performance Evaluation (12)</vt:lpstr>
      <vt:lpstr>2.1 Common Mistakes in       Performance Evaluation (13)</vt:lpstr>
      <vt:lpstr>2.1 Common Mistakes in       Performance Evaluation (14)</vt:lpstr>
      <vt:lpstr>2.1 Common Mistakes in       Performance Evaluation (15)</vt:lpstr>
      <vt:lpstr>2.1 Common Mistakes in       Performance Evaluation (16)</vt:lpstr>
      <vt:lpstr>2.1 Common Mistakes in       Performance Evaluation (17)</vt:lpstr>
      <vt:lpstr>2.1 Common Mistakes in       Performance Evaluation (18)</vt:lpstr>
      <vt:lpstr>2.1 Common Mistakes in       Performance Evaluation (19)</vt:lpstr>
      <vt:lpstr>2.1 Common Mistakes in       Performance Evaluation (20)</vt:lpstr>
      <vt:lpstr>2.1 Common Mistakes in       Performance Evaluation (21)</vt:lpstr>
      <vt:lpstr>2.1 Common Mistakes in       Performance Evaluation (21)</vt:lpstr>
      <vt:lpstr>2.1 Common Mistakes in       Performance Evaluation (22)</vt:lpstr>
      <vt:lpstr>2.2 A Systematic Approach to       Performance Evaluation (1)</vt:lpstr>
      <vt:lpstr>2.2 A Systematic Approach to       Performance Evaluation (2)</vt:lpstr>
      <vt:lpstr>2.2 A Systematic Approach to       Performance Evaluation (3)</vt:lpstr>
      <vt:lpstr>2.2 A Systematic Approach to       Performance Evaluation (4)</vt:lpstr>
      <vt:lpstr>2.2 A Systematic Approach to       Performance Evaluation (5)</vt:lpstr>
      <vt:lpstr>2.2 A Systematic Approach to       Performance Evaluation (6)</vt:lpstr>
      <vt:lpstr>2.2 A Systematic Approach to       Performance Evaluation (7)</vt:lpstr>
      <vt:lpstr>2.2 A Systematic Approach to       Performance Evaluation (8)</vt:lpstr>
      <vt:lpstr>2.2 A Systematic Approach to       Performance Evaluation (9)</vt:lpstr>
      <vt:lpstr>2.2 A Systematic Approach to       Performance Evaluation (10)</vt:lpstr>
      <vt:lpstr>Case Study 2.1 (1)</vt:lpstr>
      <vt:lpstr>Case Study 2.1 (2)</vt:lpstr>
      <vt:lpstr>Case Study 2.1 (3)</vt:lpstr>
      <vt:lpstr>Case Study 2.1 (4)</vt:lpstr>
      <vt:lpstr>Case Study 2.1 (5)</vt:lpstr>
      <vt:lpstr>Case Study 2.1 (6)</vt:lpstr>
      <vt:lpstr>Case Study 2.1 (7)</vt:lpstr>
      <vt:lpstr>Case Study 2.1 (8)</vt:lpstr>
      <vt:lpstr>PowerPoint Presentation</vt:lpstr>
      <vt:lpstr>3.1 Selecting an Evaluation Technique (1)</vt:lpstr>
      <vt:lpstr>3.1 Selecting an Evaluation Technique (2)</vt:lpstr>
      <vt:lpstr>3.1 Selecting an Evaluation Technique (3)</vt:lpstr>
      <vt:lpstr>3.1 Selecting an Evaluation Technique (4)</vt:lpstr>
      <vt:lpstr>3.1 Selecting an Evaluation Technique (5)</vt:lpstr>
      <vt:lpstr>3.1 Selecting an Evaluation Technique (6)</vt:lpstr>
      <vt:lpstr>3.2 Selecting performance Metrics (1)</vt:lpstr>
      <vt:lpstr>PowerPoint Presentation</vt:lpstr>
      <vt:lpstr>3.2 Selecting performance Metrics (2)</vt:lpstr>
      <vt:lpstr>3.2 Selecting performance Metrics (3)</vt:lpstr>
      <vt:lpstr>3.2 Selecting performance Metrics (4)</vt:lpstr>
      <vt:lpstr>3.2 Selecting performance Metrics (5)</vt:lpstr>
      <vt:lpstr>Case Study 3.1 (1)</vt:lpstr>
      <vt:lpstr>Case Study 3.1 (2)</vt:lpstr>
      <vt:lpstr>Case Study 3.1 (3)</vt:lpstr>
      <vt:lpstr>Case Study 3.1 (4)</vt:lpstr>
      <vt:lpstr>Case Study 3.1 (5)</vt:lpstr>
      <vt:lpstr>3.3 Commonly Used Performance        Metrics (1)</vt:lpstr>
      <vt:lpstr>PowerPoint Presentation</vt:lpstr>
      <vt:lpstr>3.3 Commonly Used Performance        Metrics (2)</vt:lpstr>
      <vt:lpstr>3.3 Commonly Used Performance        Metrics (3)</vt:lpstr>
      <vt:lpstr>PowerPoint Presentation</vt:lpstr>
      <vt:lpstr>3.3 Commonly Used Performance        Metrics (4)</vt:lpstr>
      <vt:lpstr>3.3 Commonly Used Performance        Metrics (5)</vt:lpstr>
      <vt:lpstr>3.4 Utility Classification of        Performance Metrics</vt:lpstr>
      <vt:lpstr>PowerPoint Presentation</vt:lpstr>
      <vt:lpstr>3.5 Setting Performance        Requirements (1)</vt:lpstr>
      <vt:lpstr>3.5 Setting Performance        Requirements (2)</vt:lpstr>
      <vt:lpstr>Case Study 3.2 (1)</vt:lpstr>
      <vt:lpstr>Case Study 3.2 (2)</vt:lpstr>
      <vt:lpstr>Case Study 3.2 (3)</vt:lpstr>
      <vt:lpstr>PowerPoint Presentation</vt:lpstr>
      <vt:lpstr>목차</vt:lpstr>
      <vt:lpstr>1. 개요</vt:lpstr>
      <vt:lpstr>2. 다중프로세서 시스템</vt:lpstr>
      <vt:lpstr>2. 다중프로세서 시스템</vt:lpstr>
      <vt:lpstr>2. 다중프로세서 시스템</vt:lpstr>
      <vt:lpstr>2. 다중프로세서 시스템</vt:lpstr>
      <vt:lpstr>3. 근사 분석 모델</vt:lpstr>
      <vt:lpstr>3. 근사 분석 모델</vt:lpstr>
      <vt:lpstr>3. 근사 분석 모델</vt:lpstr>
      <vt:lpstr>3. 근사 분석 모델</vt:lpstr>
      <vt:lpstr>3. 근사 분석 모델</vt:lpstr>
      <vt:lpstr>3. 근사 분석 모델</vt:lpstr>
      <vt:lpstr>3. 근사 분석 모델</vt:lpstr>
      <vt:lpstr>3. 근사 분석 모델</vt:lpstr>
      <vt:lpstr>3.1 활용과 대기시간</vt:lpstr>
      <vt:lpstr>3.2 평균 큐 길이</vt:lpstr>
      <vt:lpstr>3.3 시스템 처리량</vt:lpstr>
      <vt:lpstr>4. 시뮬레이션 모델</vt:lpstr>
      <vt:lpstr>4.1 시뮬레이션 모델 1</vt:lpstr>
      <vt:lpstr>4.1 시뮬레이션 모델 1</vt:lpstr>
      <vt:lpstr>4.1 시뮬레이션 모델 1</vt:lpstr>
      <vt:lpstr>4.1 시뮬레이션 모델 1</vt:lpstr>
      <vt:lpstr>4.1 시뮬레이션 모델 1</vt:lpstr>
      <vt:lpstr>4.1 시뮬레이션 모델 1</vt:lpstr>
      <vt:lpstr>4.1 시뮬레이션 모델 1</vt:lpstr>
      <vt:lpstr>4.1 시뮬레이션 모델 1</vt:lpstr>
      <vt:lpstr>4.2 시뮬레이션 모델 2</vt:lpstr>
      <vt:lpstr>4.2 시뮬레이션 모델 2</vt:lpstr>
      <vt:lpstr>4.2 시뮬레이션 모델 2</vt:lpstr>
      <vt:lpstr>4.2 시뮬레이션 모델 2</vt:lpstr>
      <vt:lpstr>4.2 시뮬레이션 모델 2</vt:lpstr>
      <vt:lpstr>4.2 시뮬레이션 모델 2</vt:lpstr>
      <vt:lpstr>4.3 시뮬레이션 모델 3</vt:lpstr>
      <vt:lpstr>4.3 시뮬레이션 모델 3</vt:lpstr>
      <vt:lpstr>4.3 시뮬레이션 모델 3</vt:lpstr>
      <vt:lpstr>4.3 시뮬레이션 모델 3</vt:lpstr>
      <vt:lpstr>5. 분석 모델과 시뮬레이션 모델 결과</vt:lpstr>
      <vt:lpstr>6. 다중프로세서 시스템 모델의 확장</vt:lpstr>
      <vt:lpstr>6. 다중프로세서 시스템 모델의 확장</vt:lpstr>
      <vt:lpstr>PowerPoint Presentation</vt:lpstr>
      <vt:lpstr>1. Introduction</vt:lpstr>
      <vt:lpstr>1. Introduction</vt:lpstr>
      <vt:lpstr>1. Introduction</vt:lpstr>
      <vt:lpstr>1. Introduction</vt:lpstr>
      <vt:lpstr>1. Introduction</vt:lpstr>
      <vt:lpstr>1. Introduction</vt:lpstr>
      <vt:lpstr>1. Introduction</vt:lpstr>
      <vt:lpstr>2. Elementary modeling concept</vt:lpstr>
      <vt:lpstr>2. Elementary modeling concept</vt:lpstr>
      <vt:lpstr>예제: A Simple Gas Station Model</vt:lpstr>
      <vt:lpstr>예제: A Simple Gas Station Model</vt:lpstr>
      <vt:lpstr>예제: A Simple Gas Station Model</vt:lpstr>
      <vt:lpstr>예제: A Simple Gas Station Model</vt:lpstr>
      <vt:lpstr>예제: A Simple Gas Station Model</vt:lpstr>
      <vt:lpstr>3. Modeling Individual Objects</vt:lpstr>
      <vt:lpstr>3. Modeling Individual Objects</vt:lpstr>
      <vt:lpstr>3. Modeling Individual Objects</vt:lpstr>
      <vt:lpstr>3. Modeling Individual Objects</vt:lpstr>
      <vt:lpstr>3. Modeling Individual Objects</vt:lpstr>
      <vt:lpstr>예제: A Bank with a Separate Queue for Each Teller</vt:lpstr>
      <vt:lpstr>예제: A Bank with a Separate Queue for Each Teller</vt:lpstr>
      <vt:lpstr>예제: A Bank with a Separate Queue for Each Teller</vt:lpstr>
      <vt:lpstr>예제: A Bank with a Separate Queue for Each Teller</vt:lpstr>
      <vt:lpstr>예제: A Bank with a Separate Queue for Each Teller</vt:lpstr>
      <vt:lpstr>예제: A Bank with a Separate Queue for Each Teller</vt:lpstr>
      <vt:lpstr>예제: A Bank with a Separate Queue for Each Teller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Admin</cp:lastModifiedBy>
  <cp:revision>26</cp:revision>
  <dcterms:created xsi:type="dcterms:W3CDTF">1601-01-01T00:00:00Z</dcterms:created>
  <dcterms:modified xsi:type="dcterms:W3CDTF">2021-03-30T12:23:09Z</dcterms:modified>
</cp:coreProperties>
</file>